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3" r:id="rId4"/>
    <p:sldMasterId id="2147483661" r:id="rId5"/>
  </p:sldMasterIdLst>
  <p:notesMasterIdLst>
    <p:notesMasterId r:id="rId143"/>
  </p:notesMasterIdLst>
  <p:sldIdLst>
    <p:sldId id="256" r:id="rId6"/>
    <p:sldId id="4434" r:id="rId7"/>
    <p:sldId id="4481" r:id="rId8"/>
    <p:sldId id="4435" r:id="rId9"/>
    <p:sldId id="4441" r:id="rId10"/>
    <p:sldId id="4471" r:id="rId11"/>
    <p:sldId id="4546" r:id="rId12"/>
    <p:sldId id="4547" r:id="rId13"/>
    <p:sldId id="4483" r:id="rId14"/>
    <p:sldId id="4442" r:id="rId15"/>
    <p:sldId id="4440" r:id="rId16"/>
    <p:sldId id="4436" r:id="rId17"/>
    <p:sldId id="4444" r:id="rId18"/>
    <p:sldId id="4438" r:id="rId19"/>
    <p:sldId id="4463" r:id="rId20"/>
    <p:sldId id="4464" r:id="rId21"/>
    <p:sldId id="4439" r:id="rId22"/>
    <p:sldId id="4484" r:id="rId23"/>
    <p:sldId id="4450" r:id="rId24"/>
    <p:sldId id="4451" r:id="rId25"/>
    <p:sldId id="4452" r:id="rId26"/>
    <p:sldId id="4455" r:id="rId27"/>
    <p:sldId id="4456" r:id="rId28"/>
    <p:sldId id="4453" r:id="rId29"/>
    <p:sldId id="4454" r:id="rId30"/>
    <p:sldId id="4485" r:id="rId31"/>
    <p:sldId id="4445" r:id="rId32"/>
    <p:sldId id="4449" r:id="rId33"/>
    <p:sldId id="4446" r:id="rId34"/>
    <p:sldId id="4447" r:id="rId35"/>
    <p:sldId id="4457" r:id="rId36"/>
    <p:sldId id="4462" r:id="rId37"/>
    <p:sldId id="4458" r:id="rId38"/>
    <p:sldId id="4532" r:id="rId39"/>
    <p:sldId id="4461" r:id="rId40"/>
    <p:sldId id="4459" r:id="rId41"/>
    <p:sldId id="4460" r:id="rId42"/>
    <p:sldId id="4473" r:id="rId43"/>
    <p:sldId id="4548" r:id="rId44"/>
    <p:sldId id="4474" r:id="rId45"/>
    <p:sldId id="4475" r:id="rId46"/>
    <p:sldId id="4476" r:id="rId47"/>
    <p:sldId id="4477" r:id="rId48"/>
    <p:sldId id="4478" r:id="rId49"/>
    <p:sldId id="4479" r:id="rId50"/>
    <p:sldId id="4533" r:id="rId51"/>
    <p:sldId id="4513" r:id="rId52"/>
    <p:sldId id="4514" r:id="rId53"/>
    <p:sldId id="4515" r:id="rId54"/>
    <p:sldId id="4516" r:id="rId55"/>
    <p:sldId id="4518" r:id="rId56"/>
    <p:sldId id="4519" r:id="rId57"/>
    <p:sldId id="4520" r:id="rId58"/>
    <p:sldId id="4521" r:id="rId59"/>
    <p:sldId id="4522" r:id="rId60"/>
    <p:sldId id="4523" r:id="rId61"/>
    <p:sldId id="4524" r:id="rId62"/>
    <p:sldId id="4525" r:id="rId63"/>
    <p:sldId id="4526" r:id="rId64"/>
    <p:sldId id="4527" r:id="rId65"/>
    <p:sldId id="4528" r:id="rId66"/>
    <p:sldId id="4529" r:id="rId67"/>
    <p:sldId id="4530" r:id="rId68"/>
    <p:sldId id="4531" r:id="rId69"/>
    <p:sldId id="4534" r:id="rId70"/>
    <p:sldId id="4535" r:id="rId71"/>
    <p:sldId id="4536" r:id="rId72"/>
    <p:sldId id="4537" r:id="rId73"/>
    <p:sldId id="4538" r:id="rId74"/>
    <p:sldId id="4539" r:id="rId75"/>
    <p:sldId id="4540" r:id="rId76"/>
    <p:sldId id="4541" r:id="rId77"/>
    <p:sldId id="4542" r:id="rId78"/>
    <p:sldId id="4543" r:id="rId79"/>
    <p:sldId id="4544" r:id="rId80"/>
    <p:sldId id="4545" r:id="rId81"/>
    <p:sldId id="4486" r:id="rId82"/>
    <p:sldId id="4491" r:id="rId83"/>
    <p:sldId id="4495" r:id="rId84"/>
    <p:sldId id="4496" r:id="rId85"/>
    <p:sldId id="4497" r:id="rId86"/>
    <p:sldId id="4550" r:id="rId87"/>
    <p:sldId id="4498" r:id="rId88"/>
    <p:sldId id="4499" r:id="rId89"/>
    <p:sldId id="4501" r:id="rId90"/>
    <p:sldId id="4500" r:id="rId91"/>
    <p:sldId id="4503" r:id="rId92"/>
    <p:sldId id="4504" r:id="rId93"/>
    <p:sldId id="4505" r:id="rId94"/>
    <p:sldId id="4549" r:id="rId95"/>
    <p:sldId id="4506" r:id="rId96"/>
    <p:sldId id="4507" r:id="rId97"/>
    <p:sldId id="4508" r:id="rId98"/>
    <p:sldId id="4556" r:id="rId99"/>
    <p:sldId id="4509" r:id="rId100"/>
    <p:sldId id="4510" r:id="rId101"/>
    <p:sldId id="4551" r:id="rId102"/>
    <p:sldId id="4552" r:id="rId103"/>
    <p:sldId id="4512" r:id="rId104"/>
    <p:sldId id="4553" r:id="rId105"/>
    <p:sldId id="4554" r:id="rId106"/>
    <p:sldId id="4555" r:id="rId107"/>
    <p:sldId id="4557" r:id="rId108"/>
    <p:sldId id="4558" r:id="rId109"/>
    <p:sldId id="4559" r:id="rId110"/>
    <p:sldId id="4563" r:id="rId111"/>
    <p:sldId id="4560" r:id="rId112"/>
    <p:sldId id="4561" r:id="rId113"/>
    <p:sldId id="4562" r:id="rId114"/>
    <p:sldId id="4588" r:id="rId115"/>
    <p:sldId id="4590" r:id="rId116"/>
    <p:sldId id="4589" r:id="rId117"/>
    <p:sldId id="4585" r:id="rId118"/>
    <p:sldId id="4586" r:id="rId119"/>
    <p:sldId id="4587" r:id="rId120"/>
    <p:sldId id="4584" r:id="rId121"/>
    <p:sldId id="4564" r:id="rId122"/>
    <p:sldId id="4565" r:id="rId123"/>
    <p:sldId id="4571" r:id="rId124"/>
    <p:sldId id="4567" r:id="rId125"/>
    <p:sldId id="4566" r:id="rId126"/>
    <p:sldId id="4569" r:id="rId127"/>
    <p:sldId id="4573" r:id="rId128"/>
    <p:sldId id="4570" r:id="rId129"/>
    <p:sldId id="4572" r:id="rId130"/>
    <p:sldId id="4574" r:id="rId131"/>
    <p:sldId id="4575" r:id="rId132"/>
    <p:sldId id="4577" r:id="rId133"/>
    <p:sldId id="4578" r:id="rId134"/>
    <p:sldId id="4580" r:id="rId135"/>
    <p:sldId id="4582" r:id="rId136"/>
    <p:sldId id="4583" r:id="rId137"/>
    <p:sldId id="4579" r:id="rId138"/>
    <p:sldId id="4581" r:id="rId139"/>
    <p:sldId id="4490" r:id="rId140"/>
    <p:sldId id="4489" r:id="rId141"/>
    <p:sldId id="4488" r:id="rId142"/>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3930FB0-C066-803E-6D78-2ED73E7E86BE}" name="Roman Kordus" initials="RK" userId="S::r.kordus@teb-akademia.pl::14261b9f-9cd0-4273-8730-f0ee2b04c142"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Paweł Zeller" initials="PZ" lastIdx="1" clrIdx="0">
    <p:extLst>
      <p:ext uri="{19B8F6BF-5375-455C-9EA6-DF929625EA0E}">
        <p15:presenceInfo xmlns:p15="http://schemas.microsoft.com/office/powerpoint/2012/main" userId="S::p.zeller@teb-akademia.pl::afd7f278-bab4-42fd-908f-d236024c902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58"/>
    <a:srgbClr val="262A2D"/>
    <a:srgbClr val="000000"/>
    <a:srgbClr val="68BD45"/>
    <a:srgbClr val="B9B9B9"/>
    <a:srgbClr val="12ABDB"/>
    <a:srgbClr val="FFFFFF"/>
    <a:srgbClr val="0069FF"/>
    <a:srgbClr val="68BD44"/>
    <a:srgbClr val="002C5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 pośredni 2 — Ak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Styl jasny 3 — Ak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FD0F851-EC5A-4D38-B0AD-8093EC10F338}" styleName="Styl jasny 1 — Ak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17292A2E-F333-43FB-9621-5CBBE7FDCDCB}" styleName="Styl jasny 2 — Ak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ABFCF23-3B69-468F-B69F-88F6DE6A72F2}" styleName="Styl pośredni 1 — Ak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0A15C55-8517-42AA-B614-E9B94910E393}" styleName="Styl pośredni 2 — Ak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72" autoAdjust="0"/>
    <p:restoredTop sz="82989" autoAdjust="0"/>
  </p:normalViewPr>
  <p:slideViewPr>
    <p:cSldViewPr>
      <p:cViewPr varScale="1">
        <p:scale>
          <a:sx n="104" d="100"/>
          <a:sy n="104" d="100"/>
        </p:scale>
        <p:origin x="856"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2.xml"/><Relationship Id="rId21" Type="http://schemas.openxmlformats.org/officeDocument/2006/relationships/slide" Target="slides/slide16.xml"/><Relationship Id="rId42" Type="http://schemas.openxmlformats.org/officeDocument/2006/relationships/slide" Target="slides/slide37.xml"/><Relationship Id="rId63" Type="http://schemas.openxmlformats.org/officeDocument/2006/relationships/slide" Target="slides/slide58.xml"/><Relationship Id="rId84" Type="http://schemas.openxmlformats.org/officeDocument/2006/relationships/slide" Target="slides/slide79.xml"/><Relationship Id="rId138" Type="http://schemas.openxmlformats.org/officeDocument/2006/relationships/slide" Target="slides/slide133.xml"/><Relationship Id="rId107" Type="http://schemas.openxmlformats.org/officeDocument/2006/relationships/slide" Target="slides/slide102.xml"/><Relationship Id="rId11" Type="http://schemas.openxmlformats.org/officeDocument/2006/relationships/slide" Target="slides/slide6.xml"/><Relationship Id="rId32" Type="http://schemas.openxmlformats.org/officeDocument/2006/relationships/slide" Target="slides/slide27.xml"/><Relationship Id="rId53" Type="http://schemas.openxmlformats.org/officeDocument/2006/relationships/slide" Target="slides/slide48.xml"/><Relationship Id="rId74" Type="http://schemas.openxmlformats.org/officeDocument/2006/relationships/slide" Target="slides/slide69.xml"/><Relationship Id="rId128" Type="http://schemas.openxmlformats.org/officeDocument/2006/relationships/slide" Target="slides/slide123.xml"/><Relationship Id="rId149" Type="http://schemas.microsoft.com/office/2018/10/relationships/authors" Target="authors.xml"/><Relationship Id="rId5" Type="http://schemas.openxmlformats.org/officeDocument/2006/relationships/slideMaster" Target="slideMasters/slideMaster2.xml"/><Relationship Id="rId95" Type="http://schemas.openxmlformats.org/officeDocument/2006/relationships/slide" Target="slides/slide90.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113" Type="http://schemas.openxmlformats.org/officeDocument/2006/relationships/slide" Target="slides/slide108.xml"/><Relationship Id="rId118" Type="http://schemas.openxmlformats.org/officeDocument/2006/relationships/slide" Target="slides/slide113.xml"/><Relationship Id="rId134" Type="http://schemas.openxmlformats.org/officeDocument/2006/relationships/slide" Target="slides/slide129.xml"/><Relationship Id="rId139" Type="http://schemas.openxmlformats.org/officeDocument/2006/relationships/slide" Target="slides/slide134.xml"/><Relationship Id="rId80" Type="http://schemas.openxmlformats.org/officeDocument/2006/relationships/slide" Target="slides/slide75.xml"/><Relationship Id="rId85" Type="http://schemas.openxmlformats.org/officeDocument/2006/relationships/slide" Target="slides/slide80.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slide" Target="slides/slide98.xml"/><Relationship Id="rId108" Type="http://schemas.openxmlformats.org/officeDocument/2006/relationships/slide" Target="slides/slide103.xml"/><Relationship Id="rId124" Type="http://schemas.openxmlformats.org/officeDocument/2006/relationships/slide" Target="slides/slide119.xml"/><Relationship Id="rId129" Type="http://schemas.openxmlformats.org/officeDocument/2006/relationships/slide" Target="slides/slide124.xml"/><Relationship Id="rId54" Type="http://schemas.openxmlformats.org/officeDocument/2006/relationships/slide" Target="slides/slide49.xml"/><Relationship Id="rId70" Type="http://schemas.openxmlformats.org/officeDocument/2006/relationships/slide" Target="slides/slide65.xml"/><Relationship Id="rId75" Type="http://schemas.openxmlformats.org/officeDocument/2006/relationships/slide" Target="slides/slide70.xml"/><Relationship Id="rId91" Type="http://schemas.openxmlformats.org/officeDocument/2006/relationships/slide" Target="slides/slide86.xml"/><Relationship Id="rId96" Type="http://schemas.openxmlformats.org/officeDocument/2006/relationships/slide" Target="slides/slide91.xml"/><Relationship Id="rId140" Type="http://schemas.openxmlformats.org/officeDocument/2006/relationships/slide" Target="slides/slide135.xml"/><Relationship Id="rId14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23" Type="http://schemas.openxmlformats.org/officeDocument/2006/relationships/slide" Target="slides/slide18.xml"/><Relationship Id="rId28" Type="http://schemas.openxmlformats.org/officeDocument/2006/relationships/slide" Target="slides/slide23.xml"/><Relationship Id="rId49" Type="http://schemas.openxmlformats.org/officeDocument/2006/relationships/slide" Target="slides/slide44.xml"/><Relationship Id="rId114" Type="http://schemas.openxmlformats.org/officeDocument/2006/relationships/slide" Target="slides/slide109.xml"/><Relationship Id="rId119" Type="http://schemas.openxmlformats.org/officeDocument/2006/relationships/slide" Target="slides/slide114.xml"/><Relationship Id="rId44" Type="http://schemas.openxmlformats.org/officeDocument/2006/relationships/slide" Target="slides/slide39.xml"/><Relationship Id="rId60" Type="http://schemas.openxmlformats.org/officeDocument/2006/relationships/slide" Target="slides/slide55.xml"/><Relationship Id="rId65" Type="http://schemas.openxmlformats.org/officeDocument/2006/relationships/slide" Target="slides/slide60.xml"/><Relationship Id="rId81" Type="http://schemas.openxmlformats.org/officeDocument/2006/relationships/slide" Target="slides/slide76.xml"/><Relationship Id="rId86" Type="http://schemas.openxmlformats.org/officeDocument/2006/relationships/slide" Target="slides/slide81.xml"/><Relationship Id="rId130" Type="http://schemas.openxmlformats.org/officeDocument/2006/relationships/slide" Target="slides/slide125.xml"/><Relationship Id="rId135" Type="http://schemas.openxmlformats.org/officeDocument/2006/relationships/slide" Target="slides/slide130.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slide" Target="slides/slide10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slide" Target="slides/slide99.xml"/><Relationship Id="rId120" Type="http://schemas.openxmlformats.org/officeDocument/2006/relationships/slide" Target="slides/slide115.xml"/><Relationship Id="rId125" Type="http://schemas.openxmlformats.org/officeDocument/2006/relationships/slide" Target="slides/slide120.xml"/><Relationship Id="rId141" Type="http://schemas.openxmlformats.org/officeDocument/2006/relationships/slide" Target="slides/slide136.xml"/><Relationship Id="rId146" Type="http://schemas.openxmlformats.org/officeDocument/2006/relationships/viewProps" Target="viewProps.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110" Type="http://schemas.openxmlformats.org/officeDocument/2006/relationships/slide" Target="slides/slide105.xml"/><Relationship Id="rId115" Type="http://schemas.openxmlformats.org/officeDocument/2006/relationships/slide" Target="slides/slide110.xml"/><Relationship Id="rId131" Type="http://schemas.openxmlformats.org/officeDocument/2006/relationships/slide" Target="slides/slide126.xml"/><Relationship Id="rId136" Type="http://schemas.openxmlformats.org/officeDocument/2006/relationships/slide" Target="slides/slide131.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slide" Target="slides/slide100.xml"/><Relationship Id="rId126" Type="http://schemas.openxmlformats.org/officeDocument/2006/relationships/slide" Target="slides/slide121.xml"/><Relationship Id="rId147"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121" Type="http://schemas.openxmlformats.org/officeDocument/2006/relationships/slide" Target="slides/slide116.xml"/><Relationship Id="rId142" Type="http://schemas.openxmlformats.org/officeDocument/2006/relationships/slide" Target="slides/slide137.xml"/><Relationship Id="rId3" Type="http://schemas.openxmlformats.org/officeDocument/2006/relationships/customXml" Target="../customXml/item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116" Type="http://schemas.openxmlformats.org/officeDocument/2006/relationships/slide" Target="slides/slide111.xml"/><Relationship Id="rId137" Type="http://schemas.openxmlformats.org/officeDocument/2006/relationships/slide" Target="slides/slide132.xml"/><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slide" Target="slides/slide78.xml"/><Relationship Id="rId88" Type="http://schemas.openxmlformats.org/officeDocument/2006/relationships/slide" Target="slides/slide83.xml"/><Relationship Id="rId111" Type="http://schemas.openxmlformats.org/officeDocument/2006/relationships/slide" Target="slides/slide106.xml"/><Relationship Id="rId132" Type="http://schemas.openxmlformats.org/officeDocument/2006/relationships/slide" Target="slides/slide127.xml"/><Relationship Id="rId15" Type="http://schemas.openxmlformats.org/officeDocument/2006/relationships/slide" Target="slides/slide10.xml"/><Relationship Id="rId36" Type="http://schemas.openxmlformats.org/officeDocument/2006/relationships/slide" Target="slides/slide31.xml"/><Relationship Id="rId57" Type="http://schemas.openxmlformats.org/officeDocument/2006/relationships/slide" Target="slides/slide52.xml"/><Relationship Id="rId106" Type="http://schemas.openxmlformats.org/officeDocument/2006/relationships/slide" Target="slides/slide101.xml"/><Relationship Id="rId127" Type="http://schemas.openxmlformats.org/officeDocument/2006/relationships/slide" Target="slides/slide122.xml"/><Relationship Id="rId10" Type="http://schemas.openxmlformats.org/officeDocument/2006/relationships/slide" Target="slides/slide5.xml"/><Relationship Id="rId31" Type="http://schemas.openxmlformats.org/officeDocument/2006/relationships/slide" Target="slides/slide26.xml"/><Relationship Id="rId52" Type="http://schemas.openxmlformats.org/officeDocument/2006/relationships/slide" Target="slides/slide47.xml"/><Relationship Id="rId73" Type="http://schemas.openxmlformats.org/officeDocument/2006/relationships/slide" Target="slides/slide68.xml"/><Relationship Id="rId78" Type="http://schemas.openxmlformats.org/officeDocument/2006/relationships/slide" Target="slides/slide73.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slide" Target="slides/slide96.xml"/><Relationship Id="rId122" Type="http://schemas.openxmlformats.org/officeDocument/2006/relationships/slide" Target="slides/slide117.xml"/><Relationship Id="rId143" Type="http://schemas.openxmlformats.org/officeDocument/2006/relationships/notesMaster" Target="notesMasters/notesMaster1.xml"/><Relationship Id="rId148"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7" Type="http://schemas.openxmlformats.org/officeDocument/2006/relationships/slide" Target="slides/slide42.xml"/><Relationship Id="rId68" Type="http://schemas.openxmlformats.org/officeDocument/2006/relationships/slide" Target="slides/slide63.xml"/><Relationship Id="rId89" Type="http://schemas.openxmlformats.org/officeDocument/2006/relationships/slide" Target="slides/slide84.xml"/><Relationship Id="rId112" Type="http://schemas.openxmlformats.org/officeDocument/2006/relationships/slide" Target="slides/slide107.xml"/><Relationship Id="rId133" Type="http://schemas.openxmlformats.org/officeDocument/2006/relationships/slide" Target="slides/slide128.xml"/><Relationship Id="rId16" Type="http://schemas.openxmlformats.org/officeDocument/2006/relationships/slide" Target="slides/slide11.xml"/><Relationship Id="rId37" Type="http://schemas.openxmlformats.org/officeDocument/2006/relationships/slide" Target="slides/slide32.xml"/><Relationship Id="rId58" Type="http://schemas.openxmlformats.org/officeDocument/2006/relationships/slide" Target="slides/slide53.xml"/><Relationship Id="rId79" Type="http://schemas.openxmlformats.org/officeDocument/2006/relationships/slide" Target="slides/slide74.xml"/><Relationship Id="rId102" Type="http://schemas.openxmlformats.org/officeDocument/2006/relationships/slide" Target="slides/slide97.xml"/><Relationship Id="rId123" Type="http://schemas.openxmlformats.org/officeDocument/2006/relationships/slide" Target="slides/slide118.xml"/><Relationship Id="rId144" Type="http://schemas.openxmlformats.org/officeDocument/2006/relationships/commentAuthors" Target="commentAuthors.xml"/><Relationship Id="rId90" Type="http://schemas.openxmlformats.org/officeDocument/2006/relationships/slide" Target="slides/slide85.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2062B2-0405-44FE-9C57-443C19A50B21}" type="doc">
      <dgm:prSet loTypeId="urn:microsoft.com/office/officeart/2005/8/layout/hierarchy4" loCatId="relationship" qsTypeId="urn:microsoft.com/office/officeart/2005/8/quickstyle/simple1" qsCatId="simple" csTypeId="urn:microsoft.com/office/officeart/2005/8/colors/accent6_2" csCatId="accent6" phldr="1"/>
      <dgm:spPr/>
      <dgm:t>
        <a:bodyPr/>
        <a:lstStyle/>
        <a:p>
          <a:endParaRPr lang="de-DE"/>
        </a:p>
      </dgm:t>
    </dgm:pt>
    <dgm:pt modelId="{F9EB9104-5B24-44A0-BD2E-A8A12E40EDBC}">
      <dgm:prSet phldrT="[Text]"/>
      <dgm:spPr/>
      <dgm:t>
        <a:bodyPr/>
        <a:lstStyle/>
        <a:p>
          <a:r>
            <a:rPr lang="pl-PL"/>
            <a:t>HTTP</a:t>
          </a:r>
          <a:endParaRPr lang="de-DE"/>
        </a:p>
      </dgm:t>
    </dgm:pt>
    <dgm:pt modelId="{F635F75B-FF68-4F41-A689-6F45925C1027}" type="parTrans" cxnId="{674AC41B-7C2D-41BF-BDCB-207625438A8D}">
      <dgm:prSet/>
      <dgm:spPr/>
      <dgm:t>
        <a:bodyPr/>
        <a:lstStyle/>
        <a:p>
          <a:endParaRPr lang="de-DE"/>
        </a:p>
      </dgm:t>
    </dgm:pt>
    <dgm:pt modelId="{CCFA30D3-7F2D-4CAE-B2A0-09D2EA7EC2C3}" type="sibTrans" cxnId="{674AC41B-7C2D-41BF-BDCB-207625438A8D}">
      <dgm:prSet/>
      <dgm:spPr/>
      <dgm:t>
        <a:bodyPr/>
        <a:lstStyle/>
        <a:p>
          <a:endParaRPr lang="de-DE"/>
        </a:p>
      </dgm:t>
    </dgm:pt>
    <dgm:pt modelId="{7BB93073-354E-4B7B-B7BC-65339336E3B8}">
      <dgm:prSet phldrT="[Text]"/>
      <dgm:spPr/>
      <dgm:t>
        <a:bodyPr/>
        <a:lstStyle/>
        <a:p>
          <a:r>
            <a:rPr lang="pl-PL"/>
            <a:t>Nagłówek(header) – min. 1 wiersz</a:t>
          </a:r>
          <a:endParaRPr lang="de-DE"/>
        </a:p>
      </dgm:t>
    </dgm:pt>
    <dgm:pt modelId="{365675A1-ABA0-4747-AB56-ED8C10A140A0}" type="parTrans" cxnId="{FCC34A54-1B06-4FC3-8E3C-89DD17E0DB50}">
      <dgm:prSet/>
      <dgm:spPr/>
      <dgm:t>
        <a:bodyPr/>
        <a:lstStyle/>
        <a:p>
          <a:endParaRPr lang="de-DE"/>
        </a:p>
      </dgm:t>
    </dgm:pt>
    <dgm:pt modelId="{EF46481D-5985-4888-B58D-9B264CD0565D}" type="sibTrans" cxnId="{FCC34A54-1B06-4FC3-8E3C-89DD17E0DB50}">
      <dgm:prSet/>
      <dgm:spPr/>
      <dgm:t>
        <a:bodyPr/>
        <a:lstStyle/>
        <a:p>
          <a:endParaRPr lang="de-DE"/>
        </a:p>
      </dgm:t>
    </dgm:pt>
    <dgm:pt modelId="{FFFB03D0-99EA-4ADD-881F-59281AD66B05}">
      <dgm:prSet phldrT="[Text]"/>
      <dgm:spPr/>
      <dgm:t>
        <a:bodyPr/>
        <a:lstStyle/>
        <a:p>
          <a:r>
            <a:rPr lang="pl-PL"/>
            <a:t>Metoda(np. GET)</a:t>
          </a:r>
          <a:endParaRPr lang="de-DE"/>
        </a:p>
      </dgm:t>
    </dgm:pt>
    <dgm:pt modelId="{6F7DEDBB-78B0-4B43-AB2B-0A984883D977}" type="parTrans" cxnId="{AE821079-C51A-40DA-8BA0-B411F6BE4806}">
      <dgm:prSet/>
      <dgm:spPr/>
      <dgm:t>
        <a:bodyPr/>
        <a:lstStyle/>
        <a:p>
          <a:endParaRPr lang="de-DE"/>
        </a:p>
      </dgm:t>
    </dgm:pt>
    <dgm:pt modelId="{3A6F12C3-F24F-43C9-BE84-2880DF3B4541}" type="sibTrans" cxnId="{AE821079-C51A-40DA-8BA0-B411F6BE4806}">
      <dgm:prSet/>
      <dgm:spPr/>
      <dgm:t>
        <a:bodyPr/>
        <a:lstStyle/>
        <a:p>
          <a:endParaRPr lang="de-DE"/>
        </a:p>
      </dgm:t>
    </dgm:pt>
    <dgm:pt modelId="{FA7B9DD9-5125-4C54-89C7-2C1B2409EA27}">
      <dgm:prSet phldrT="[Text]"/>
      <dgm:spPr/>
      <dgm:t>
        <a:bodyPr/>
        <a:lstStyle/>
        <a:p>
          <a:r>
            <a:rPr lang="pl-PL"/>
            <a:t>Adres URI(/)</a:t>
          </a:r>
          <a:endParaRPr lang="de-DE"/>
        </a:p>
      </dgm:t>
    </dgm:pt>
    <dgm:pt modelId="{25603ADA-12D3-41C4-9AAA-E955294936DF}" type="parTrans" cxnId="{55DD8A19-6BCC-4C2A-AEA6-908DD7807780}">
      <dgm:prSet/>
      <dgm:spPr/>
      <dgm:t>
        <a:bodyPr/>
        <a:lstStyle/>
        <a:p>
          <a:endParaRPr lang="de-DE"/>
        </a:p>
      </dgm:t>
    </dgm:pt>
    <dgm:pt modelId="{7B4F569E-8DD3-4B01-97D4-2A4FEDE04A00}" type="sibTrans" cxnId="{55DD8A19-6BCC-4C2A-AEA6-908DD7807780}">
      <dgm:prSet/>
      <dgm:spPr/>
      <dgm:t>
        <a:bodyPr/>
        <a:lstStyle/>
        <a:p>
          <a:endParaRPr lang="de-DE"/>
        </a:p>
      </dgm:t>
    </dgm:pt>
    <dgm:pt modelId="{AC4DE975-A7E8-4E8C-BAFB-DF128D76B253}">
      <dgm:prSet phldrT="[Text]"/>
      <dgm:spPr/>
      <dgm:t>
        <a:bodyPr/>
        <a:lstStyle/>
        <a:p>
          <a:r>
            <a:rPr lang="pl-PL"/>
            <a:t>Ciało(body)</a:t>
          </a:r>
          <a:endParaRPr lang="de-DE"/>
        </a:p>
      </dgm:t>
    </dgm:pt>
    <dgm:pt modelId="{BCF56E5D-8666-4588-B6ED-34EF660F4BE1}" type="parTrans" cxnId="{33A09231-48E2-432D-AD0C-DDDE0F8B94FA}">
      <dgm:prSet/>
      <dgm:spPr/>
      <dgm:t>
        <a:bodyPr/>
        <a:lstStyle/>
        <a:p>
          <a:endParaRPr lang="de-DE"/>
        </a:p>
      </dgm:t>
    </dgm:pt>
    <dgm:pt modelId="{7D5262FE-0B8A-4A3D-BDA0-468512F20848}" type="sibTrans" cxnId="{33A09231-48E2-432D-AD0C-DDDE0F8B94FA}">
      <dgm:prSet/>
      <dgm:spPr/>
      <dgm:t>
        <a:bodyPr/>
        <a:lstStyle/>
        <a:p>
          <a:endParaRPr lang="de-DE"/>
        </a:p>
      </dgm:t>
    </dgm:pt>
    <dgm:pt modelId="{8A5F522B-D7E9-4D27-9B3D-94030F438FD6}">
      <dgm:prSet phldrT="[Text]"/>
      <dgm:spPr/>
      <dgm:t>
        <a:bodyPr/>
        <a:lstStyle/>
        <a:p>
          <a:r>
            <a:rPr lang="pl-PL"/>
            <a:t>Przesyłane po 1. pustej linii</a:t>
          </a:r>
          <a:endParaRPr lang="de-DE"/>
        </a:p>
      </dgm:t>
    </dgm:pt>
    <dgm:pt modelId="{CCD9F54B-E4E7-4C56-9739-E13FCD73D3DB}" type="parTrans" cxnId="{DF05E905-5CEE-4361-8A01-9067938FE2D2}">
      <dgm:prSet/>
      <dgm:spPr/>
      <dgm:t>
        <a:bodyPr/>
        <a:lstStyle/>
        <a:p>
          <a:endParaRPr lang="de-DE"/>
        </a:p>
      </dgm:t>
    </dgm:pt>
    <dgm:pt modelId="{53C96A13-57FB-4AEE-8BCC-9ABFB1921227}" type="sibTrans" cxnId="{DF05E905-5CEE-4361-8A01-9067938FE2D2}">
      <dgm:prSet/>
      <dgm:spPr/>
      <dgm:t>
        <a:bodyPr/>
        <a:lstStyle/>
        <a:p>
          <a:endParaRPr lang="de-DE"/>
        </a:p>
      </dgm:t>
    </dgm:pt>
    <dgm:pt modelId="{FDE7EF8A-72F5-4B0F-82F0-CD6DFAE4EB18}">
      <dgm:prSet/>
      <dgm:spPr/>
      <dgm:t>
        <a:bodyPr/>
        <a:lstStyle/>
        <a:p>
          <a:r>
            <a:rPr lang="pl-PL"/>
            <a:t>Wersja protokołu(</a:t>
          </a:r>
          <a:r>
            <a:rPr lang="de-DE"/>
            <a:t>HTTP/1.1</a:t>
          </a:r>
          <a:r>
            <a:rPr lang="pl-PL"/>
            <a:t>)</a:t>
          </a:r>
          <a:endParaRPr lang="de-DE"/>
        </a:p>
      </dgm:t>
    </dgm:pt>
    <dgm:pt modelId="{823C08BA-A10A-4D07-86BA-2F5AD950E2D9}" type="parTrans" cxnId="{842AE93D-FE1B-4F49-8B78-55F8A835188A}">
      <dgm:prSet/>
      <dgm:spPr/>
      <dgm:t>
        <a:bodyPr/>
        <a:lstStyle/>
        <a:p>
          <a:endParaRPr lang="de-DE"/>
        </a:p>
      </dgm:t>
    </dgm:pt>
    <dgm:pt modelId="{6A79D693-F593-4799-87BA-86B497EB9965}" type="sibTrans" cxnId="{842AE93D-FE1B-4F49-8B78-55F8A835188A}">
      <dgm:prSet/>
      <dgm:spPr/>
      <dgm:t>
        <a:bodyPr/>
        <a:lstStyle/>
        <a:p>
          <a:endParaRPr lang="de-DE"/>
        </a:p>
      </dgm:t>
    </dgm:pt>
    <dgm:pt modelId="{456B29E2-308A-4985-B369-C948D851E9BD}">
      <dgm:prSet/>
      <dgm:spPr/>
      <dgm:t>
        <a:bodyPr/>
        <a:lstStyle/>
        <a:p>
          <a:r>
            <a:rPr lang="pl-PL"/>
            <a:t>Pozostałe nagłówki (opcjonalne)</a:t>
          </a:r>
          <a:endParaRPr lang="de-DE"/>
        </a:p>
      </dgm:t>
    </dgm:pt>
    <dgm:pt modelId="{286F925A-23F1-4296-9955-7F099328B81C}" type="parTrans" cxnId="{5A64166B-36BA-4B0F-B167-E61123D1B99E}">
      <dgm:prSet/>
      <dgm:spPr/>
      <dgm:t>
        <a:bodyPr/>
        <a:lstStyle/>
        <a:p>
          <a:endParaRPr lang="de-DE"/>
        </a:p>
      </dgm:t>
    </dgm:pt>
    <dgm:pt modelId="{7B2C706E-1660-4CFD-8768-45F83C0D5D21}" type="sibTrans" cxnId="{5A64166B-36BA-4B0F-B167-E61123D1B99E}">
      <dgm:prSet/>
      <dgm:spPr/>
      <dgm:t>
        <a:bodyPr/>
        <a:lstStyle/>
        <a:p>
          <a:endParaRPr lang="de-DE"/>
        </a:p>
      </dgm:t>
    </dgm:pt>
    <dgm:pt modelId="{C99931C9-BB19-426C-9EDE-3E407D0FB4D9}" type="pres">
      <dgm:prSet presAssocID="{ED2062B2-0405-44FE-9C57-443C19A50B21}" presName="Name0" presStyleCnt="0">
        <dgm:presLayoutVars>
          <dgm:chPref val="1"/>
          <dgm:dir/>
          <dgm:animOne val="branch"/>
          <dgm:animLvl val="lvl"/>
          <dgm:resizeHandles/>
        </dgm:presLayoutVars>
      </dgm:prSet>
      <dgm:spPr/>
    </dgm:pt>
    <dgm:pt modelId="{D7F79A84-73D7-48B9-9BA3-A6670E8EB26B}" type="pres">
      <dgm:prSet presAssocID="{F9EB9104-5B24-44A0-BD2E-A8A12E40EDBC}" presName="vertOne" presStyleCnt="0"/>
      <dgm:spPr/>
    </dgm:pt>
    <dgm:pt modelId="{36FF337B-1B83-4754-B9FF-D6C57ED3A3F3}" type="pres">
      <dgm:prSet presAssocID="{F9EB9104-5B24-44A0-BD2E-A8A12E40EDBC}" presName="txOne" presStyleLbl="node0" presStyleIdx="0" presStyleCnt="1" custLinFactY="-5277" custLinFactNeighborX="1290" custLinFactNeighborY="-100000">
        <dgm:presLayoutVars>
          <dgm:chPref val="3"/>
        </dgm:presLayoutVars>
      </dgm:prSet>
      <dgm:spPr/>
    </dgm:pt>
    <dgm:pt modelId="{38E3486B-F59F-4218-82AB-66D01518498D}" type="pres">
      <dgm:prSet presAssocID="{F9EB9104-5B24-44A0-BD2E-A8A12E40EDBC}" presName="parTransOne" presStyleCnt="0"/>
      <dgm:spPr/>
    </dgm:pt>
    <dgm:pt modelId="{88319D13-7B4D-4C1D-8453-8B85632C8340}" type="pres">
      <dgm:prSet presAssocID="{F9EB9104-5B24-44A0-BD2E-A8A12E40EDBC}" presName="horzOne" presStyleCnt="0"/>
      <dgm:spPr/>
    </dgm:pt>
    <dgm:pt modelId="{BC9F6EAD-D772-4D36-BAA3-1E3FDBCD8859}" type="pres">
      <dgm:prSet presAssocID="{7BB93073-354E-4B7B-B7BC-65339336E3B8}" presName="vertTwo" presStyleCnt="0"/>
      <dgm:spPr/>
    </dgm:pt>
    <dgm:pt modelId="{33B19A65-4197-4478-AEE2-BE606CA6B078}" type="pres">
      <dgm:prSet presAssocID="{7BB93073-354E-4B7B-B7BC-65339336E3B8}" presName="txTwo" presStyleLbl="node2" presStyleIdx="0" presStyleCnt="2">
        <dgm:presLayoutVars>
          <dgm:chPref val="3"/>
        </dgm:presLayoutVars>
      </dgm:prSet>
      <dgm:spPr/>
    </dgm:pt>
    <dgm:pt modelId="{25DE515B-C369-4087-B260-6A8D39C8234C}" type="pres">
      <dgm:prSet presAssocID="{7BB93073-354E-4B7B-B7BC-65339336E3B8}" presName="parTransTwo" presStyleCnt="0"/>
      <dgm:spPr/>
    </dgm:pt>
    <dgm:pt modelId="{3DAA0BB9-3CF5-419F-9054-A65D8B7AE322}" type="pres">
      <dgm:prSet presAssocID="{7BB93073-354E-4B7B-B7BC-65339336E3B8}" presName="horzTwo" presStyleCnt="0"/>
      <dgm:spPr/>
    </dgm:pt>
    <dgm:pt modelId="{1D8F9476-FD46-44C0-8A87-68CECBBC7C22}" type="pres">
      <dgm:prSet presAssocID="{FFFB03D0-99EA-4ADD-881F-59281AD66B05}" presName="vertThree" presStyleCnt="0"/>
      <dgm:spPr/>
    </dgm:pt>
    <dgm:pt modelId="{CCD34E6E-FE99-444B-86A4-4EC4CF24DF2A}" type="pres">
      <dgm:prSet presAssocID="{FFFB03D0-99EA-4ADD-881F-59281AD66B05}" presName="txThree" presStyleLbl="node3" presStyleIdx="0" presStyleCnt="5">
        <dgm:presLayoutVars>
          <dgm:chPref val="3"/>
        </dgm:presLayoutVars>
      </dgm:prSet>
      <dgm:spPr/>
    </dgm:pt>
    <dgm:pt modelId="{09159F00-6F2A-4868-B8FD-B5356ED69380}" type="pres">
      <dgm:prSet presAssocID="{FFFB03D0-99EA-4ADD-881F-59281AD66B05}" presName="horzThree" presStyleCnt="0"/>
      <dgm:spPr/>
    </dgm:pt>
    <dgm:pt modelId="{84E52276-224B-49D3-9021-8BD26BC0622D}" type="pres">
      <dgm:prSet presAssocID="{3A6F12C3-F24F-43C9-BE84-2880DF3B4541}" presName="sibSpaceThree" presStyleCnt="0"/>
      <dgm:spPr/>
    </dgm:pt>
    <dgm:pt modelId="{EDC6BF82-FC6D-4594-BDB6-F7500F4D0273}" type="pres">
      <dgm:prSet presAssocID="{FA7B9DD9-5125-4C54-89C7-2C1B2409EA27}" presName="vertThree" presStyleCnt="0"/>
      <dgm:spPr/>
    </dgm:pt>
    <dgm:pt modelId="{9BF49BB8-144F-40CA-8C51-8BEC53598A3D}" type="pres">
      <dgm:prSet presAssocID="{FA7B9DD9-5125-4C54-89C7-2C1B2409EA27}" presName="txThree" presStyleLbl="node3" presStyleIdx="1" presStyleCnt="5">
        <dgm:presLayoutVars>
          <dgm:chPref val="3"/>
        </dgm:presLayoutVars>
      </dgm:prSet>
      <dgm:spPr/>
    </dgm:pt>
    <dgm:pt modelId="{8A8620CC-EA22-4C22-9AB9-D8C14FA81B92}" type="pres">
      <dgm:prSet presAssocID="{FA7B9DD9-5125-4C54-89C7-2C1B2409EA27}" presName="horzThree" presStyleCnt="0"/>
      <dgm:spPr/>
    </dgm:pt>
    <dgm:pt modelId="{61FDB987-AC2B-48A6-8940-02666C9E29D7}" type="pres">
      <dgm:prSet presAssocID="{7B4F569E-8DD3-4B01-97D4-2A4FEDE04A00}" presName="sibSpaceThree" presStyleCnt="0"/>
      <dgm:spPr/>
    </dgm:pt>
    <dgm:pt modelId="{0410C95D-16FB-4535-A087-0693D5FB623A}" type="pres">
      <dgm:prSet presAssocID="{FDE7EF8A-72F5-4B0F-82F0-CD6DFAE4EB18}" presName="vertThree" presStyleCnt="0"/>
      <dgm:spPr/>
    </dgm:pt>
    <dgm:pt modelId="{F24A49CF-C9F9-404A-B41E-5B5186C17965}" type="pres">
      <dgm:prSet presAssocID="{FDE7EF8A-72F5-4B0F-82F0-CD6DFAE4EB18}" presName="txThree" presStyleLbl="node3" presStyleIdx="2" presStyleCnt="5">
        <dgm:presLayoutVars>
          <dgm:chPref val="3"/>
        </dgm:presLayoutVars>
      </dgm:prSet>
      <dgm:spPr/>
    </dgm:pt>
    <dgm:pt modelId="{ADFE9DC1-F1C1-4768-B12A-0D13CE69B79D}" type="pres">
      <dgm:prSet presAssocID="{FDE7EF8A-72F5-4B0F-82F0-CD6DFAE4EB18}" presName="horzThree" presStyleCnt="0"/>
      <dgm:spPr/>
    </dgm:pt>
    <dgm:pt modelId="{A2A6EE46-72F9-4E79-9921-E072A819EC6C}" type="pres">
      <dgm:prSet presAssocID="{6A79D693-F593-4799-87BA-86B497EB9965}" presName="sibSpaceThree" presStyleCnt="0"/>
      <dgm:spPr/>
    </dgm:pt>
    <dgm:pt modelId="{9A3370F5-4010-4CBA-B40B-4FBEDFD4DC01}" type="pres">
      <dgm:prSet presAssocID="{456B29E2-308A-4985-B369-C948D851E9BD}" presName="vertThree" presStyleCnt="0"/>
      <dgm:spPr/>
    </dgm:pt>
    <dgm:pt modelId="{74375E4A-D152-4A91-AAF0-EAF63F799EAC}" type="pres">
      <dgm:prSet presAssocID="{456B29E2-308A-4985-B369-C948D851E9BD}" presName="txThree" presStyleLbl="node3" presStyleIdx="3" presStyleCnt="5">
        <dgm:presLayoutVars>
          <dgm:chPref val="3"/>
        </dgm:presLayoutVars>
      </dgm:prSet>
      <dgm:spPr/>
    </dgm:pt>
    <dgm:pt modelId="{22BCA558-931C-4139-8452-4520023A11D1}" type="pres">
      <dgm:prSet presAssocID="{456B29E2-308A-4985-B369-C948D851E9BD}" presName="horzThree" presStyleCnt="0"/>
      <dgm:spPr/>
    </dgm:pt>
    <dgm:pt modelId="{5E20F13B-3E7A-4600-AC6D-C5A0B77246F1}" type="pres">
      <dgm:prSet presAssocID="{EF46481D-5985-4888-B58D-9B264CD0565D}" presName="sibSpaceTwo" presStyleCnt="0"/>
      <dgm:spPr/>
    </dgm:pt>
    <dgm:pt modelId="{1A971753-CE47-46D7-A4C2-FF14BFACFD29}" type="pres">
      <dgm:prSet presAssocID="{AC4DE975-A7E8-4E8C-BAFB-DF128D76B253}" presName="vertTwo" presStyleCnt="0"/>
      <dgm:spPr/>
    </dgm:pt>
    <dgm:pt modelId="{3250C125-CEA4-4A8E-AD7F-CFA523F9482D}" type="pres">
      <dgm:prSet presAssocID="{AC4DE975-A7E8-4E8C-BAFB-DF128D76B253}" presName="txTwo" presStyleLbl="node2" presStyleIdx="1" presStyleCnt="2">
        <dgm:presLayoutVars>
          <dgm:chPref val="3"/>
        </dgm:presLayoutVars>
      </dgm:prSet>
      <dgm:spPr/>
    </dgm:pt>
    <dgm:pt modelId="{79A0E8BE-DEEF-4535-B785-9A7C50C37572}" type="pres">
      <dgm:prSet presAssocID="{AC4DE975-A7E8-4E8C-BAFB-DF128D76B253}" presName="parTransTwo" presStyleCnt="0"/>
      <dgm:spPr/>
    </dgm:pt>
    <dgm:pt modelId="{FCDC7A6F-A4E0-42E5-9519-127EDEADE972}" type="pres">
      <dgm:prSet presAssocID="{AC4DE975-A7E8-4E8C-BAFB-DF128D76B253}" presName="horzTwo" presStyleCnt="0"/>
      <dgm:spPr/>
    </dgm:pt>
    <dgm:pt modelId="{3507A873-D18E-46D5-AC16-43239EB96C94}" type="pres">
      <dgm:prSet presAssocID="{8A5F522B-D7E9-4D27-9B3D-94030F438FD6}" presName="vertThree" presStyleCnt="0"/>
      <dgm:spPr/>
    </dgm:pt>
    <dgm:pt modelId="{F50B6806-3989-48E6-A815-6730C0E2C740}" type="pres">
      <dgm:prSet presAssocID="{8A5F522B-D7E9-4D27-9B3D-94030F438FD6}" presName="txThree" presStyleLbl="node3" presStyleIdx="4" presStyleCnt="5">
        <dgm:presLayoutVars>
          <dgm:chPref val="3"/>
        </dgm:presLayoutVars>
      </dgm:prSet>
      <dgm:spPr/>
    </dgm:pt>
    <dgm:pt modelId="{167D0C31-FD1E-43DF-A490-D60282ABB70B}" type="pres">
      <dgm:prSet presAssocID="{8A5F522B-D7E9-4D27-9B3D-94030F438FD6}" presName="horzThree" presStyleCnt="0"/>
      <dgm:spPr/>
    </dgm:pt>
  </dgm:ptLst>
  <dgm:cxnLst>
    <dgm:cxn modelId="{DF05E905-5CEE-4361-8A01-9067938FE2D2}" srcId="{AC4DE975-A7E8-4E8C-BAFB-DF128D76B253}" destId="{8A5F522B-D7E9-4D27-9B3D-94030F438FD6}" srcOrd="0" destOrd="0" parTransId="{CCD9F54B-E4E7-4C56-9739-E13FCD73D3DB}" sibTransId="{53C96A13-57FB-4AEE-8BCC-9ABFB1921227}"/>
    <dgm:cxn modelId="{8B412808-EC07-4A76-B4AD-9DBCC546234D}" type="presOf" srcId="{456B29E2-308A-4985-B369-C948D851E9BD}" destId="{74375E4A-D152-4A91-AAF0-EAF63F799EAC}" srcOrd="0" destOrd="0" presId="urn:microsoft.com/office/officeart/2005/8/layout/hierarchy4"/>
    <dgm:cxn modelId="{55DD8A19-6BCC-4C2A-AEA6-908DD7807780}" srcId="{7BB93073-354E-4B7B-B7BC-65339336E3B8}" destId="{FA7B9DD9-5125-4C54-89C7-2C1B2409EA27}" srcOrd="1" destOrd="0" parTransId="{25603ADA-12D3-41C4-9AAA-E955294936DF}" sibTransId="{7B4F569E-8DD3-4B01-97D4-2A4FEDE04A00}"/>
    <dgm:cxn modelId="{674AC41B-7C2D-41BF-BDCB-207625438A8D}" srcId="{ED2062B2-0405-44FE-9C57-443C19A50B21}" destId="{F9EB9104-5B24-44A0-BD2E-A8A12E40EDBC}" srcOrd="0" destOrd="0" parTransId="{F635F75B-FF68-4F41-A689-6F45925C1027}" sibTransId="{CCFA30D3-7F2D-4CAE-B2A0-09D2EA7EC2C3}"/>
    <dgm:cxn modelId="{33A09231-48E2-432D-AD0C-DDDE0F8B94FA}" srcId="{F9EB9104-5B24-44A0-BD2E-A8A12E40EDBC}" destId="{AC4DE975-A7E8-4E8C-BAFB-DF128D76B253}" srcOrd="1" destOrd="0" parTransId="{BCF56E5D-8666-4588-B6ED-34EF660F4BE1}" sibTransId="{7D5262FE-0B8A-4A3D-BDA0-468512F20848}"/>
    <dgm:cxn modelId="{842AE93D-FE1B-4F49-8B78-55F8A835188A}" srcId="{7BB93073-354E-4B7B-B7BC-65339336E3B8}" destId="{FDE7EF8A-72F5-4B0F-82F0-CD6DFAE4EB18}" srcOrd="2" destOrd="0" parTransId="{823C08BA-A10A-4D07-86BA-2F5AD950E2D9}" sibTransId="{6A79D693-F593-4799-87BA-86B497EB9965}"/>
    <dgm:cxn modelId="{FCC34A54-1B06-4FC3-8E3C-89DD17E0DB50}" srcId="{F9EB9104-5B24-44A0-BD2E-A8A12E40EDBC}" destId="{7BB93073-354E-4B7B-B7BC-65339336E3B8}" srcOrd="0" destOrd="0" parTransId="{365675A1-ABA0-4747-AB56-ED8C10A140A0}" sibTransId="{EF46481D-5985-4888-B58D-9B264CD0565D}"/>
    <dgm:cxn modelId="{5A64166B-36BA-4B0F-B167-E61123D1B99E}" srcId="{7BB93073-354E-4B7B-B7BC-65339336E3B8}" destId="{456B29E2-308A-4985-B369-C948D851E9BD}" srcOrd="3" destOrd="0" parTransId="{286F925A-23F1-4296-9955-7F099328B81C}" sibTransId="{7B2C706E-1660-4CFD-8768-45F83C0D5D21}"/>
    <dgm:cxn modelId="{AE821079-C51A-40DA-8BA0-B411F6BE4806}" srcId="{7BB93073-354E-4B7B-B7BC-65339336E3B8}" destId="{FFFB03D0-99EA-4ADD-881F-59281AD66B05}" srcOrd="0" destOrd="0" parTransId="{6F7DEDBB-78B0-4B43-AB2B-0A984883D977}" sibTransId="{3A6F12C3-F24F-43C9-BE84-2880DF3B4541}"/>
    <dgm:cxn modelId="{2A876D93-7C96-41BF-AA7F-3BCF2E68D901}" type="presOf" srcId="{FFFB03D0-99EA-4ADD-881F-59281AD66B05}" destId="{CCD34E6E-FE99-444B-86A4-4EC4CF24DF2A}" srcOrd="0" destOrd="0" presId="urn:microsoft.com/office/officeart/2005/8/layout/hierarchy4"/>
    <dgm:cxn modelId="{79A9B794-1548-4C1D-ACBA-E9B4AB74280C}" type="presOf" srcId="{FA7B9DD9-5125-4C54-89C7-2C1B2409EA27}" destId="{9BF49BB8-144F-40CA-8C51-8BEC53598A3D}" srcOrd="0" destOrd="0" presId="urn:microsoft.com/office/officeart/2005/8/layout/hierarchy4"/>
    <dgm:cxn modelId="{F4D07CAB-8784-42B2-9259-6B45E6EAF6E8}" type="presOf" srcId="{7BB93073-354E-4B7B-B7BC-65339336E3B8}" destId="{33B19A65-4197-4478-AEE2-BE606CA6B078}" srcOrd="0" destOrd="0" presId="urn:microsoft.com/office/officeart/2005/8/layout/hierarchy4"/>
    <dgm:cxn modelId="{ED3F87C0-456D-49BE-810C-E06D779A2924}" type="presOf" srcId="{8A5F522B-D7E9-4D27-9B3D-94030F438FD6}" destId="{F50B6806-3989-48E6-A815-6730C0E2C740}" srcOrd="0" destOrd="0" presId="urn:microsoft.com/office/officeart/2005/8/layout/hierarchy4"/>
    <dgm:cxn modelId="{049737DC-EEC2-46FD-99D4-BE0EEB707637}" type="presOf" srcId="{ED2062B2-0405-44FE-9C57-443C19A50B21}" destId="{C99931C9-BB19-426C-9EDE-3E407D0FB4D9}" srcOrd="0" destOrd="0" presId="urn:microsoft.com/office/officeart/2005/8/layout/hierarchy4"/>
    <dgm:cxn modelId="{CFDDB8E0-EEFF-47A9-A93F-C9705D35DFA5}" type="presOf" srcId="{AC4DE975-A7E8-4E8C-BAFB-DF128D76B253}" destId="{3250C125-CEA4-4A8E-AD7F-CFA523F9482D}" srcOrd="0" destOrd="0" presId="urn:microsoft.com/office/officeart/2005/8/layout/hierarchy4"/>
    <dgm:cxn modelId="{AD887AF9-3EF4-4BA7-8371-D81CCD2E226B}" type="presOf" srcId="{F9EB9104-5B24-44A0-BD2E-A8A12E40EDBC}" destId="{36FF337B-1B83-4754-B9FF-D6C57ED3A3F3}" srcOrd="0" destOrd="0" presId="urn:microsoft.com/office/officeart/2005/8/layout/hierarchy4"/>
    <dgm:cxn modelId="{4CA4F7FC-E925-40A6-815A-3602D8F3D122}" type="presOf" srcId="{FDE7EF8A-72F5-4B0F-82F0-CD6DFAE4EB18}" destId="{F24A49CF-C9F9-404A-B41E-5B5186C17965}" srcOrd="0" destOrd="0" presId="urn:microsoft.com/office/officeart/2005/8/layout/hierarchy4"/>
    <dgm:cxn modelId="{54B6390F-ACBB-45C8-9993-F67221C86370}" type="presParOf" srcId="{C99931C9-BB19-426C-9EDE-3E407D0FB4D9}" destId="{D7F79A84-73D7-48B9-9BA3-A6670E8EB26B}" srcOrd="0" destOrd="0" presId="urn:microsoft.com/office/officeart/2005/8/layout/hierarchy4"/>
    <dgm:cxn modelId="{A396D1D1-D7B8-42E2-9B85-B29D2A3A69C7}" type="presParOf" srcId="{D7F79A84-73D7-48B9-9BA3-A6670E8EB26B}" destId="{36FF337B-1B83-4754-B9FF-D6C57ED3A3F3}" srcOrd="0" destOrd="0" presId="urn:microsoft.com/office/officeart/2005/8/layout/hierarchy4"/>
    <dgm:cxn modelId="{E40A7575-4085-45B0-869C-234FF6EE611E}" type="presParOf" srcId="{D7F79A84-73D7-48B9-9BA3-A6670E8EB26B}" destId="{38E3486B-F59F-4218-82AB-66D01518498D}" srcOrd="1" destOrd="0" presId="urn:microsoft.com/office/officeart/2005/8/layout/hierarchy4"/>
    <dgm:cxn modelId="{FF5DC791-532B-4914-AF97-B070D30536A6}" type="presParOf" srcId="{D7F79A84-73D7-48B9-9BA3-A6670E8EB26B}" destId="{88319D13-7B4D-4C1D-8453-8B85632C8340}" srcOrd="2" destOrd="0" presId="urn:microsoft.com/office/officeart/2005/8/layout/hierarchy4"/>
    <dgm:cxn modelId="{13466E7A-5FA7-45ED-9B92-A07F74B4D43F}" type="presParOf" srcId="{88319D13-7B4D-4C1D-8453-8B85632C8340}" destId="{BC9F6EAD-D772-4D36-BAA3-1E3FDBCD8859}" srcOrd="0" destOrd="0" presId="urn:microsoft.com/office/officeart/2005/8/layout/hierarchy4"/>
    <dgm:cxn modelId="{57B94C20-EC79-45BA-9923-81148BE51E28}" type="presParOf" srcId="{BC9F6EAD-D772-4D36-BAA3-1E3FDBCD8859}" destId="{33B19A65-4197-4478-AEE2-BE606CA6B078}" srcOrd="0" destOrd="0" presId="urn:microsoft.com/office/officeart/2005/8/layout/hierarchy4"/>
    <dgm:cxn modelId="{C34A9CC7-7598-4001-93BD-69AE976F1C61}" type="presParOf" srcId="{BC9F6EAD-D772-4D36-BAA3-1E3FDBCD8859}" destId="{25DE515B-C369-4087-B260-6A8D39C8234C}" srcOrd="1" destOrd="0" presId="urn:microsoft.com/office/officeart/2005/8/layout/hierarchy4"/>
    <dgm:cxn modelId="{D4BCEF84-9E38-4CD2-9C25-50101D6557B5}" type="presParOf" srcId="{BC9F6EAD-D772-4D36-BAA3-1E3FDBCD8859}" destId="{3DAA0BB9-3CF5-419F-9054-A65D8B7AE322}" srcOrd="2" destOrd="0" presId="urn:microsoft.com/office/officeart/2005/8/layout/hierarchy4"/>
    <dgm:cxn modelId="{EFF2D42B-DC49-4054-8290-B61C029445D6}" type="presParOf" srcId="{3DAA0BB9-3CF5-419F-9054-A65D8B7AE322}" destId="{1D8F9476-FD46-44C0-8A87-68CECBBC7C22}" srcOrd="0" destOrd="0" presId="urn:microsoft.com/office/officeart/2005/8/layout/hierarchy4"/>
    <dgm:cxn modelId="{C1CECA4B-ED7C-4A49-9524-B39AEDE318D6}" type="presParOf" srcId="{1D8F9476-FD46-44C0-8A87-68CECBBC7C22}" destId="{CCD34E6E-FE99-444B-86A4-4EC4CF24DF2A}" srcOrd="0" destOrd="0" presId="urn:microsoft.com/office/officeart/2005/8/layout/hierarchy4"/>
    <dgm:cxn modelId="{07C6D5DC-556D-45C6-83F7-53E2BCC1F39E}" type="presParOf" srcId="{1D8F9476-FD46-44C0-8A87-68CECBBC7C22}" destId="{09159F00-6F2A-4868-B8FD-B5356ED69380}" srcOrd="1" destOrd="0" presId="urn:microsoft.com/office/officeart/2005/8/layout/hierarchy4"/>
    <dgm:cxn modelId="{22D847D3-5818-4001-ADED-355EF3EF8A82}" type="presParOf" srcId="{3DAA0BB9-3CF5-419F-9054-A65D8B7AE322}" destId="{84E52276-224B-49D3-9021-8BD26BC0622D}" srcOrd="1" destOrd="0" presId="urn:microsoft.com/office/officeart/2005/8/layout/hierarchy4"/>
    <dgm:cxn modelId="{033071DF-963B-496C-AF7A-3DFC4395A42F}" type="presParOf" srcId="{3DAA0BB9-3CF5-419F-9054-A65D8B7AE322}" destId="{EDC6BF82-FC6D-4594-BDB6-F7500F4D0273}" srcOrd="2" destOrd="0" presId="urn:microsoft.com/office/officeart/2005/8/layout/hierarchy4"/>
    <dgm:cxn modelId="{3D2C23F8-2959-481E-8225-2C73913254BA}" type="presParOf" srcId="{EDC6BF82-FC6D-4594-BDB6-F7500F4D0273}" destId="{9BF49BB8-144F-40CA-8C51-8BEC53598A3D}" srcOrd="0" destOrd="0" presId="urn:microsoft.com/office/officeart/2005/8/layout/hierarchy4"/>
    <dgm:cxn modelId="{0C9605AD-A319-4170-BF04-A18BDAAE9D09}" type="presParOf" srcId="{EDC6BF82-FC6D-4594-BDB6-F7500F4D0273}" destId="{8A8620CC-EA22-4C22-9AB9-D8C14FA81B92}" srcOrd="1" destOrd="0" presId="urn:microsoft.com/office/officeart/2005/8/layout/hierarchy4"/>
    <dgm:cxn modelId="{877892F4-D48E-4CCA-B3BE-8A8FA1F219E3}" type="presParOf" srcId="{3DAA0BB9-3CF5-419F-9054-A65D8B7AE322}" destId="{61FDB987-AC2B-48A6-8940-02666C9E29D7}" srcOrd="3" destOrd="0" presId="urn:microsoft.com/office/officeart/2005/8/layout/hierarchy4"/>
    <dgm:cxn modelId="{9EBF8C06-9D2A-475B-AA2F-8235A2D52BFF}" type="presParOf" srcId="{3DAA0BB9-3CF5-419F-9054-A65D8B7AE322}" destId="{0410C95D-16FB-4535-A087-0693D5FB623A}" srcOrd="4" destOrd="0" presId="urn:microsoft.com/office/officeart/2005/8/layout/hierarchy4"/>
    <dgm:cxn modelId="{C6CA53D7-4F10-4146-A9D9-812C408C0402}" type="presParOf" srcId="{0410C95D-16FB-4535-A087-0693D5FB623A}" destId="{F24A49CF-C9F9-404A-B41E-5B5186C17965}" srcOrd="0" destOrd="0" presId="urn:microsoft.com/office/officeart/2005/8/layout/hierarchy4"/>
    <dgm:cxn modelId="{ABF978F0-0594-4340-9A05-765332B75FAD}" type="presParOf" srcId="{0410C95D-16FB-4535-A087-0693D5FB623A}" destId="{ADFE9DC1-F1C1-4768-B12A-0D13CE69B79D}" srcOrd="1" destOrd="0" presId="urn:microsoft.com/office/officeart/2005/8/layout/hierarchy4"/>
    <dgm:cxn modelId="{0401A5DE-FAD9-44B0-A0AB-40C67BBE9CB6}" type="presParOf" srcId="{3DAA0BB9-3CF5-419F-9054-A65D8B7AE322}" destId="{A2A6EE46-72F9-4E79-9921-E072A819EC6C}" srcOrd="5" destOrd="0" presId="urn:microsoft.com/office/officeart/2005/8/layout/hierarchy4"/>
    <dgm:cxn modelId="{F25CE55A-32AF-4C85-8B7A-E8B6D849AB15}" type="presParOf" srcId="{3DAA0BB9-3CF5-419F-9054-A65D8B7AE322}" destId="{9A3370F5-4010-4CBA-B40B-4FBEDFD4DC01}" srcOrd="6" destOrd="0" presId="urn:microsoft.com/office/officeart/2005/8/layout/hierarchy4"/>
    <dgm:cxn modelId="{F3F9F8B0-9088-44CF-ACDE-A241EA646F05}" type="presParOf" srcId="{9A3370F5-4010-4CBA-B40B-4FBEDFD4DC01}" destId="{74375E4A-D152-4A91-AAF0-EAF63F799EAC}" srcOrd="0" destOrd="0" presId="urn:microsoft.com/office/officeart/2005/8/layout/hierarchy4"/>
    <dgm:cxn modelId="{50D8C643-7898-4C7F-8067-199A983BD773}" type="presParOf" srcId="{9A3370F5-4010-4CBA-B40B-4FBEDFD4DC01}" destId="{22BCA558-931C-4139-8452-4520023A11D1}" srcOrd="1" destOrd="0" presId="urn:microsoft.com/office/officeart/2005/8/layout/hierarchy4"/>
    <dgm:cxn modelId="{43626941-331B-486B-A129-6C6395B02E7C}" type="presParOf" srcId="{88319D13-7B4D-4C1D-8453-8B85632C8340}" destId="{5E20F13B-3E7A-4600-AC6D-C5A0B77246F1}" srcOrd="1" destOrd="0" presId="urn:microsoft.com/office/officeart/2005/8/layout/hierarchy4"/>
    <dgm:cxn modelId="{CB7384F3-4123-47BC-9565-CFFEF3FA8E0C}" type="presParOf" srcId="{88319D13-7B4D-4C1D-8453-8B85632C8340}" destId="{1A971753-CE47-46D7-A4C2-FF14BFACFD29}" srcOrd="2" destOrd="0" presId="urn:microsoft.com/office/officeart/2005/8/layout/hierarchy4"/>
    <dgm:cxn modelId="{2D37499B-821F-45AD-B488-C695B68E0597}" type="presParOf" srcId="{1A971753-CE47-46D7-A4C2-FF14BFACFD29}" destId="{3250C125-CEA4-4A8E-AD7F-CFA523F9482D}" srcOrd="0" destOrd="0" presId="urn:microsoft.com/office/officeart/2005/8/layout/hierarchy4"/>
    <dgm:cxn modelId="{6E8702FE-FC05-4610-B3F9-AE1D64F1F24B}" type="presParOf" srcId="{1A971753-CE47-46D7-A4C2-FF14BFACFD29}" destId="{79A0E8BE-DEEF-4535-B785-9A7C50C37572}" srcOrd="1" destOrd="0" presId="urn:microsoft.com/office/officeart/2005/8/layout/hierarchy4"/>
    <dgm:cxn modelId="{DADFF9D2-9E4F-471D-99A7-495DD7CC041C}" type="presParOf" srcId="{1A971753-CE47-46D7-A4C2-FF14BFACFD29}" destId="{FCDC7A6F-A4E0-42E5-9519-127EDEADE972}" srcOrd="2" destOrd="0" presId="urn:microsoft.com/office/officeart/2005/8/layout/hierarchy4"/>
    <dgm:cxn modelId="{3442443B-7363-4AFB-88C0-6DFF5E7F5BFB}" type="presParOf" srcId="{FCDC7A6F-A4E0-42E5-9519-127EDEADE972}" destId="{3507A873-D18E-46D5-AC16-43239EB96C94}" srcOrd="0" destOrd="0" presId="urn:microsoft.com/office/officeart/2005/8/layout/hierarchy4"/>
    <dgm:cxn modelId="{23211ADB-A82C-442F-965F-08EB4302FF8A}" type="presParOf" srcId="{3507A873-D18E-46D5-AC16-43239EB96C94}" destId="{F50B6806-3989-48E6-A815-6730C0E2C740}" srcOrd="0" destOrd="0" presId="urn:microsoft.com/office/officeart/2005/8/layout/hierarchy4"/>
    <dgm:cxn modelId="{67072FA2-48C0-4B4D-A092-B36753A7EC78}" type="presParOf" srcId="{3507A873-D18E-46D5-AC16-43239EB96C94}" destId="{167D0C31-FD1E-43DF-A490-D60282ABB70B}" srcOrd="1" destOrd="0" presId="urn:microsoft.com/office/officeart/2005/8/layout/hierarchy4"/>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FF337B-1B83-4754-B9FF-D6C57ED3A3F3}">
      <dsp:nvSpPr>
        <dsp:cNvPr id="0" name=""/>
        <dsp:cNvSpPr/>
      </dsp:nvSpPr>
      <dsp:spPr>
        <a:xfrm>
          <a:off x="1807" y="0"/>
          <a:ext cx="7873684" cy="798768"/>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pl-PL" sz="3600" kern="1200"/>
            <a:t>HTTP</a:t>
          </a:r>
          <a:endParaRPr lang="de-DE" sz="3600" kern="1200"/>
        </a:p>
      </dsp:txBody>
      <dsp:txXfrm>
        <a:off x="25202" y="23395"/>
        <a:ext cx="7826894" cy="751978"/>
      </dsp:txXfrm>
    </dsp:sp>
    <dsp:sp modelId="{33B19A65-4197-4478-AEE2-BE606CA6B078}">
      <dsp:nvSpPr>
        <dsp:cNvPr id="0" name=""/>
        <dsp:cNvSpPr/>
      </dsp:nvSpPr>
      <dsp:spPr>
        <a:xfrm>
          <a:off x="903" y="932763"/>
          <a:ext cx="6235474" cy="798768"/>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pl-PL" sz="1900" kern="1200"/>
            <a:t>Nagłówek(header) – min. 1 wiersz</a:t>
          </a:r>
          <a:endParaRPr lang="de-DE" sz="1900" kern="1200"/>
        </a:p>
      </dsp:txBody>
      <dsp:txXfrm>
        <a:off x="24298" y="956158"/>
        <a:ext cx="6188684" cy="751978"/>
      </dsp:txXfrm>
    </dsp:sp>
    <dsp:sp modelId="{CCD34E6E-FE99-444B-86A4-4EC4CF24DF2A}">
      <dsp:nvSpPr>
        <dsp:cNvPr id="0" name=""/>
        <dsp:cNvSpPr/>
      </dsp:nvSpPr>
      <dsp:spPr>
        <a:xfrm>
          <a:off x="903" y="1863754"/>
          <a:ext cx="1511263" cy="798768"/>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pl-PL" sz="1100" kern="1200"/>
            <a:t>Metoda(np. GET)</a:t>
          </a:r>
          <a:endParaRPr lang="de-DE" sz="1100" kern="1200"/>
        </a:p>
      </dsp:txBody>
      <dsp:txXfrm>
        <a:off x="24298" y="1887149"/>
        <a:ext cx="1464473" cy="751978"/>
      </dsp:txXfrm>
    </dsp:sp>
    <dsp:sp modelId="{9BF49BB8-144F-40CA-8C51-8BEC53598A3D}">
      <dsp:nvSpPr>
        <dsp:cNvPr id="0" name=""/>
        <dsp:cNvSpPr/>
      </dsp:nvSpPr>
      <dsp:spPr>
        <a:xfrm>
          <a:off x="1575640" y="1863754"/>
          <a:ext cx="1511263" cy="798768"/>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pl-PL" sz="1100" kern="1200"/>
            <a:t>Adres URI(/)</a:t>
          </a:r>
          <a:endParaRPr lang="de-DE" sz="1100" kern="1200"/>
        </a:p>
      </dsp:txBody>
      <dsp:txXfrm>
        <a:off x="1599035" y="1887149"/>
        <a:ext cx="1464473" cy="751978"/>
      </dsp:txXfrm>
    </dsp:sp>
    <dsp:sp modelId="{F24A49CF-C9F9-404A-B41E-5B5186C17965}">
      <dsp:nvSpPr>
        <dsp:cNvPr id="0" name=""/>
        <dsp:cNvSpPr/>
      </dsp:nvSpPr>
      <dsp:spPr>
        <a:xfrm>
          <a:off x="3150377" y="1863754"/>
          <a:ext cx="1511263" cy="798768"/>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pl-PL" sz="1100" kern="1200"/>
            <a:t>Wersja protokołu(</a:t>
          </a:r>
          <a:r>
            <a:rPr lang="de-DE" sz="1100" kern="1200"/>
            <a:t>HTTP/1.1</a:t>
          </a:r>
          <a:r>
            <a:rPr lang="pl-PL" sz="1100" kern="1200"/>
            <a:t>)</a:t>
          </a:r>
          <a:endParaRPr lang="de-DE" sz="1100" kern="1200"/>
        </a:p>
      </dsp:txBody>
      <dsp:txXfrm>
        <a:off x="3173772" y="1887149"/>
        <a:ext cx="1464473" cy="751978"/>
      </dsp:txXfrm>
    </dsp:sp>
    <dsp:sp modelId="{74375E4A-D152-4A91-AAF0-EAF63F799EAC}">
      <dsp:nvSpPr>
        <dsp:cNvPr id="0" name=""/>
        <dsp:cNvSpPr/>
      </dsp:nvSpPr>
      <dsp:spPr>
        <a:xfrm>
          <a:off x="4725114" y="1863754"/>
          <a:ext cx="1511263" cy="798768"/>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pl-PL" sz="1100" kern="1200"/>
            <a:t>Pozostałe nagłówki (opcjonalne)</a:t>
          </a:r>
          <a:endParaRPr lang="de-DE" sz="1100" kern="1200"/>
        </a:p>
      </dsp:txBody>
      <dsp:txXfrm>
        <a:off x="4748509" y="1887149"/>
        <a:ext cx="1464473" cy="751978"/>
      </dsp:txXfrm>
    </dsp:sp>
    <dsp:sp modelId="{3250C125-CEA4-4A8E-AD7F-CFA523F9482D}">
      <dsp:nvSpPr>
        <dsp:cNvPr id="0" name=""/>
        <dsp:cNvSpPr/>
      </dsp:nvSpPr>
      <dsp:spPr>
        <a:xfrm>
          <a:off x="6363324" y="932763"/>
          <a:ext cx="1511263" cy="798768"/>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pl-PL" sz="1900" kern="1200"/>
            <a:t>Ciało(body)</a:t>
          </a:r>
          <a:endParaRPr lang="de-DE" sz="1900" kern="1200"/>
        </a:p>
      </dsp:txBody>
      <dsp:txXfrm>
        <a:off x="6386719" y="956158"/>
        <a:ext cx="1464473" cy="751978"/>
      </dsp:txXfrm>
    </dsp:sp>
    <dsp:sp modelId="{F50B6806-3989-48E6-A815-6730C0E2C740}">
      <dsp:nvSpPr>
        <dsp:cNvPr id="0" name=""/>
        <dsp:cNvSpPr/>
      </dsp:nvSpPr>
      <dsp:spPr>
        <a:xfrm>
          <a:off x="6363324" y="1863754"/>
          <a:ext cx="1511263" cy="798768"/>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pl-PL" sz="1100" kern="1200"/>
            <a:t>Przesyłane po 1. pustej linii</a:t>
          </a:r>
          <a:endParaRPr lang="de-DE" sz="1100" kern="1200"/>
        </a:p>
      </dsp:txBody>
      <dsp:txXfrm>
        <a:off x="6386719" y="1887149"/>
        <a:ext cx="1464473" cy="75197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eg>
</file>

<file path=ppt/media/image57.png>
</file>

<file path=ppt/media/image58.png>
</file>

<file path=ppt/media/image59.png>
</file>

<file path=ppt/media/image6.jpeg>
</file>

<file path=ppt/media/image6.png>
</file>

<file path=ppt/media/image60.png>
</file>

<file path=ppt/media/image61.png>
</file>

<file path=ppt/media/image62.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93D5D9-7C3B-40F9-9AB8-DDFAEE6819C1}" type="datetimeFigureOut">
              <a:rPr lang="pl-PL" smtClean="0"/>
              <a:t>4.10.2024</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8FF68F-06B8-46C0-BF33-1B7AE6637A56}" type="slidenum">
              <a:rPr lang="pl-PL" smtClean="0"/>
              <a:t>‹#›</a:t>
            </a:fld>
            <a:endParaRPr lang="pl-PL"/>
          </a:p>
        </p:txBody>
      </p:sp>
    </p:spTree>
    <p:extLst>
      <p:ext uri="{BB962C8B-B14F-4D97-AF65-F5344CB8AC3E}">
        <p14:creationId xmlns:p14="http://schemas.microsoft.com/office/powerpoint/2010/main" val="126394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pl-PL" dirty="0"/>
              <a:t>V1.0 – 01.2024 – </a:t>
            </a:r>
            <a:r>
              <a:rPr lang="pl-PL" dirty="0" err="1"/>
              <a:t>Core</a:t>
            </a:r>
            <a:r>
              <a:rPr lang="pl-PL" dirty="0"/>
              <a:t> wykładu</a:t>
            </a:r>
          </a:p>
          <a:p>
            <a:pPr marL="0" lvl="0" indent="0" algn="l" rtl="0">
              <a:lnSpc>
                <a:spcPct val="100000"/>
              </a:lnSpc>
              <a:spcBef>
                <a:spcPts val="0"/>
              </a:spcBef>
              <a:spcAft>
                <a:spcPts val="0"/>
              </a:spcAft>
              <a:buSzPts val="1400"/>
              <a:buNone/>
            </a:pPr>
            <a:r>
              <a:rPr lang="pl-PL"/>
              <a:t>V1.1 – </a:t>
            </a:r>
            <a:r>
              <a:rPr lang="pl-PL" dirty="0"/>
              <a:t>10.2024 – dostosowanie materiału </a:t>
            </a:r>
            <a:endParaRPr dirty="0"/>
          </a:p>
        </p:txBody>
      </p:sp>
      <p:sp>
        <p:nvSpPr>
          <p:cNvPr id="186" name="Google Shape;1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85386954"/>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13230962"/>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4403524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2428420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3029823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23672914"/>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6918902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58157679"/>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0464233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34350906"/>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900407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75714262"/>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7245965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94054956"/>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de-DE" dirty="0" err="1"/>
              <a:t>Egzamin</a:t>
            </a:r>
            <a:r>
              <a:rPr lang="de-DE" dirty="0"/>
              <a:t>, </a:t>
            </a: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32963286"/>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27615783"/>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94319164"/>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9566442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43300070"/>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5471241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66468891"/>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160983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pl-PL" sz="1200" b="0" i="0" kern="1200">
                <a:solidFill>
                  <a:schemeClr val="tx1"/>
                </a:solidFill>
                <a:effectLst/>
                <a:latin typeface="+mn-lt"/>
                <a:ea typeface="+mn-ea"/>
                <a:cs typeface="+mn-cs"/>
              </a:rPr>
              <a:t>Główna i najjaśniejsza gwiazda na firmamencie </a:t>
            </a:r>
            <a:r>
              <a:rPr lang="pl-PL" sz="1200" b="0" i="0" kern="1200" err="1">
                <a:solidFill>
                  <a:schemeClr val="tx1"/>
                </a:solidFill>
                <a:effectLst/>
                <a:latin typeface="+mn-lt"/>
                <a:ea typeface="+mn-ea"/>
                <a:cs typeface="+mn-cs"/>
              </a:rPr>
              <a:t>Springa</a:t>
            </a:r>
            <a:r>
              <a:rPr lang="pl-PL" sz="1200" b="0" i="0" kern="1200">
                <a:solidFill>
                  <a:schemeClr val="tx1"/>
                </a:solidFill>
                <a:effectLst/>
                <a:latin typeface="+mn-lt"/>
                <a:ea typeface="+mn-ea"/>
                <a:cs typeface="+mn-cs"/>
              </a:rPr>
              <a:t>. Fantastyczny projekt pozwalający na wygodne budowanie aplikacji webowych. To tutaj znajdziemy Spring </a:t>
            </a:r>
            <a:r>
              <a:rPr lang="pl-PL" sz="1200" b="1" i="0" kern="1200" err="1">
                <a:solidFill>
                  <a:schemeClr val="tx1"/>
                </a:solidFill>
                <a:effectLst/>
                <a:latin typeface="+mn-lt"/>
                <a:ea typeface="+mn-ea"/>
                <a:cs typeface="+mn-cs"/>
              </a:rPr>
              <a:t>Core</a:t>
            </a:r>
            <a:r>
              <a:rPr lang="pl-PL" sz="1200" b="0" i="0" kern="1200">
                <a:solidFill>
                  <a:schemeClr val="tx1"/>
                </a:solidFill>
                <a:effectLst/>
                <a:latin typeface="+mn-lt"/>
                <a:ea typeface="+mn-ea"/>
                <a:cs typeface="+mn-cs"/>
              </a:rPr>
              <a:t>, a w nim m.in: kontener </a:t>
            </a:r>
            <a:r>
              <a:rPr lang="pl-PL" sz="1200" b="1" i="0" kern="1200" err="1">
                <a:solidFill>
                  <a:schemeClr val="tx1"/>
                </a:solidFill>
                <a:effectLst/>
                <a:latin typeface="+mn-lt"/>
                <a:ea typeface="+mn-ea"/>
                <a:cs typeface="+mn-cs"/>
              </a:rPr>
              <a:t>IoC</a:t>
            </a:r>
            <a:r>
              <a:rPr lang="pl-PL" sz="1200" b="0" i="0" kern="1200">
                <a:solidFill>
                  <a:schemeClr val="tx1"/>
                </a:solidFill>
                <a:effectLst/>
                <a:latin typeface="+mn-lt"/>
                <a:ea typeface="+mn-ea"/>
                <a:cs typeface="+mn-cs"/>
              </a:rPr>
              <a:t> oraz wstrzykiwanie zależności </a:t>
            </a:r>
            <a:r>
              <a:rPr lang="pl-PL" sz="1200" b="1" i="0" kern="1200">
                <a:solidFill>
                  <a:schemeClr val="tx1"/>
                </a:solidFill>
                <a:effectLst/>
                <a:latin typeface="+mn-lt"/>
                <a:ea typeface="+mn-ea"/>
                <a:cs typeface="+mn-cs"/>
              </a:rPr>
              <a:t>(DI)</a:t>
            </a:r>
            <a:r>
              <a:rPr lang="pl-PL" sz="1200" b="0" i="0" kern="1200">
                <a:solidFill>
                  <a:schemeClr val="tx1"/>
                </a:solidFill>
                <a:effectLst/>
                <a:latin typeface="+mn-lt"/>
                <a:ea typeface="+mn-ea"/>
                <a:cs typeface="+mn-cs"/>
              </a:rPr>
              <a:t>.</a:t>
            </a:r>
            <a:br>
              <a:rPr lang="pl-PL"/>
            </a:br>
            <a:r>
              <a:rPr lang="pl-PL" sz="1200" b="0" i="0" kern="1200">
                <a:solidFill>
                  <a:schemeClr val="tx1"/>
                </a:solidFill>
                <a:effectLst/>
                <a:latin typeface="+mn-lt"/>
                <a:ea typeface="+mn-ea"/>
                <a:cs typeface="+mn-cs"/>
              </a:rPr>
              <a:t>Spring Framework zawiera w sobie również </a:t>
            </a:r>
            <a:r>
              <a:rPr lang="pl-PL" sz="1200" b="1" i="0" kern="1200" err="1">
                <a:solidFill>
                  <a:schemeClr val="tx1"/>
                </a:solidFill>
                <a:effectLst/>
                <a:latin typeface="+mn-lt"/>
                <a:ea typeface="+mn-ea"/>
                <a:cs typeface="+mn-cs"/>
              </a:rPr>
              <a:t>framework</a:t>
            </a:r>
            <a:r>
              <a:rPr lang="pl-PL" sz="1200" b="1" i="0" kern="1200">
                <a:solidFill>
                  <a:schemeClr val="tx1"/>
                </a:solidFill>
                <a:effectLst/>
                <a:latin typeface="+mn-lt"/>
                <a:ea typeface="+mn-ea"/>
                <a:cs typeface="+mn-cs"/>
              </a:rPr>
              <a:t> Spring MVC</a:t>
            </a:r>
            <a:r>
              <a:rPr lang="pl-PL" sz="1200" b="0" i="0" kern="1200">
                <a:solidFill>
                  <a:schemeClr val="tx1"/>
                </a:solidFill>
                <a:effectLst/>
                <a:latin typeface="+mn-lt"/>
                <a:ea typeface="+mn-ea"/>
                <a:cs typeface="+mn-cs"/>
              </a:rPr>
              <a:t>,</a:t>
            </a:r>
            <a:r>
              <a:rPr lang="pl-PL" sz="1200" b="0" i="0" kern="1200" baseline="0">
                <a:solidFill>
                  <a:schemeClr val="tx1"/>
                </a:solidFill>
                <a:effectLst/>
                <a:latin typeface="+mn-lt"/>
                <a:ea typeface="+mn-ea"/>
                <a:cs typeface="+mn-cs"/>
              </a:rPr>
              <a:t> </a:t>
            </a:r>
            <a:r>
              <a:rPr lang="pl-PL" sz="1200" b="0" i="0" kern="1200">
                <a:solidFill>
                  <a:schemeClr val="tx1"/>
                </a:solidFill>
                <a:effectLst/>
                <a:latin typeface="+mn-lt"/>
                <a:ea typeface="+mn-ea"/>
                <a:cs typeface="+mn-cs"/>
              </a:rPr>
              <a:t>którego popularności nie trzeba chyba nikomu przedstawiać.</a:t>
            </a:r>
          </a:p>
          <a:p>
            <a:r>
              <a:rPr lang="pl-PL" sz="1200" b="0" i="0" kern="1200">
                <a:solidFill>
                  <a:schemeClr val="tx1"/>
                </a:solidFill>
                <a:effectLst/>
                <a:latin typeface="+mn-lt"/>
                <a:ea typeface="+mn-ea"/>
                <a:cs typeface="+mn-cs"/>
              </a:rPr>
              <a:t>Częścią Spring</a:t>
            </a:r>
            <a:r>
              <a:rPr lang="pl-PL" sz="1200" b="0" i="0" kern="1200" baseline="0">
                <a:solidFill>
                  <a:schemeClr val="tx1"/>
                </a:solidFill>
                <a:effectLst/>
                <a:latin typeface="+mn-lt"/>
                <a:ea typeface="+mn-ea"/>
                <a:cs typeface="+mn-cs"/>
              </a:rPr>
              <a:t> Framework jest również Spring AOP</a:t>
            </a:r>
          </a:p>
          <a:p>
            <a:r>
              <a:rPr lang="de-DE" b="0"/>
              <a:t>https://docs.spring.io/spring-framework/docs/current/reference/html/overview.html#overview-spring</a:t>
            </a:r>
          </a:p>
          <a:p>
            <a:pPr marL="0" lvl="0" indent="0" algn="l" rtl="0">
              <a:lnSpc>
                <a:spcPct val="100000"/>
              </a:lnSpc>
              <a:spcBef>
                <a:spcPts val="0"/>
              </a:spcBef>
              <a:spcAft>
                <a:spcPts val="0"/>
              </a:spcAft>
              <a:buSzPts val="1400"/>
              <a:buNone/>
            </a:pPr>
            <a:endParaRPr lang="pl-PL"/>
          </a:p>
          <a:p>
            <a:pPr marL="0" lvl="0" indent="0" algn="l" rtl="0">
              <a:lnSpc>
                <a:spcPct val="100000"/>
              </a:lnSpc>
              <a:spcBef>
                <a:spcPts val="0"/>
              </a:spcBef>
              <a:spcAft>
                <a:spcPts val="0"/>
              </a:spcAft>
              <a:buSzPts val="1400"/>
              <a:buNone/>
            </a:pPr>
            <a:endParaRPr lang="pl-PL"/>
          </a:p>
          <a:p>
            <a:pPr marL="0" marR="0" lvl="0" indent="0" algn="l" defTabSz="914400" rtl="0" eaLnBrk="1" fontAlgn="auto" latinLnBrk="0" hangingPunct="1">
              <a:lnSpc>
                <a:spcPct val="100000"/>
              </a:lnSpc>
              <a:spcBef>
                <a:spcPts val="600"/>
              </a:spcBef>
              <a:spcAft>
                <a:spcPts val="0"/>
              </a:spcAft>
              <a:buClrTx/>
              <a:buSzTx/>
              <a:buFontTx/>
              <a:buNone/>
              <a:tabLst/>
              <a:defRPr/>
            </a:pPr>
            <a:r>
              <a:rPr lang="pl-PL" sz="1200" b="0" i="0" kern="1200">
                <a:solidFill>
                  <a:schemeClr val="tx1"/>
                </a:solidFill>
                <a:effectLst/>
                <a:latin typeface="+mn-lt"/>
                <a:ea typeface="+mn-ea"/>
                <a:cs typeface="+mn-cs"/>
              </a:rPr>
              <a:t>Podkreślamy, że </a:t>
            </a:r>
            <a:r>
              <a:rPr lang="pl-PL" sz="1200" b="1" i="0" kern="1200">
                <a:solidFill>
                  <a:schemeClr val="tx1"/>
                </a:solidFill>
                <a:effectLst/>
                <a:latin typeface="+mn-lt"/>
                <a:ea typeface="+mn-ea"/>
                <a:cs typeface="+mn-cs"/>
              </a:rPr>
              <a:t>Spring Framework to jedynie jeden z projektów </a:t>
            </a:r>
            <a:r>
              <a:rPr lang="pl-PL" sz="1200" b="1" i="0" kern="1200" err="1">
                <a:solidFill>
                  <a:schemeClr val="tx1"/>
                </a:solidFill>
                <a:effectLst/>
                <a:latin typeface="+mn-lt"/>
                <a:ea typeface="+mn-ea"/>
                <a:cs typeface="+mn-cs"/>
              </a:rPr>
              <a:t>Springa</a:t>
            </a:r>
            <a:r>
              <a:rPr lang="pl-PL" sz="1200" b="0" i="0" kern="1200">
                <a:solidFill>
                  <a:schemeClr val="tx1"/>
                </a:solidFill>
                <a:effectLst/>
                <a:latin typeface="+mn-lt"/>
                <a:ea typeface="+mn-ea"/>
                <a:cs typeface="+mn-cs"/>
              </a:rPr>
              <a:t>, a nie Spring sam w sobie.</a:t>
            </a:r>
            <a:r>
              <a:rPr lang="pl-PL" sz="1200" b="0" i="0" kern="1200" baseline="0">
                <a:solidFill>
                  <a:schemeClr val="tx1"/>
                </a:solidFill>
                <a:effectLst/>
                <a:latin typeface="+mn-lt"/>
                <a:ea typeface="+mn-ea"/>
                <a:cs typeface="+mn-cs"/>
              </a:rPr>
              <a:t> </a:t>
            </a:r>
            <a:r>
              <a:rPr lang="pl-PL" sz="1200" b="0" i="0" kern="1200">
                <a:solidFill>
                  <a:schemeClr val="tx1"/>
                </a:solidFill>
                <a:effectLst/>
                <a:latin typeface="+mn-lt"/>
                <a:ea typeface="+mn-ea"/>
                <a:cs typeface="+mn-cs"/>
              </a:rPr>
              <a:t>Źródła problemu z konwencją nazewniczą należy szukać w początkach </a:t>
            </a:r>
            <a:r>
              <a:rPr lang="pl-PL" sz="1200" b="0" i="0" kern="1200" err="1">
                <a:solidFill>
                  <a:schemeClr val="tx1"/>
                </a:solidFill>
                <a:effectLst/>
                <a:latin typeface="+mn-lt"/>
                <a:ea typeface="+mn-ea"/>
                <a:cs typeface="+mn-cs"/>
              </a:rPr>
              <a:t>Springa</a:t>
            </a:r>
            <a:r>
              <a:rPr lang="pl-PL" sz="1200" b="0" i="0" kern="1200">
                <a:solidFill>
                  <a:schemeClr val="tx1"/>
                </a:solidFill>
                <a:effectLst/>
                <a:latin typeface="+mn-lt"/>
                <a:ea typeface="+mn-ea"/>
                <a:cs typeface="+mn-cs"/>
              </a:rPr>
              <a:t>, kiedy to istniał sam projekt Spring Framework i był potocznie nazywany Springiem. Wraz z rozbudową platformy zaczęły się pojawiać inne projekty i pojęcie platforma </a:t>
            </a:r>
            <a:r>
              <a:rPr lang="pl-PL" sz="1200" b="0" i="0" kern="1200" err="1">
                <a:solidFill>
                  <a:schemeClr val="tx1"/>
                </a:solidFill>
                <a:effectLst/>
                <a:latin typeface="+mn-lt"/>
                <a:ea typeface="+mn-ea"/>
                <a:cs typeface="+mn-cs"/>
              </a:rPr>
              <a:t>Springa</a:t>
            </a:r>
            <a:r>
              <a:rPr lang="pl-PL" sz="1200" b="0" i="0" kern="1200">
                <a:solidFill>
                  <a:schemeClr val="tx1"/>
                </a:solidFill>
                <a:effectLst/>
                <a:latin typeface="+mn-lt"/>
                <a:ea typeface="+mn-ea"/>
                <a:cs typeface="+mn-cs"/>
              </a:rPr>
              <a:t> uzyskało szersze znaczenie.</a:t>
            </a:r>
            <a:endParaRPr lang="de-DE"/>
          </a:p>
          <a:p>
            <a:endParaRPr lang="pl-PL"/>
          </a:p>
          <a:p>
            <a:r>
              <a:rPr lang="pl-PL" sz="1200" b="1" i="0" kern="1200">
                <a:solidFill>
                  <a:schemeClr val="tx1"/>
                </a:solidFill>
                <a:effectLst/>
                <a:latin typeface="+mn-lt"/>
                <a:ea typeface="+mn-ea"/>
                <a:cs typeface="+mn-cs"/>
              </a:rPr>
              <a:t>Spring </a:t>
            </a:r>
            <a:r>
              <a:rPr lang="pl-PL" sz="1200" b="1" i="0" kern="1200" err="1">
                <a:solidFill>
                  <a:schemeClr val="tx1"/>
                </a:solidFill>
                <a:effectLst/>
                <a:latin typeface="+mn-lt"/>
                <a:ea typeface="+mn-ea"/>
                <a:cs typeface="+mn-cs"/>
              </a:rPr>
              <a:t>Boot</a:t>
            </a:r>
            <a:endParaRPr lang="pl-PL" sz="1200" b="1" i="0" kern="1200">
              <a:solidFill>
                <a:schemeClr val="tx1"/>
              </a:solidFill>
              <a:effectLst/>
              <a:latin typeface="+mn-lt"/>
              <a:ea typeface="+mn-ea"/>
              <a:cs typeface="+mn-cs"/>
            </a:endParaRPr>
          </a:p>
          <a:p>
            <a:r>
              <a:rPr lang="pl-PL" sz="1200" b="0" i="0" kern="1200">
                <a:solidFill>
                  <a:schemeClr val="tx1"/>
                </a:solidFill>
                <a:effectLst/>
                <a:latin typeface="+mn-lt"/>
                <a:ea typeface="+mn-ea"/>
                <a:cs typeface="+mn-cs"/>
              </a:rPr>
              <a:t>Umożliwia szybkie tworzenie aplikacji gotowych do uruchomienia od ręki. Z ciekawszych rzeczy trzeba wspomnieć choćby o zestawach szablonów startowych oraz o wbudowanym kontenerze aplikacji web (np. </a:t>
            </a:r>
            <a:r>
              <a:rPr lang="pl-PL" sz="1200" b="0" i="0" kern="1200" err="1">
                <a:solidFill>
                  <a:schemeClr val="tx1"/>
                </a:solidFill>
                <a:effectLst/>
                <a:latin typeface="+mn-lt"/>
                <a:ea typeface="+mn-ea"/>
                <a:cs typeface="+mn-cs"/>
              </a:rPr>
              <a:t>Tomcat</a:t>
            </a:r>
            <a:r>
              <a:rPr lang="pl-PL" sz="1200" b="0" i="0" kern="1200">
                <a:solidFill>
                  <a:schemeClr val="tx1"/>
                </a:solidFill>
                <a:effectLst/>
                <a:latin typeface="+mn-lt"/>
                <a:ea typeface="+mn-ea"/>
                <a:cs typeface="+mn-cs"/>
              </a:rPr>
              <a:t>), dzięki czemu możemy taką aplikację uruchomić bez potrzeby stawiania własnego serwera.</a:t>
            </a:r>
          </a:p>
          <a:p>
            <a:br>
              <a:rPr lang="pl-PL" sz="1200" b="0" i="0" kern="1200">
                <a:solidFill>
                  <a:schemeClr val="tx1"/>
                </a:solidFill>
                <a:effectLst/>
                <a:latin typeface="+mn-lt"/>
                <a:ea typeface="+mn-ea"/>
                <a:cs typeface="+mn-cs"/>
              </a:rPr>
            </a:br>
            <a:r>
              <a:rPr lang="pl-PL" sz="1200" b="1" i="0" kern="1200">
                <a:solidFill>
                  <a:schemeClr val="tx1"/>
                </a:solidFill>
                <a:effectLst/>
                <a:latin typeface="+mn-lt"/>
                <a:ea typeface="+mn-ea"/>
                <a:cs typeface="+mn-cs"/>
              </a:rPr>
              <a:t>Spring Security</a:t>
            </a:r>
            <a:endParaRPr lang="pl-PL" sz="1200" b="0" i="0" kern="1200">
              <a:solidFill>
                <a:schemeClr val="tx1"/>
              </a:solidFill>
              <a:effectLst/>
              <a:latin typeface="+mn-lt"/>
              <a:ea typeface="+mn-ea"/>
              <a:cs typeface="+mn-cs"/>
            </a:endParaRPr>
          </a:p>
          <a:p>
            <a:r>
              <a:rPr lang="pl-PL" sz="1200" b="0" i="0" kern="1200">
                <a:solidFill>
                  <a:schemeClr val="tx1"/>
                </a:solidFill>
                <a:effectLst/>
                <a:latin typeface="+mn-lt"/>
                <a:ea typeface="+mn-ea"/>
                <a:cs typeface="+mn-cs"/>
              </a:rPr>
              <a:t>Szalenie popularny projekt, który kompleksowo rozwiązuje różne zagadnienia dotyczące autentykacji oraz autoryzacji. Standardowo wykorzystywany w aplikacjach webowych.</a:t>
            </a:r>
          </a:p>
          <a:p>
            <a:endParaRPr lang="pl-PL" sz="1200" b="0" i="0" kern="1200">
              <a:solidFill>
                <a:schemeClr val="tx1"/>
              </a:solidFill>
              <a:effectLst/>
              <a:latin typeface="+mn-lt"/>
              <a:ea typeface="+mn-ea"/>
              <a:cs typeface="+mn-cs"/>
            </a:endParaRPr>
          </a:p>
          <a:p>
            <a:r>
              <a:rPr lang="pl-PL" sz="1200" b="1" i="0" kern="1200">
                <a:solidFill>
                  <a:schemeClr val="tx1"/>
                </a:solidFill>
                <a:effectLst/>
                <a:latin typeface="+mn-lt"/>
                <a:ea typeface="+mn-ea"/>
                <a:cs typeface="+mn-cs"/>
              </a:rPr>
              <a:t>Spring </a:t>
            </a:r>
            <a:r>
              <a:rPr lang="pl-PL" sz="1200" b="1" i="0" kern="1200" err="1">
                <a:solidFill>
                  <a:schemeClr val="tx1"/>
                </a:solidFill>
                <a:effectLst/>
                <a:latin typeface="+mn-lt"/>
                <a:ea typeface="+mn-ea"/>
                <a:cs typeface="+mn-cs"/>
              </a:rPr>
              <a:t>Cloud</a:t>
            </a:r>
            <a:endParaRPr lang="pl-PL" sz="1200" b="1" i="0" kern="1200">
              <a:solidFill>
                <a:schemeClr val="tx1"/>
              </a:solidFill>
              <a:effectLst/>
              <a:latin typeface="+mn-lt"/>
              <a:ea typeface="+mn-ea"/>
              <a:cs typeface="+mn-cs"/>
            </a:endParaRPr>
          </a:p>
          <a:p>
            <a:r>
              <a:rPr lang="pl-PL" sz="1200" b="0" i="0" kern="1200">
                <a:solidFill>
                  <a:schemeClr val="tx1"/>
                </a:solidFill>
                <a:effectLst/>
                <a:latin typeface="+mn-lt"/>
                <a:ea typeface="+mn-ea"/>
                <a:cs typeface="+mn-cs"/>
              </a:rPr>
              <a:t>Królestwo systemów opartych na </a:t>
            </a:r>
            <a:r>
              <a:rPr lang="pl-PL" sz="1200" b="0" i="0" kern="1200" err="1">
                <a:solidFill>
                  <a:schemeClr val="tx1"/>
                </a:solidFill>
                <a:effectLst/>
                <a:latin typeface="+mn-lt"/>
                <a:ea typeface="+mn-ea"/>
                <a:cs typeface="+mn-cs"/>
              </a:rPr>
              <a:t>mikroserwisach</a:t>
            </a:r>
            <a:r>
              <a:rPr lang="pl-PL" sz="1200" b="0" i="0" kern="1200">
                <a:solidFill>
                  <a:schemeClr val="tx1"/>
                </a:solidFill>
                <a:effectLst/>
                <a:latin typeface="+mn-lt"/>
                <a:ea typeface="+mn-ea"/>
                <a:cs typeface="+mn-cs"/>
              </a:rPr>
              <a:t>. Zbudowane na Spring </a:t>
            </a:r>
            <a:r>
              <a:rPr lang="pl-PL" sz="1200" b="0" i="0" kern="1200" err="1">
                <a:solidFill>
                  <a:schemeClr val="tx1"/>
                </a:solidFill>
                <a:effectLst/>
                <a:latin typeface="+mn-lt"/>
                <a:ea typeface="+mn-ea"/>
                <a:cs typeface="+mn-cs"/>
              </a:rPr>
              <a:t>Boot</a:t>
            </a:r>
            <a:r>
              <a:rPr lang="pl-PL" sz="1200" b="0" i="0" kern="1200">
                <a:solidFill>
                  <a:schemeClr val="tx1"/>
                </a:solidFill>
                <a:effectLst/>
                <a:latin typeface="+mn-lt"/>
                <a:ea typeface="+mn-ea"/>
                <a:cs typeface="+mn-cs"/>
              </a:rPr>
              <a:t> i udostępniające szereg bibliotek ułatwiających pracę z </a:t>
            </a:r>
            <a:r>
              <a:rPr lang="pl-PL" sz="1200" b="0" i="0" kern="1200" err="1">
                <a:solidFill>
                  <a:schemeClr val="tx1"/>
                </a:solidFill>
                <a:effectLst/>
                <a:latin typeface="+mn-lt"/>
                <a:ea typeface="+mn-ea"/>
                <a:cs typeface="+mn-cs"/>
              </a:rPr>
              <a:t>mikroserwisami</a:t>
            </a:r>
            <a:r>
              <a:rPr lang="pl-PL" sz="1200" b="0" i="0" kern="1200">
                <a:solidFill>
                  <a:schemeClr val="tx1"/>
                </a:solidFill>
                <a:effectLst/>
                <a:latin typeface="+mn-lt"/>
                <a:ea typeface="+mn-ea"/>
                <a:cs typeface="+mn-cs"/>
              </a:rPr>
              <a:t>, np. </a:t>
            </a:r>
            <a:r>
              <a:rPr lang="pl-PL" sz="1200" b="0" i="0" kern="1200" err="1">
                <a:solidFill>
                  <a:schemeClr val="tx1"/>
                </a:solidFill>
                <a:effectLst/>
                <a:latin typeface="+mn-lt"/>
                <a:ea typeface="+mn-ea"/>
                <a:cs typeface="+mn-cs"/>
              </a:rPr>
              <a:t>load</a:t>
            </a:r>
            <a:r>
              <a:rPr lang="pl-PL" sz="1200" b="0" i="0" kern="1200">
                <a:solidFill>
                  <a:schemeClr val="tx1"/>
                </a:solidFill>
                <a:effectLst/>
                <a:latin typeface="+mn-lt"/>
                <a:ea typeface="+mn-ea"/>
                <a:cs typeface="+mn-cs"/>
              </a:rPr>
              <a:t> </a:t>
            </a:r>
            <a:r>
              <a:rPr lang="pl-PL" sz="1200" b="0" i="0" kern="1200" err="1">
                <a:solidFill>
                  <a:schemeClr val="tx1"/>
                </a:solidFill>
                <a:effectLst/>
                <a:latin typeface="+mn-lt"/>
                <a:ea typeface="+mn-ea"/>
                <a:cs typeface="+mn-cs"/>
              </a:rPr>
              <a:t>balancing</a:t>
            </a:r>
            <a:r>
              <a:rPr lang="pl-PL" sz="1200" b="0" i="0" kern="1200">
                <a:solidFill>
                  <a:schemeClr val="tx1"/>
                </a:solidFill>
                <a:effectLst/>
                <a:latin typeface="+mn-lt"/>
                <a:ea typeface="+mn-ea"/>
                <a:cs typeface="+mn-cs"/>
              </a:rPr>
              <a:t>, routing, czy rejestracja usług.</a:t>
            </a:r>
          </a:p>
          <a:p>
            <a:endParaRPr lang="pl-PL" sz="1200" b="0" i="0" kern="1200">
              <a:solidFill>
                <a:schemeClr val="tx1"/>
              </a:solidFill>
              <a:effectLst/>
              <a:latin typeface="+mn-lt"/>
              <a:ea typeface="+mn-ea"/>
              <a:cs typeface="+mn-cs"/>
            </a:endParaRPr>
          </a:p>
          <a:p>
            <a:r>
              <a:rPr lang="pl-PL" sz="1200" b="1" i="0" kern="1200">
                <a:solidFill>
                  <a:schemeClr val="tx1"/>
                </a:solidFill>
                <a:effectLst/>
                <a:latin typeface="+mn-lt"/>
                <a:ea typeface="+mn-ea"/>
                <a:cs typeface="+mn-cs"/>
              </a:rPr>
              <a:t>Spring Integration</a:t>
            </a:r>
          </a:p>
          <a:p>
            <a:r>
              <a:rPr lang="pl-PL" sz="1200" b="0" i="0" kern="1200">
                <a:solidFill>
                  <a:schemeClr val="tx1"/>
                </a:solidFill>
                <a:effectLst/>
                <a:latin typeface="+mn-lt"/>
                <a:ea typeface="+mn-ea"/>
                <a:cs typeface="+mn-cs"/>
              </a:rPr>
              <a:t>Wsparcie dla Enterprise Integration </a:t>
            </a:r>
            <a:r>
              <a:rPr lang="pl-PL" sz="1200" b="0" i="0" kern="1200" err="1">
                <a:solidFill>
                  <a:schemeClr val="tx1"/>
                </a:solidFill>
                <a:effectLst/>
                <a:latin typeface="+mn-lt"/>
                <a:ea typeface="+mn-ea"/>
                <a:cs typeface="+mn-cs"/>
              </a:rPr>
              <a:t>Patterns</a:t>
            </a:r>
            <a:r>
              <a:rPr lang="pl-PL" sz="1200" b="0" i="0" kern="1200">
                <a:solidFill>
                  <a:schemeClr val="tx1"/>
                </a:solidFill>
                <a:effectLst/>
                <a:latin typeface="+mn-lt"/>
                <a:ea typeface="+mn-ea"/>
                <a:cs typeface="+mn-cs"/>
              </a:rPr>
              <a:t> czyli wzorców integracyjnych klasy </a:t>
            </a:r>
            <a:r>
              <a:rPr lang="pl-PL" sz="1200" b="0" i="0" kern="1200" err="1">
                <a:solidFill>
                  <a:schemeClr val="tx1"/>
                </a:solidFill>
                <a:effectLst/>
                <a:latin typeface="+mn-lt"/>
                <a:ea typeface="+mn-ea"/>
                <a:cs typeface="+mn-cs"/>
              </a:rPr>
              <a:t>enterprise</a:t>
            </a:r>
            <a:r>
              <a:rPr lang="pl-PL" sz="1200" b="0" i="0" kern="1200">
                <a:solidFill>
                  <a:schemeClr val="tx1"/>
                </a:solidFill>
                <a:effectLst/>
                <a:latin typeface="+mn-lt"/>
                <a:ea typeface="+mn-ea"/>
                <a:cs typeface="+mn-cs"/>
              </a:rPr>
              <a:t>. Mamy tutaj choćby dostęp do kolejek </a:t>
            </a:r>
            <a:r>
              <a:rPr lang="pl-PL" sz="1200" b="0" i="0" kern="1200" err="1">
                <a:solidFill>
                  <a:schemeClr val="tx1"/>
                </a:solidFill>
                <a:effectLst/>
                <a:latin typeface="+mn-lt"/>
                <a:ea typeface="+mn-ea"/>
                <a:cs typeface="+mn-cs"/>
              </a:rPr>
              <a:t>RabbitMQ</a:t>
            </a:r>
            <a:r>
              <a:rPr lang="pl-PL" sz="1200" b="0" i="0" kern="1200">
                <a:solidFill>
                  <a:schemeClr val="tx1"/>
                </a:solidFill>
                <a:effectLst/>
                <a:latin typeface="+mn-lt"/>
                <a:ea typeface="+mn-ea"/>
                <a:cs typeface="+mn-cs"/>
              </a:rPr>
              <a:t>, czy też mechanizmu JMS, albo np. do </a:t>
            </a:r>
            <a:r>
              <a:rPr lang="pl-PL" sz="1200" b="0" i="0" kern="1200" err="1">
                <a:solidFill>
                  <a:schemeClr val="tx1"/>
                </a:solidFill>
                <a:effectLst/>
                <a:latin typeface="+mn-lt"/>
                <a:ea typeface="+mn-ea"/>
                <a:cs typeface="+mn-cs"/>
              </a:rPr>
              <a:t>funkjconalności</a:t>
            </a:r>
            <a:r>
              <a:rPr lang="pl-PL" sz="1200" b="0" i="0" kern="1200">
                <a:solidFill>
                  <a:schemeClr val="tx1"/>
                </a:solidFill>
                <a:effectLst/>
                <a:latin typeface="+mn-lt"/>
                <a:ea typeface="+mn-ea"/>
                <a:cs typeface="+mn-cs"/>
              </a:rPr>
              <a:t> </a:t>
            </a:r>
            <a:r>
              <a:rPr lang="pl-PL" sz="1200" b="0" i="0" kern="1200" err="1">
                <a:solidFill>
                  <a:schemeClr val="tx1"/>
                </a:solidFill>
                <a:effectLst/>
                <a:latin typeface="+mn-lt"/>
                <a:ea typeface="+mn-ea"/>
                <a:cs typeface="+mn-cs"/>
              </a:rPr>
              <a:t>WebServices</a:t>
            </a:r>
            <a:r>
              <a:rPr lang="pl-PL" sz="1200" b="0" i="0" kern="1200">
                <a:solidFill>
                  <a:schemeClr val="tx1"/>
                </a:solidFill>
                <a:effectLst/>
                <a:latin typeface="+mn-lt"/>
                <a:ea typeface="+mn-ea"/>
                <a:cs typeface="+mn-cs"/>
              </a:rPr>
              <a:t> typu REST i SOAP.</a:t>
            </a:r>
          </a:p>
          <a:p>
            <a:endParaRPr lang="pl-PL" sz="1200" b="0" i="0" kern="1200">
              <a:solidFill>
                <a:schemeClr val="tx1"/>
              </a:solidFill>
              <a:effectLst/>
              <a:latin typeface="+mn-lt"/>
              <a:ea typeface="+mn-ea"/>
              <a:cs typeface="+mn-cs"/>
            </a:endParaRPr>
          </a:p>
          <a:p>
            <a:r>
              <a:rPr lang="pl-PL" sz="1200" b="1" i="0" kern="1200">
                <a:solidFill>
                  <a:schemeClr val="tx1"/>
                </a:solidFill>
                <a:effectLst/>
                <a:latin typeface="+mn-lt"/>
                <a:ea typeface="+mn-ea"/>
                <a:cs typeface="+mn-cs"/>
              </a:rPr>
              <a:t>Spring </a:t>
            </a:r>
            <a:r>
              <a:rPr lang="pl-PL" sz="1200" b="1" i="0" kern="1200" err="1">
                <a:solidFill>
                  <a:schemeClr val="tx1"/>
                </a:solidFill>
                <a:effectLst/>
                <a:latin typeface="+mn-lt"/>
                <a:ea typeface="+mn-ea"/>
                <a:cs typeface="+mn-cs"/>
              </a:rPr>
              <a:t>Batch</a:t>
            </a:r>
            <a:endParaRPr lang="pl-PL" sz="1200" b="1" i="0" kern="1200">
              <a:solidFill>
                <a:schemeClr val="tx1"/>
              </a:solidFill>
              <a:effectLst/>
              <a:latin typeface="+mn-lt"/>
              <a:ea typeface="+mn-ea"/>
              <a:cs typeface="+mn-cs"/>
            </a:endParaRPr>
          </a:p>
          <a:p>
            <a:r>
              <a:rPr lang="pl-PL" sz="1200" b="0" i="0" kern="1200">
                <a:solidFill>
                  <a:schemeClr val="tx1"/>
                </a:solidFill>
                <a:effectLst/>
                <a:latin typeface="+mn-lt"/>
                <a:ea typeface="+mn-ea"/>
                <a:cs typeface="+mn-cs"/>
              </a:rPr>
              <a:t>Wspiera przetwarzanie dużej ilości danych. Zawiera obsługę zatrzymywania, restartu lub ponawiania procesów, zarządzania nimi w transakcji i wiele innych ciekawych rozwiązań.</a:t>
            </a:r>
          </a:p>
          <a:p>
            <a:endParaRPr lang="pl-PL" sz="1200" b="0" i="0" kern="1200">
              <a:solidFill>
                <a:schemeClr val="tx1"/>
              </a:solidFill>
              <a:effectLst/>
              <a:latin typeface="+mn-lt"/>
              <a:ea typeface="+mn-ea"/>
              <a:cs typeface="+mn-cs"/>
            </a:endParaRPr>
          </a:p>
          <a:p>
            <a:r>
              <a:rPr lang="pl-PL" sz="1200" b="1" i="0" kern="1200">
                <a:solidFill>
                  <a:schemeClr val="tx1"/>
                </a:solidFill>
                <a:effectLst/>
                <a:latin typeface="+mn-lt"/>
                <a:ea typeface="+mn-ea"/>
                <a:cs typeface="+mn-cs"/>
              </a:rPr>
              <a:t>Spring Mobile</a:t>
            </a:r>
          </a:p>
          <a:p>
            <a:r>
              <a:rPr lang="pl-PL" sz="1200" b="0" i="0" kern="1200">
                <a:solidFill>
                  <a:schemeClr val="tx1"/>
                </a:solidFill>
                <a:effectLst/>
                <a:latin typeface="+mn-lt"/>
                <a:ea typeface="+mn-ea"/>
                <a:cs typeface="+mn-cs"/>
              </a:rPr>
              <a:t>Ułatwia programowanie </a:t>
            </a:r>
            <a:r>
              <a:rPr lang="pl-PL" sz="1200" b="0" i="0" kern="1200" err="1">
                <a:solidFill>
                  <a:schemeClr val="tx1"/>
                </a:solidFill>
                <a:effectLst/>
                <a:latin typeface="+mn-lt"/>
                <a:ea typeface="+mn-ea"/>
                <a:cs typeface="+mn-cs"/>
              </a:rPr>
              <a:t>moblinych</a:t>
            </a:r>
            <a:r>
              <a:rPr lang="pl-PL" sz="1200" b="0" i="0" kern="1200">
                <a:solidFill>
                  <a:schemeClr val="tx1"/>
                </a:solidFill>
                <a:effectLst/>
                <a:latin typeface="+mn-lt"/>
                <a:ea typeface="+mn-ea"/>
                <a:cs typeface="+mn-cs"/>
              </a:rPr>
              <a:t> aplikacji webowych poprzez takie rozwiązania jak np. detekcja typu urządzenia mobilnego </a:t>
            </a:r>
            <a:r>
              <a:rPr lang="pl-PL" sz="1200" b="0" i="0" kern="1200" err="1">
                <a:solidFill>
                  <a:schemeClr val="tx1"/>
                </a:solidFill>
                <a:effectLst/>
                <a:latin typeface="+mn-lt"/>
                <a:ea typeface="+mn-ea"/>
                <a:cs typeface="+mn-cs"/>
              </a:rPr>
              <a:t>wysyłąjącego</a:t>
            </a:r>
            <a:r>
              <a:rPr lang="pl-PL" sz="1200" b="0" i="0" kern="1200">
                <a:solidFill>
                  <a:schemeClr val="tx1"/>
                </a:solidFill>
                <a:effectLst/>
                <a:latin typeface="+mn-lt"/>
                <a:ea typeface="+mn-ea"/>
                <a:cs typeface="+mn-cs"/>
              </a:rPr>
              <a:t> żądanie do aplikacji web.</a:t>
            </a:r>
          </a:p>
          <a:p>
            <a:endParaRPr lang="pl-PL" sz="1200" b="0" i="0" kern="1200">
              <a:solidFill>
                <a:schemeClr val="tx1"/>
              </a:solidFill>
              <a:effectLst/>
              <a:latin typeface="+mn-lt"/>
              <a:ea typeface="+mn-ea"/>
              <a:cs typeface="+mn-cs"/>
            </a:endParaRPr>
          </a:p>
          <a:p>
            <a:r>
              <a:rPr lang="pl-PL" sz="1200" b="1" i="0" kern="1200">
                <a:solidFill>
                  <a:schemeClr val="tx1"/>
                </a:solidFill>
                <a:effectLst/>
                <a:latin typeface="+mn-lt"/>
                <a:ea typeface="+mn-ea"/>
                <a:cs typeface="+mn-cs"/>
              </a:rPr>
              <a:t>Spring LDAP</a:t>
            </a:r>
          </a:p>
          <a:p>
            <a:r>
              <a:rPr lang="pl-PL" sz="1200" b="0" i="0" kern="1200">
                <a:solidFill>
                  <a:schemeClr val="tx1"/>
                </a:solidFill>
                <a:effectLst/>
                <a:latin typeface="+mn-lt"/>
                <a:ea typeface="+mn-ea"/>
                <a:cs typeface="+mn-cs"/>
              </a:rPr>
              <a:t>Upraszcza tworzenie aplikacji używających LDAP-a.</a:t>
            </a:r>
          </a:p>
          <a:p>
            <a:endParaRPr lang="pl-PL" sz="1200" b="0" i="0" kern="1200">
              <a:solidFill>
                <a:schemeClr val="tx1"/>
              </a:solidFill>
              <a:effectLst/>
              <a:latin typeface="+mn-lt"/>
              <a:ea typeface="+mn-ea"/>
              <a:cs typeface="+mn-cs"/>
            </a:endParaRPr>
          </a:p>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3087361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45770633"/>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67867444"/>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88452713"/>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29232593"/>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391370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47354320"/>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9400323"/>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20813687"/>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67578736"/>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005405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pl-PL" sz="1200" b="0" i="0" kern="1200">
                <a:solidFill>
                  <a:schemeClr val="tx1"/>
                </a:solidFill>
                <a:effectLst/>
                <a:latin typeface="+mn-lt"/>
                <a:ea typeface="+mn-ea"/>
                <a:cs typeface="+mn-cs"/>
              </a:rPr>
              <a:t>Ref: https://docs.spring.io/spring-framework/docs/3.2.x/spring-framework-reference/html/overview.html</a:t>
            </a:r>
          </a:p>
          <a:p>
            <a:r>
              <a:rPr lang="pl-PL" sz="1200" b="0" i="0" kern="1200">
                <a:solidFill>
                  <a:schemeClr val="tx1"/>
                </a:solidFill>
                <a:effectLst/>
                <a:latin typeface="+mn-lt"/>
                <a:ea typeface="+mn-ea"/>
                <a:cs typeface="+mn-cs"/>
              </a:rPr>
              <a:t>Główna i najjaśniejsza gwiazda na firmamencie </a:t>
            </a:r>
            <a:r>
              <a:rPr lang="pl-PL" sz="1200" b="0" i="0" kern="1200" err="1">
                <a:solidFill>
                  <a:schemeClr val="tx1"/>
                </a:solidFill>
                <a:effectLst/>
                <a:latin typeface="+mn-lt"/>
                <a:ea typeface="+mn-ea"/>
                <a:cs typeface="+mn-cs"/>
              </a:rPr>
              <a:t>Springa</a:t>
            </a:r>
            <a:r>
              <a:rPr lang="pl-PL" sz="1200" b="0" i="0" kern="1200">
                <a:solidFill>
                  <a:schemeClr val="tx1"/>
                </a:solidFill>
                <a:effectLst/>
                <a:latin typeface="+mn-lt"/>
                <a:ea typeface="+mn-ea"/>
                <a:cs typeface="+mn-cs"/>
              </a:rPr>
              <a:t>. Fantastyczny projekt pozwalający na wygodne budowanie aplikacji webowych. To tutaj znajdziemy Spring </a:t>
            </a:r>
            <a:r>
              <a:rPr lang="pl-PL" sz="1200" b="1" i="0" kern="1200" err="1">
                <a:solidFill>
                  <a:schemeClr val="tx1"/>
                </a:solidFill>
                <a:effectLst/>
                <a:latin typeface="+mn-lt"/>
                <a:ea typeface="+mn-ea"/>
                <a:cs typeface="+mn-cs"/>
              </a:rPr>
              <a:t>Core</a:t>
            </a:r>
            <a:r>
              <a:rPr lang="pl-PL" sz="1200" b="0" i="0" kern="1200">
                <a:solidFill>
                  <a:schemeClr val="tx1"/>
                </a:solidFill>
                <a:effectLst/>
                <a:latin typeface="+mn-lt"/>
                <a:ea typeface="+mn-ea"/>
                <a:cs typeface="+mn-cs"/>
              </a:rPr>
              <a:t>, a w nim m.in: kontener </a:t>
            </a:r>
            <a:r>
              <a:rPr lang="pl-PL" sz="1200" b="1" i="0" kern="1200" err="1">
                <a:solidFill>
                  <a:schemeClr val="tx1"/>
                </a:solidFill>
                <a:effectLst/>
                <a:latin typeface="+mn-lt"/>
                <a:ea typeface="+mn-ea"/>
                <a:cs typeface="+mn-cs"/>
              </a:rPr>
              <a:t>IoC</a:t>
            </a:r>
            <a:r>
              <a:rPr lang="pl-PL" sz="1200" b="0" i="0" kern="1200">
                <a:solidFill>
                  <a:schemeClr val="tx1"/>
                </a:solidFill>
                <a:effectLst/>
                <a:latin typeface="+mn-lt"/>
                <a:ea typeface="+mn-ea"/>
                <a:cs typeface="+mn-cs"/>
              </a:rPr>
              <a:t> oraz wstrzykiwanie zależności </a:t>
            </a:r>
            <a:r>
              <a:rPr lang="pl-PL" sz="1200" b="1" i="0" kern="1200">
                <a:solidFill>
                  <a:schemeClr val="tx1"/>
                </a:solidFill>
                <a:effectLst/>
                <a:latin typeface="+mn-lt"/>
                <a:ea typeface="+mn-ea"/>
                <a:cs typeface="+mn-cs"/>
              </a:rPr>
              <a:t>(DI)</a:t>
            </a:r>
            <a:r>
              <a:rPr lang="pl-PL" sz="1200" b="0" i="0" kern="1200">
                <a:solidFill>
                  <a:schemeClr val="tx1"/>
                </a:solidFill>
                <a:effectLst/>
                <a:latin typeface="+mn-lt"/>
                <a:ea typeface="+mn-ea"/>
                <a:cs typeface="+mn-cs"/>
              </a:rPr>
              <a:t>.</a:t>
            </a:r>
            <a:br>
              <a:rPr lang="pl-PL"/>
            </a:br>
            <a:br>
              <a:rPr lang="pl-PL"/>
            </a:br>
            <a:r>
              <a:rPr lang="pl-PL" sz="1200" b="0" i="0" kern="1200">
                <a:solidFill>
                  <a:schemeClr val="tx1"/>
                </a:solidFill>
                <a:effectLst/>
                <a:latin typeface="+mn-lt"/>
                <a:ea typeface="+mn-ea"/>
                <a:cs typeface="+mn-cs"/>
              </a:rPr>
              <a:t>Spring Framework zawiera w sobie również </a:t>
            </a:r>
            <a:r>
              <a:rPr lang="pl-PL" sz="1200" b="1" i="0" kern="1200" err="1">
                <a:solidFill>
                  <a:schemeClr val="tx1"/>
                </a:solidFill>
                <a:effectLst/>
                <a:latin typeface="+mn-lt"/>
                <a:ea typeface="+mn-ea"/>
                <a:cs typeface="+mn-cs"/>
              </a:rPr>
              <a:t>framework</a:t>
            </a:r>
            <a:r>
              <a:rPr lang="pl-PL" sz="1200" b="1" i="0" kern="1200">
                <a:solidFill>
                  <a:schemeClr val="tx1"/>
                </a:solidFill>
                <a:effectLst/>
                <a:latin typeface="+mn-lt"/>
                <a:ea typeface="+mn-ea"/>
                <a:cs typeface="+mn-cs"/>
              </a:rPr>
              <a:t> Spring MVC</a:t>
            </a:r>
            <a:r>
              <a:rPr lang="pl-PL" sz="1200" b="0" i="0" kern="1200">
                <a:solidFill>
                  <a:schemeClr val="tx1"/>
                </a:solidFill>
                <a:effectLst/>
                <a:latin typeface="+mn-lt"/>
                <a:ea typeface="+mn-ea"/>
                <a:cs typeface="+mn-cs"/>
              </a:rPr>
              <a:t>,</a:t>
            </a:r>
            <a:r>
              <a:rPr lang="pl-PL" sz="1200" b="0" i="0" kern="1200" baseline="0">
                <a:solidFill>
                  <a:schemeClr val="tx1"/>
                </a:solidFill>
                <a:effectLst/>
                <a:latin typeface="+mn-lt"/>
                <a:ea typeface="+mn-ea"/>
                <a:cs typeface="+mn-cs"/>
              </a:rPr>
              <a:t> </a:t>
            </a:r>
            <a:r>
              <a:rPr lang="pl-PL" sz="1200" b="0" i="0" kern="1200">
                <a:solidFill>
                  <a:schemeClr val="tx1"/>
                </a:solidFill>
                <a:effectLst/>
                <a:latin typeface="+mn-lt"/>
                <a:ea typeface="+mn-ea"/>
                <a:cs typeface="+mn-cs"/>
              </a:rPr>
              <a:t>którego popularności nie trzeba chyba nikomu przedstawiać.</a:t>
            </a:r>
          </a:p>
          <a:p>
            <a:endParaRPr lang="pl-PL" sz="1200" b="0" i="0" kern="1200">
              <a:solidFill>
                <a:schemeClr val="tx1"/>
              </a:solidFill>
              <a:effectLst/>
              <a:latin typeface="+mn-lt"/>
              <a:ea typeface="+mn-ea"/>
              <a:cs typeface="+mn-cs"/>
            </a:endParaRPr>
          </a:p>
          <a:p>
            <a:r>
              <a:rPr lang="pl-PL" sz="1200" b="0" i="0" kern="1200">
                <a:solidFill>
                  <a:schemeClr val="tx1"/>
                </a:solidFill>
                <a:effectLst/>
                <a:latin typeface="+mn-lt"/>
                <a:ea typeface="+mn-ea"/>
                <a:cs typeface="+mn-cs"/>
              </a:rPr>
              <a:t>Częścią Spring</a:t>
            </a:r>
            <a:r>
              <a:rPr lang="pl-PL" sz="1200" b="0" i="0" kern="1200" baseline="0">
                <a:solidFill>
                  <a:schemeClr val="tx1"/>
                </a:solidFill>
                <a:effectLst/>
                <a:latin typeface="+mn-lt"/>
                <a:ea typeface="+mn-ea"/>
                <a:cs typeface="+mn-cs"/>
              </a:rPr>
              <a:t> Framework jest również Spring AOP</a:t>
            </a:r>
          </a:p>
          <a:p>
            <a:endParaRPr lang="pl-PL" sz="1200" b="0" i="0" kern="1200" baseline="0">
              <a:solidFill>
                <a:schemeClr val="tx1"/>
              </a:solidFill>
              <a:effectLst/>
              <a:latin typeface="+mn-lt"/>
              <a:ea typeface="+mn-ea"/>
              <a:cs typeface="+mn-cs"/>
            </a:endParaRPr>
          </a:p>
          <a:p>
            <a:r>
              <a:rPr lang="de-DE" b="0"/>
              <a:t>https://docs.spring.io/spring-framework/docs/current/reference/html/overview.html#overview-spring</a:t>
            </a:r>
          </a:p>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717320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18747488"/>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33194476"/>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80103362"/>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02156337"/>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30355050"/>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78557273"/>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06146404"/>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520188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89394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97924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549712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956073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332017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88439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510461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175556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787352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936787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559137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452596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656529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163187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pl-PL"/>
              <a:t>Przydatne linki:</a:t>
            </a:r>
          </a:p>
          <a:p>
            <a:pPr marL="228600" indent="-228600">
              <a:buFont typeface="+mj-lt"/>
              <a:buAutoNum type="arabicPeriod"/>
            </a:pPr>
            <a:r>
              <a:rPr lang="en-GB"/>
              <a:t>https://docs.microsoft.com/en-gb/dotnet/architecture/modern-web-apps-azure/architectural-principles</a:t>
            </a:r>
            <a:endParaRPr lang="pl-PL"/>
          </a:p>
          <a:p>
            <a:pPr marL="228600" indent="-228600">
              <a:buFont typeface="+mj-lt"/>
              <a:buAutoNum type="arabicPeriod"/>
            </a:pPr>
            <a:r>
              <a:rPr lang="pl-PL"/>
              <a:t>https://www.baeldung.com/inversion-control-and-dependency-injection-in-spring</a:t>
            </a:r>
          </a:p>
          <a:p>
            <a:pPr marL="228600" indent="-228600">
              <a:buFont typeface="+mj-lt"/>
              <a:buAutoNum type="arabicPeriod"/>
            </a:pPr>
            <a:r>
              <a:rPr lang="pl-PL"/>
              <a:t>https://www.tutorialsteacher.com/ioc/dependency-injection</a:t>
            </a:r>
          </a:p>
          <a:p>
            <a:pPr marL="228600" indent="-228600">
              <a:buFont typeface="+mj-lt"/>
              <a:buAutoNum type="arabicPeriod"/>
            </a:pPr>
            <a:r>
              <a:rPr lang="pl-PL"/>
              <a:t>https://www.digitalocean.com/community/tutorials/java-dependency-injection-design-pattern-example-tutorial</a:t>
            </a:r>
          </a:p>
          <a:p>
            <a:pPr marL="228600" indent="-228600">
              <a:buFont typeface="+mj-lt"/>
              <a:buAutoNum type="arabicPeriod"/>
            </a:pPr>
            <a:endParaRPr lang="pl-PL"/>
          </a:p>
          <a:p>
            <a:pPr marL="0" indent="0">
              <a:buFont typeface="+mj-lt"/>
              <a:buNone/>
            </a:pPr>
            <a:r>
              <a:rPr lang="pl-PL"/>
              <a:t>Inne:</a:t>
            </a:r>
          </a:p>
          <a:p>
            <a:pPr marL="228600" indent="-228600">
              <a:buFont typeface="+mj-lt"/>
              <a:buAutoNum type="arabicPeriod"/>
            </a:pPr>
            <a:r>
              <a:rPr lang="pl-PL"/>
              <a:t>https://www.baeldung.com/solid-principles</a:t>
            </a:r>
          </a:p>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910149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pl-PL"/>
              <a:t>Przydatne linki:</a:t>
            </a:r>
          </a:p>
          <a:p>
            <a:pPr marL="228600" indent="-228600">
              <a:buFont typeface="+mj-lt"/>
              <a:buAutoNum type="arabicPeriod"/>
            </a:pPr>
            <a:r>
              <a:rPr lang="en-GB"/>
              <a:t>https://docs.microsoft.com/en-gb/dotnet/architecture/modern-web-apps-azure/architectural-principles</a:t>
            </a:r>
            <a:endParaRPr lang="pl-PL"/>
          </a:p>
          <a:p>
            <a:pPr marL="228600" indent="-228600">
              <a:buFont typeface="+mj-lt"/>
              <a:buAutoNum type="arabicPeriod"/>
            </a:pPr>
            <a:r>
              <a:rPr lang="pl-PL"/>
              <a:t>https://en.wikipedia.org/wiki/Dependency_injection</a:t>
            </a:r>
          </a:p>
          <a:p>
            <a:pPr marL="228600" indent="-228600">
              <a:buFont typeface="+mj-lt"/>
              <a:buAutoNum type="arabicPeriod"/>
            </a:pPr>
            <a:r>
              <a:rPr lang="pl-PL"/>
              <a:t>https://www.baeldung.com/inversion-control-and-dependency-injection-in-spring</a:t>
            </a:r>
          </a:p>
          <a:p>
            <a:pPr marL="228600" indent="-228600">
              <a:buFont typeface="+mj-lt"/>
              <a:buAutoNum type="arabicPeriod"/>
            </a:pPr>
            <a:r>
              <a:rPr lang="pl-PL"/>
              <a:t>https://www.tutorialsteacher.com/ioc/dependency-injection</a:t>
            </a:r>
          </a:p>
          <a:p>
            <a:pPr marL="228600" indent="-228600">
              <a:buFont typeface="+mj-lt"/>
              <a:buAutoNum type="arabicPeriod"/>
            </a:pPr>
            <a:r>
              <a:rPr lang="pl-PL"/>
              <a:t>https://www.digitalocean.com/community/tutorials/java-dependency-injection-design-pattern-example-tutorial</a:t>
            </a:r>
          </a:p>
          <a:p>
            <a:pPr marL="228600" indent="-228600">
              <a:buFont typeface="+mj-lt"/>
              <a:buAutoNum type="arabicPeriod"/>
            </a:pPr>
            <a:endParaRPr lang="pl-PL"/>
          </a:p>
          <a:p>
            <a:pPr marL="0" indent="0">
              <a:buFont typeface="+mj-lt"/>
              <a:buNone/>
            </a:pPr>
            <a:r>
              <a:rPr lang="pl-PL"/>
              <a:t>Inne:</a:t>
            </a:r>
          </a:p>
          <a:p>
            <a:pPr marL="228600" indent="-228600">
              <a:buFont typeface="+mj-lt"/>
              <a:buAutoNum type="arabicPeriod"/>
            </a:pPr>
            <a:r>
              <a:rPr lang="pl-PL"/>
              <a:t>https://www.baeldung.com/solid-principles</a:t>
            </a:r>
          </a:p>
          <a:p>
            <a:pPr marL="228600" indent="-228600">
              <a:buFont typeface="+mj-lt"/>
              <a:buAutoNum type="arabicPeriod"/>
            </a:pPr>
            <a:r>
              <a:rPr lang="pl-PL"/>
              <a:t>https://pl.wikipedia.org/wiki/SOLID_(programowanie_obiektowe)</a:t>
            </a:r>
          </a:p>
          <a:p>
            <a:pPr marL="228600" indent="-228600">
              <a:buFont typeface="+mj-lt"/>
              <a:buAutoNum type="arabicPeriod"/>
            </a:pPr>
            <a:endParaRPr lang="pl-PL"/>
          </a:p>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318557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pl-PL" b="0" i="0" err="1">
                <a:solidFill>
                  <a:srgbClr val="ECECEC"/>
                </a:solidFill>
                <a:effectLst/>
                <a:latin typeface="Söhne"/>
              </a:rPr>
              <a:t>IoC</a:t>
            </a:r>
            <a:r>
              <a:rPr lang="pl-PL" b="0" i="0">
                <a:solidFill>
                  <a:srgbClr val="ECECEC"/>
                </a:solidFill>
                <a:effectLst/>
                <a:latin typeface="Söhne"/>
              </a:rPr>
              <a:t> jest szerszym pojęciem niż DI. DI jest jedną z technik realizacji </a:t>
            </a:r>
            <a:r>
              <a:rPr lang="pl-PL" b="0" i="0" err="1">
                <a:solidFill>
                  <a:srgbClr val="ECECEC"/>
                </a:solidFill>
                <a:effectLst/>
                <a:latin typeface="Söhne"/>
              </a:rPr>
              <a:t>IoC</a:t>
            </a:r>
            <a:r>
              <a:rPr lang="pl-PL" b="0" i="0">
                <a:solidFill>
                  <a:srgbClr val="ECECEC"/>
                </a:solidFill>
                <a:effectLst/>
                <a:latin typeface="Söhne"/>
              </a:rPr>
              <a:t>, skoncentrowaną na sposobie dostarczania zależności do komponentów.</a:t>
            </a:r>
          </a:p>
          <a:p>
            <a:pPr marL="0" lvl="0" indent="0" algn="l" rtl="0">
              <a:lnSpc>
                <a:spcPct val="100000"/>
              </a:lnSpc>
              <a:spcBef>
                <a:spcPts val="0"/>
              </a:spcBef>
              <a:spcAft>
                <a:spcPts val="0"/>
              </a:spcAft>
              <a:buSzPts val="1400"/>
              <a:buNone/>
            </a:pPr>
            <a:endParaRPr lang="pl-PL" b="0" i="0">
              <a:solidFill>
                <a:srgbClr val="ECECEC"/>
              </a:solidFill>
              <a:effectLst/>
              <a:latin typeface="Söhne"/>
            </a:endParaRPr>
          </a:p>
          <a:p>
            <a:pPr marL="0" lvl="0" indent="0" algn="l" rtl="0">
              <a:lnSpc>
                <a:spcPct val="100000"/>
              </a:lnSpc>
              <a:spcBef>
                <a:spcPts val="0"/>
              </a:spcBef>
              <a:spcAft>
                <a:spcPts val="0"/>
              </a:spcAft>
              <a:buSzPts val="1400"/>
              <a:buNone/>
            </a:pPr>
            <a:r>
              <a:rPr lang="pl-PL" b="0" i="0">
                <a:solidFill>
                  <a:srgbClr val="ECECEC"/>
                </a:solidFill>
                <a:effectLst/>
                <a:latin typeface="Söhne"/>
              </a:rPr>
              <a:t>Oba podejścia zmierzają do zredukowania zależności między komponentami, ale robią to na nieco różne sposoby. DI jest bardziej skoncentrowane na technicznych aspektach zarządzania zależnościami, podczas gdy </a:t>
            </a:r>
            <a:r>
              <a:rPr lang="pl-PL" b="0" i="0" err="1">
                <a:solidFill>
                  <a:srgbClr val="ECECEC"/>
                </a:solidFill>
                <a:effectLst/>
                <a:latin typeface="Söhne"/>
              </a:rPr>
              <a:t>IoC</a:t>
            </a:r>
            <a:r>
              <a:rPr lang="pl-PL" b="0" i="0">
                <a:solidFill>
                  <a:srgbClr val="ECECEC"/>
                </a:solidFill>
                <a:effectLst/>
                <a:latin typeface="Söhne"/>
              </a:rPr>
              <a:t> dotyczy bardziej ogólnej koncepcji odwrócenia kontroli przepływu programu.</a:t>
            </a: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29864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667782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r>
              <a:rPr lang="pl-PL" b="0" i="0">
                <a:solidFill>
                  <a:srgbClr val="ECECEC"/>
                </a:solidFill>
                <a:effectLst/>
                <a:latin typeface="Söhne"/>
              </a:rPr>
              <a:t>Przykład, który opiszę, zilustruje, jak </a:t>
            </a:r>
            <a:r>
              <a:rPr lang="pl-PL" b="0" i="0" err="1">
                <a:solidFill>
                  <a:srgbClr val="ECECEC"/>
                </a:solidFill>
                <a:effectLst/>
                <a:latin typeface="Söhne"/>
              </a:rPr>
              <a:t>Inversion</a:t>
            </a:r>
            <a:r>
              <a:rPr lang="pl-PL" b="0" i="0">
                <a:solidFill>
                  <a:srgbClr val="ECECEC"/>
                </a:solidFill>
                <a:effectLst/>
                <a:latin typeface="Söhne"/>
              </a:rPr>
              <a:t> of Control (</a:t>
            </a:r>
            <a:r>
              <a:rPr lang="pl-PL" b="0" i="0" err="1">
                <a:solidFill>
                  <a:srgbClr val="ECECEC"/>
                </a:solidFill>
                <a:effectLst/>
                <a:latin typeface="Söhne"/>
              </a:rPr>
              <a:t>IoC</a:t>
            </a:r>
            <a:r>
              <a:rPr lang="pl-PL" b="0" i="0">
                <a:solidFill>
                  <a:srgbClr val="ECECEC"/>
                </a:solidFill>
                <a:effectLst/>
                <a:latin typeface="Söhne"/>
              </a:rPr>
              <a:t>) może być zastosowana w kontekście dwóch klas: </a:t>
            </a:r>
            <a:r>
              <a:rPr lang="pl-PL" err="1"/>
              <a:t>Foo</a:t>
            </a:r>
            <a:r>
              <a:rPr lang="pl-PL" b="0" i="0">
                <a:solidFill>
                  <a:srgbClr val="ECECEC"/>
                </a:solidFill>
                <a:effectLst/>
                <a:latin typeface="Söhne"/>
              </a:rPr>
              <a:t> i </a:t>
            </a:r>
            <a:r>
              <a:rPr lang="pl-PL"/>
              <a:t>Bar</a:t>
            </a:r>
            <a:r>
              <a:rPr lang="pl-PL" b="0" i="0">
                <a:solidFill>
                  <a:srgbClr val="ECECEC"/>
                </a:solidFill>
                <a:effectLst/>
                <a:latin typeface="Söhne"/>
              </a:rPr>
              <a:t>. Tradycyjnie, jeśli </a:t>
            </a:r>
            <a:r>
              <a:rPr lang="pl-PL" err="1"/>
              <a:t>Foo</a:t>
            </a:r>
            <a:r>
              <a:rPr lang="pl-PL" b="0" i="0">
                <a:solidFill>
                  <a:srgbClr val="ECECEC"/>
                </a:solidFill>
                <a:effectLst/>
                <a:latin typeface="Söhne"/>
              </a:rPr>
              <a:t> zależy od </a:t>
            </a:r>
            <a:r>
              <a:rPr lang="pl-PL"/>
              <a:t>Bar</a:t>
            </a:r>
            <a:r>
              <a:rPr lang="pl-PL" b="0" i="0">
                <a:solidFill>
                  <a:srgbClr val="ECECEC"/>
                </a:solidFill>
                <a:effectLst/>
                <a:latin typeface="Söhne"/>
              </a:rPr>
              <a:t>, to </a:t>
            </a:r>
            <a:r>
              <a:rPr lang="pl-PL" err="1"/>
              <a:t>Foo</a:t>
            </a:r>
            <a:r>
              <a:rPr lang="pl-PL" b="0" i="0">
                <a:solidFill>
                  <a:srgbClr val="ECECEC"/>
                </a:solidFill>
                <a:effectLst/>
                <a:latin typeface="Söhne"/>
              </a:rPr>
              <a:t> musiałaby bezpośrednio tworzyć instancję </a:t>
            </a:r>
            <a:r>
              <a:rPr lang="pl-PL"/>
              <a:t>Bar</a:t>
            </a:r>
            <a:r>
              <a:rPr lang="pl-PL" b="0" i="0">
                <a:solidFill>
                  <a:srgbClr val="ECECEC"/>
                </a:solidFill>
                <a:effectLst/>
                <a:latin typeface="Söhne"/>
              </a:rPr>
              <a:t> lub otrzymywać ją przez mechanizm fabrykowania. W podejściu </a:t>
            </a:r>
            <a:r>
              <a:rPr lang="pl-PL" b="0" i="0" err="1">
                <a:solidFill>
                  <a:srgbClr val="ECECEC"/>
                </a:solidFill>
                <a:effectLst/>
                <a:latin typeface="Söhne"/>
              </a:rPr>
              <a:t>IoC</a:t>
            </a:r>
            <a:r>
              <a:rPr lang="pl-PL" b="0" i="0">
                <a:solidFill>
                  <a:srgbClr val="ECECEC"/>
                </a:solidFill>
                <a:effectLst/>
                <a:latin typeface="Söhne"/>
              </a:rPr>
              <a:t>, instancja </a:t>
            </a:r>
            <a:r>
              <a:rPr lang="pl-PL"/>
              <a:t>Bar</a:t>
            </a:r>
            <a:r>
              <a:rPr lang="pl-PL" b="0" i="0">
                <a:solidFill>
                  <a:srgbClr val="ECECEC"/>
                </a:solidFill>
                <a:effectLst/>
                <a:latin typeface="Söhne"/>
              </a:rPr>
              <a:t> jest dostarczana do </a:t>
            </a:r>
            <a:r>
              <a:rPr lang="pl-PL" err="1"/>
              <a:t>Foo</a:t>
            </a:r>
            <a:r>
              <a:rPr lang="pl-PL" b="0" i="0">
                <a:solidFill>
                  <a:srgbClr val="ECECEC"/>
                </a:solidFill>
                <a:effectLst/>
                <a:latin typeface="Söhne"/>
              </a:rPr>
              <a:t> z zewnątrz, co zwiększa elastyczność i ułatwia testowanie.</a:t>
            </a:r>
          </a:p>
          <a:p>
            <a:pPr algn="l"/>
            <a:endParaRPr lang="pl-PL" b="0" i="0">
              <a:solidFill>
                <a:srgbClr val="ECECEC"/>
              </a:solidFill>
              <a:effectLst/>
              <a:latin typeface="Söhne"/>
            </a:endParaRPr>
          </a:p>
          <a:p>
            <a:pPr algn="l"/>
            <a:r>
              <a:rPr lang="pl-PL" b="0" i="0">
                <a:solidFill>
                  <a:srgbClr val="ECECEC"/>
                </a:solidFill>
                <a:effectLst/>
                <a:latin typeface="Söhne"/>
              </a:rPr>
              <a:t>Bez </a:t>
            </a:r>
            <a:r>
              <a:rPr lang="pl-PL" b="0" i="0" err="1">
                <a:solidFill>
                  <a:srgbClr val="ECECEC"/>
                </a:solidFill>
                <a:effectLst/>
                <a:latin typeface="Söhne"/>
              </a:rPr>
              <a:t>IoC</a:t>
            </a:r>
            <a:r>
              <a:rPr lang="pl-PL" b="0" i="0">
                <a:solidFill>
                  <a:srgbClr val="ECECEC"/>
                </a:solidFill>
                <a:effectLst/>
                <a:latin typeface="Söhne"/>
              </a:rPr>
              <a:t> - W tym przykładzie, </a:t>
            </a:r>
            <a:r>
              <a:rPr lang="pl-PL" b="0" i="0" err="1">
                <a:solidFill>
                  <a:srgbClr val="ECECEC"/>
                </a:solidFill>
                <a:effectLst/>
                <a:latin typeface="Söhne"/>
              </a:rPr>
              <a:t>Foo</a:t>
            </a:r>
            <a:r>
              <a:rPr lang="pl-PL" b="0" i="0">
                <a:solidFill>
                  <a:srgbClr val="ECECEC"/>
                </a:solidFill>
                <a:effectLst/>
                <a:latin typeface="Söhne"/>
              </a:rPr>
              <a:t> tworzy instancję Bar bezpośrednio w swoim konstruktorze, co tworzy silną zależność między klasami.</a:t>
            </a:r>
          </a:p>
          <a:p>
            <a:br>
              <a:rPr lang="pl-PL"/>
            </a:br>
            <a:endParaRPr lang="pl-PL" b="0" i="0">
              <a:solidFill>
                <a:srgbClr val="ECECEC"/>
              </a:solidFill>
              <a:effectLst/>
              <a:latin typeface="Söhne"/>
            </a:endParaRPr>
          </a:p>
          <a:p>
            <a:pPr algn="l"/>
            <a:endParaRPr lang="pl-PL" b="0" i="0">
              <a:solidFill>
                <a:srgbClr val="ECECEC"/>
              </a:solidFill>
              <a:effectLst/>
              <a:latin typeface="Söhne"/>
            </a:endParaRPr>
          </a:p>
          <a:p>
            <a:pPr algn="l"/>
            <a:endParaRPr lang="pl-PL" b="0" i="0">
              <a:solidFill>
                <a:srgbClr val="ECECEC"/>
              </a:solidFill>
              <a:effectLst/>
              <a:latin typeface="Söhne"/>
            </a:endParaRPr>
          </a:p>
          <a:p>
            <a:pPr algn="l"/>
            <a:r>
              <a:rPr lang="pl-PL" b="0" i="0">
                <a:solidFill>
                  <a:srgbClr val="ECECEC"/>
                </a:solidFill>
                <a:effectLst/>
                <a:latin typeface="Söhne"/>
              </a:rPr>
              <a:t>W podejściu z </a:t>
            </a:r>
            <a:r>
              <a:rPr lang="pl-PL" b="0" i="0" err="1">
                <a:solidFill>
                  <a:srgbClr val="ECECEC"/>
                </a:solidFill>
                <a:effectLst/>
                <a:latin typeface="Söhne"/>
              </a:rPr>
              <a:t>IoC</a:t>
            </a:r>
            <a:r>
              <a:rPr lang="pl-PL" b="0" i="0">
                <a:solidFill>
                  <a:srgbClr val="ECECEC"/>
                </a:solidFill>
                <a:effectLst/>
                <a:latin typeface="Söhne"/>
              </a:rPr>
              <a:t>, zależność Bar dla </a:t>
            </a:r>
            <a:r>
              <a:rPr lang="pl-PL" b="0" i="0" err="1">
                <a:solidFill>
                  <a:srgbClr val="ECECEC"/>
                </a:solidFill>
                <a:effectLst/>
                <a:latin typeface="Söhne"/>
              </a:rPr>
              <a:t>Foo</a:t>
            </a:r>
            <a:r>
              <a:rPr lang="pl-PL" b="0" i="0">
                <a:solidFill>
                  <a:srgbClr val="ECECEC"/>
                </a:solidFill>
                <a:effectLst/>
                <a:latin typeface="Söhne"/>
              </a:rPr>
              <a:t> jest "odwracana", czyli dostarczana z zewnątrz, często przez tzw. "</a:t>
            </a:r>
            <a:r>
              <a:rPr lang="pl-PL" b="0" i="0" err="1">
                <a:solidFill>
                  <a:srgbClr val="ECECEC"/>
                </a:solidFill>
                <a:effectLst/>
                <a:latin typeface="Söhne"/>
              </a:rPr>
              <a:t>Container</a:t>
            </a:r>
            <a:r>
              <a:rPr lang="pl-PL" b="0" i="0">
                <a:solidFill>
                  <a:srgbClr val="ECECEC"/>
                </a:solidFill>
                <a:effectLst/>
                <a:latin typeface="Söhne"/>
              </a:rPr>
              <a:t>" </a:t>
            </a:r>
            <a:r>
              <a:rPr lang="pl-PL" b="0" i="0" err="1">
                <a:solidFill>
                  <a:srgbClr val="ECECEC"/>
                </a:solidFill>
                <a:effectLst/>
                <a:latin typeface="Söhne"/>
              </a:rPr>
              <a:t>IoC</a:t>
            </a:r>
            <a:r>
              <a:rPr lang="pl-PL" b="0" i="0">
                <a:solidFill>
                  <a:srgbClr val="ECECEC"/>
                </a:solidFill>
                <a:effectLst/>
                <a:latin typeface="Söhne"/>
              </a:rPr>
              <a:t>, co umożliwia większą elastyczność.</a:t>
            </a: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45831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b="0" i="0">
                <a:solidFill>
                  <a:srgbClr val="ECECEC"/>
                </a:solidFill>
                <a:effectLst/>
                <a:latin typeface="Söhne"/>
              </a:rPr>
              <a:t>Niestety, nie ma jednoznacznych odpowiedzi na proste pytanie, czym tak naprawdę jest Spring Bean. Niektóre objaśnienia schodzą na tak niski poziom, że pomijany jest szerszy obraz, podczas gdy inne są zbyt niejasne.</a:t>
            </a:r>
          </a:p>
          <a:p>
            <a:pPr algn="l"/>
            <a:endParaRPr lang="pl-PL" b="0" i="0">
              <a:solidFill>
                <a:srgbClr val="ECECEC"/>
              </a:solidFill>
              <a:effectLst/>
              <a:latin typeface="Söhne"/>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620061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b="0" i="0">
                <a:solidFill>
                  <a:srgbClr val="ECECEC"/>
                </a:solidFill>
                <a:effectLst/>
                <a:latin typeface="Söhne"/>
              </a:rPr>
              <a:t>Niestety, nie ma jednoznacznych odpowiedzi na proste pytanie, czym tak naprawdę jest Spring Bean. Niektóre objaśnienia schodzą na tak niski poziom, że pomijany jest szerszy obraz, podczas gdy inne są zbyt niejasne.</a:t>
            </a:r>
          </a:p>
          <a:p>
            <a:pPr algn="l"/>
            <a:endParaRPr lang="pl-PL" b="0" i="0">
              <a:solidFill>
                <a:srgbClr val="ECECEC"/>
              </a:solidFill>
              <a:effectLst/>
              <a:latin typeface="Söhne"/>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054494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endParaRPr lang="pl-PL" b="0" i="0">
              <a:solidFill>
                <a:srgbClr val="ECECEC"/>
              </a:solidFill>
              <a:effectLst/>
              <a:latin typeface="Söhne"/>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711499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endParaRPr lang="pl-PL" b="0" i="0" dirty="0">
              <a:solidFill>
                <a:srgbClr val="ECECEC"/>
              </a:solidFill>
              <a:effectLst/>
              <a:latin typeface="Söhne"/>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171594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endParaRPr lang="pl-PL" b="0" i="0">
              <a:solidFill>
                <a:srgbClr val="ECECEC"/>
              </a:solidFill>
              <a:effectLst/>
              <a:latin typeface="Söhne"/>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171594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endParaRPr lang="pl-PL" b="0" i="0">
              <a:solidFill>
                <a:srgbClr val="ECECEC"/>
              </a:solidFill>
              <a:effectLst/>
              <a:latin typeface="Söhne"/>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40312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pl-PL" sz="1200" b="0" i="0" kern="1200">
                <a:solidFill>
                  <a:schemeClr val="tx1"/>
                </a:solidFill>
                <a:effectLst/>
                <a:latin typeface="+mn-lt"/>
                <a:ea typeface="+mn-ea"/>
                <a:cs typeface="+mn-cs"/>
              </a:rPr>
              <a:t>Domyślnie każdy bean w Springu jest inicjowany tylko raz co skutkuje tym, że istnieje tylko jedna instancja tego beana w ramach kontenera. </a:t>
            </a:r>
          </a:p>
          <a:p>
            <a:endParaRPr lang="pl-PL" sz="1200" b="0" i="0" kern="1200">
              <a:solidFill>
                <a:schemeClr val="tx1"/>
              </a:solidFill>
              <a:effectLst/>
              <a:latin typeface="+mn-lt"/>
              <a:ea typeface="+mn-ea"/>
              <a:cs typeface="+mn-cs"/>
            </a:endParaRPr>
          </a:p>
          <a:p>
            <a:r>
              <a:rPr lang="pl-PL" sz="1200" b="1" i="0" kern="1200" err="1">
                <a:solidFill>
                  <a:schemeClr val="tx1"/>
                </a:solidFill>
                <a:effectLst/>
                <a:latin typeface="+mn-lt"/>
                <a:ea typeface="+mn-ea"/>
                <a:cs typeface="+mn-cs"/>
              </a:rPr>
              <a:t>Request</a:t>
            </a:r>
            <a:r>
              <a:rPr lang="pl-PL" sz="1200" b="0" i="0" kern="1200">
                <a:solidFill>
                  <a:schemeClr val="tx1"/>
                </a:solidFill>
                <a:effectLst/>
                <a:latin typeface="+mn-lt"/>
                <a:ea typeface="+mn-ea"/>
                <a:cs typeface="+mn-cs"/>
              </a:rPr>
              <a:t> oznacza, że nowa instancja obiektu będzie tworzona za każdym razem, gdy odbierzemy nowe żądanie (</a:t>
            </a:r>
            <a:r>
              <a:rPr lang="pl-PL" sz="1200" b="0" i="0" kern="1200" err="1">
                <a:solidFill>
                  <a:schemeClr val="tx1"/>
                </a:solidFill>
                <a:effectLst/>
                <a:latin typeface="+mn-lt"/>
                <a:ea typeface="+mn-ea"/>
                <a:cs typeface="+mn-cs"/>
              </a:rPr>
              <a:t>request</a:t>
            </a:r>
            <a:r>
              <a:rPr lang="pl-PL" sz="1200" b="0" i="0" kern="1200">
                <a:solidFill>
                  <a:schemeClr val="tx1"/>
                </a:solidFill>
                <a:effectLst/>
                <a:latin typeface="+mn-lt"/>
                <a:ea typeface="+mn-ea"/>
                <a:cs typeface="+mn-cs"/>
              </a:rPr>
              <a:t>) HTTP. W ten sposób możemy niezależnie przetwarzać dane tak, aby nie "mieszać" ich między kolejnymi żądaniami. </a:t>
            </a:r>
          </a:p>
          <a:p>
            <a:endParaRPr lang="pl-PL" sz="1200" b="0" i="0" kern="1200">
              <a:solidFill>
                <a:schemeClr val="tx1"/>
              </a:solidFill>
              <a:effectLst/>
              <a:latin typeface="+mn-lt"/>
              <a:ea typeface="+mn-ea"/>
              <a:cs typeface="+mn-cs"/>
            </a:endParaRPr>
          </a:p>
          <a:p>
            <a:r>
              <a:rPr lang="pl-PL" sz="1200" b="1" i="0" kern="1200" err="1">
                <a:solidFill>
                  <a:schemeClr val="tx1"/>
                </a:solidFill>
                <a:effectLst/>
                <a:latin typeface="+mn-lt"/>
                <a:ea typeface="+mn-ea"/>
                <a:cs typeface="+mn-cs"/>
              </a:rPr>
              <a:t>Session</a:t>
            </a:r>
            <a:r>
              <a:rPr lang="pl-PL" sz="1200" b="1" i="0" kern="1200">
                <a:solidFill>
                  <a:schemeClr val="tx1"/>
                </a:solidFill>
                <a:effectLst/>
                <a:latin typeface="+mn-lt"/>
                <a:ea typeface="+mn-ea"/>
                <a:cs typeface="+mn-cs"/>
              </a:rPr>
              <a:t> </a:t>
            </a:r>
            <a:r>
              <a:rPr lang="pl-PL" sz="1200" b="0" i="0" kern="1200">
                <a:solidFill>
                  <a:schemeClr val="tx1"/>
                </a:solidFill>
                <a:effectLst/>
                <a:latin typeface="+mn-lt"/>
                <a:ea typeface="+mn-ea"/>
                <a:cs typeface="+mn-cs"/>
              </a:rPr>
              <a:t>oznacza, że nowa instancja obiektu będzie tworzona za każdym razem, gdy zostanie stworzona nowa sesja, a konkretnie nowy obiekt </a:t>
            </a:r>
            <a:r>
              <a:rPr lang="pl-PL" sz="1200" b="0" i="0" kern="1200" err="1">
                <a:solidFill>
                  <a:schemeClr val="tx1"/>
                </a:solidFill>
                <a:effectLst/>
                <a:latin typeface="+mn-lt"/>
                <a:ea typeface="+mn-ea"/>
                <a:cs typeface="+mn-cs"/>
              </a:rPr>
              <a:t>HttpSession</a:t>
            </a:r>
            <a:r>
              <a:rPr lang="pl-PL" sz="1200" b="0" i="0" kern="1200">
                <a:solidFill>
                  <a:schemeClr val="tx1"/>
                </a:solidFill>
                <a:effectLst/>
                <a:latin typeface="+mn-lt"/>
                <a:ea typeface="+mn-ea"/>
                <a:cs typeface="+mn-cs"/>
              </a:rPr>
              <a:t>. Umożliwia to na przykład stworzenie dedykowanej klasy, która będzie przechowywała podstawowe informacje o zalogowanym użytkowniku.</a:t>
            </a:r>
            <a:br>
              <a:rPr lang="pl-PL"/>
            </a:br>
            <a:endParaRPr lang="pl-PL"/>
          </a:p>
          <a:p>
            <a:r>
              <a:rPr lang="pl-PL" sz="1200" b="1" i="0" kern="1200">
                <a:solidFill>
                  <a:schemeClr val="tx1"/>
                </a:solidFill>
                <a:effectLst/>
                <a:latin typeface="+mn-lt"/>
                <a:ea typeface="+mn-ea"/>
                <a:cs typeface="+mn-cs"/>
              </a:rPr>
              <a:t>Application</a:t>
            </a:r>
            <a:r>
              <a:rPr lang="pl-PL" sz="1200" b="0" i="0" kern="1200">
                <a:solidFill>
                  <a:schemeClr val="tx1"/>
                </a:solidFill>
                <a:effectLst/>
                <a:latin typeface="+mn-lt"/>
                <a:ea typeface="+mn-ea"/>
                <a:cs typeface="+mn-cs"/>
              </a:rPr>
              <a:t> oznacza, że nowa instancja obiektu będzie tworzona raz i będzie istniała w ramach cyklu życia całego kontekstu </a:t>
            </a:r>
            <a:r>
              <a:rPr lang="pl-PL" sz="1200" b="0" i="0" kern="1200" err="1">
                <a:solidFill>
                  <a:schemeClr val="tx1"/>
                </a:solidFill>
                <a:effectLst/>
                <a:latin typeface="+mn-lt"/>
                <a:ea typeface="+mn-ea"/>
                <a:cs typeface="+mn-cs"/>
              </a:rPr>
              <a:t>serwletu</a:t>
            </a:r>
            <a:r>
              <a:rPr lang="pl-PL" sz="1200" b="0" i="0" kern="1200">
                <a:solidFill>
                  <a:schemeClr val="tx1"/>
                </a:solidFill>
                <a:effectLst/>
                <a:latin typeface="+mn-lt"/>
                <a:ea typeface="+mn-ea"/>
                <a:cs typeface="+mn-cs"/>
              </a:rPr>
              <a:t> (</a:t>
            </a:r>
            <a:r>
              <a:rPr lang="pl-PL" sz="1200" b="0" i="0" kern="1200" err="1">
                <a:solidFill>
                  <a:schemeClr val="tx1"/>
                </a:solidFill>
                <a:effectLst/>
                <a:latin typeface="+mn-lt"/>
                <a:ea typeface="+mn-ea"/>
                <a:cs typeface="+mn-cs"/>
              </a:rPr>
              <a:t>ServletContext</a:t>
            </a:r>
            <a:r>
              <a:rPr lang="pl-PL" sz="1200" b="0" i="0" kern="1200">
                <a:solidFill>
                  <a:schemeClr val="tx1"/>
                </a:solidFill>
                <a:effectLst/>
                <a:latin typeface="+mn-lt"/>
                <a:ea typeface="+mn-ea"/>
                <a:cs typeface="+mn-cs"/>
              </a:rPr>
              <a:t>). Zatem jeśli mamy więcej aplikacji działających w ramach tego samego </a:t>
            </a:r>
            <a:r>
              <a:rPr lang="pl-PL" sz="1200" b="0" i="0" kern="1200" err="1">
                <a:solidFill>
                  <a:schemeClr val="tx1"/>
                </a:solidFill>
                <a:effectLst/>
                <a:latin typeface="+mn-lt"/>
                <a:ea typeface="+mn-ea"/>
                <a:cs typeface="+mn-cs"/>
              </a:rPr>
              <a:t>ServletContext</a:t>
            </a:r>
            <a:r>
              <a:rPr lang="pl-PL" sz="1200" b="0" i="0" kern="1200">
                <a:solidFill>
                  <a:schemeClr val="tx1"/>
                </a:solidFill>
                <a:effectLst/>
                <a:latin typeface="+mn-lt"/>
                <a:ea typeface="+mn-ea"/>
                <a:cs typeface="+mn-cs"/>
              </a:rPr>
              <a:t>-u, to wszystkie te aplikacje będą współdzieliły jedną instancję obiektu.</a:t>
            </a:r>
          </a:p>
          <a:p>
            <a:endParaRPr lang="pl-PL" sz="1200" b="0" i="0" kern="1200">
              <a:solidFill>
                <a:schemeClr val="tx1"/>
              </a:solidFill>
              <a:effectLst/>
              <a:latin typeface="+mn-lt"/>
              <a:ea typeface="+mn-ea"/>
              <a:cs typeface="+mn-cs"/>
            </a:endParaRPr>
          </a:p>
          <a:p>
            <a:r>
              <a:rPr lang="pl-PL" sz="1200" b="1" i="0" kern="1200" err="1">
                <a:solidFill>
                  <a:schemeClr val="tx1"/>
                </a:solidFill>
                <a:effectLst/>
                <a:latin typeface="+mn-lt"/>
                <a:ea typeface="+mn-ea"/>
                <a:cs typeface="+mn-cs"/>
              </a:rPr>
              <a:t>Websocket</a:t>
            </a:r>
            <a:r>
              <a:rPr lang="pl-PL" sz="1200" b="0" i="0" kern="1200">
                <a:solidFill>
                  <a:schemeClr val="tx1"/>
                </a:solidFill>
                <a:effectLst/>
                <a:latin typeface="+mn-lt"/>
                <a:ea typeface="+mn-ea"/>
                <a:cs typeface="+mn-cs"/>
              </a:rPr>
              <a:t> to ostatni rodzaj zakresu, który jest udostępniony przez obecną wersję </a:t>
            </a:r>
            <a:r>
              <a:rPr lang="pl-PL" sz="1200" b="0" i="0" kern="1200" err="1">
                <a:solidFill>
                  <a:schemeClr val="tx1"/>
                </a:solidFill>
                <a:effectLst/>
                <a:latin typeface="+mn-lt"/>
                <a:ea typeface="+mn-ea"/>
                <a:cs typeface="+mn-cs"/>
              </a:rPr>
              <a:t>Springa</a:t>
            </a:r>
            <a:r>
              <a:rPr lang="pl-PL" sz="1200" b="0" i="0" kern="1200">
                <a:solidFill>
                  <a:schemeClr val="tx1"/>
                </a:solidFill>
                <a:effectLst/>
                <a:latin typeface="+mn-lt"/>
                <a:ea typeface="+mn-ea"/>
                <a:cs typeface="+mn-cs"/>
              </a:rPr>
              <a:t> (Spring 5). W tym przypadku będzie istniała jedna instancja obiektu per sesja </a:t>
            </a:r>
            <a:r>
              <a:rPr lang="pl-PL" sz="1200" b="0" i="0" kern="1200" err="1">
                <a:solidFill>
                  <a:schemeClr val="tx1"/>
                </a:solidFill>
                <a:effectLst/>
                <a:latin typeface="+mn-lt"/>
                <a:ea typeface="+mn-ea"/>
                <a:cs typeface="+mn-cs"/>
              </a:rPr>
              <a:t>WebSocket</a:t>
            </a:r>
            <a:r>
              <a:rPr lang="pl-PL" sz="1200" b="0" i="0" kern="1200">
                <a:solidFill>
                  <a:schemeClr val="tx1"/>
                </a:solidFill>
                <a:effectLst/>
                <a:latin typeface="+mn-lt"/>
                <a:ea typeface="+mn-ea"/>
                <a:cs typeface="+mn-cs"/>
              </a:rPr>
              <a:t>-u</a:t>
            </a:r>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619472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00218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487115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8456589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380990" indent="-380990">
              <a:lnSpc>
                <a:spcPct val="100000"/>
              </a:lnSpc>
              <a:buFont typeface="Arial" panose="020B0604020202020204" pitchFamily="34" charset="0"/>
              <a:buChar char="•"/>
            </a:pPr>
            <a:r>
              <a:rPr lang="pl-PL" sz="1200"/>
              <a:t>Metadane (a więc dane o danych – w naszym przypadku dane o kodzie), która dostarczają nam takich informacji</a:t>
            </a:r>
            <a:r>
              <a:rPr lang="pl-PL" sz="1200" i="1"/>
              <a:t> o programie</a:t>
            </a:r>
            <a:r>
              <a:rPr lang="pl-PL" sz="1200"/>
              <a:t>, które nie są częścią tego programu (same w sobie). </a:t>
            </a:r>
          </a:p>
          <a:p>
            <a:pPr marL="380990" indent="-380990">
              <a:lnSpc>
                <a:spcPct val="150000"/>
              </a:lnSpc>
              <a:buFont typeface="Arial" panose="020B0604020202020204" pitchFamily="34" charset="0"/>
              <a:buChar char="•"/>
            </a:pPr>
            <a:r>
              <a:rPr lang="pl-PL" sz="1200"/>
              <a:t>Adnotacje nie mają bezpośredniego wpływu na kod, który nimi oznaczamy.</a:t>
            </a:r>
          </a:p>
          <a:p>
            <a:pPr marL="380990" indent="-380990">
              <a:lnSpc>
                <a:spcPct val="150000"/>
              </a:lnSpc>
              <a:buFont typeface="Arial" panose="020B0604020202020204" pitchFamily="34" charset="0"/>
              <a:buChar char="•"/>
            </a:pPr>
            <a:r>
              <a:rPr lang="pl-PL" sz="1200"/>
              <a:t>Rozpoznać je można dzięki „@”</a:t>
            </a:r>
            <a:endParaRPr lang="de-DE" sz="1200"/>
          </a:p>
          <a:p>
            <a:endParaRPr lang="de-DE"/>
          </a:p>
          <a:p>
            <a:endParaRPr lang="pl-PL"/>
          </a:p>
          <a:p>
            <a:endParaRPr lang="pl-PL"/>
          </a:p>
          <a:p>
            <a:pPr marL="0" marR="0" lvl="0" indent="0" algn="l" defTabSz="914400" rtl="0" eaLnBrk="1" fontAlgn="auto" latinLnBrk="0" hangingPunct="1">
              <a:lnSpc>
                <a:spcPct val="100000"/>
              </a:lnSpc>
              <a:spcBef>
                <a:spcPts val="0"/>
              </a:spcBef>
              <a:spcAft>
                <a:spcPts val="0"/>
              </a:spcAft>
              <a:buClrTx/>
              <a:buSzTx/>
              <a:buFontTx/>
              <a:buNone/>
              <a:tabLst/>
              <a:defRPr/>
            </a:pPr>
            <a:r>
              <a:rPr lang="pl-PL"/>
              <a:t>@SpringBootApplication łączy @EnableAutoConfiguartion(konfigurauje na podstawie </a:t>
            </a:r>
            <a:r>
              <a:rPr lang="pl-PL" err="1"/>
              <a:t>classpathu</a:t>
            </a:r>
            <a:r>
              <a:rPr lang="pl-PL"/>
              <a:t>),</a:t>
            </a:r>
            <a:r>
              <a:rPr lang="pl-PL" baseline="0"/>
              <a:t> @Configuration(źrodło definicji beanów), @ComponentScan(szuka beanów)</a:t>
            </a:r>
            <a:endParaRPr lang="de-DE"/>
          </a:p>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396793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359346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a:t>Bardzo często dzieje się „nieświadomie” to za pomocą </a:t>
            </a:r>
            <a:r>
              <a:rPr lang="pl-PL" err="1"/>
              <a:t>Lomboka</a:t>
            </a:r>
            <a:r>
              <a:rPr lang="pl-PL"/>
              <a:t> i adnotacji </a:t>
            </a:r>
            <a:r>
              <a:rPr lang="de-DE">
                <a:solidFill>
                  <a:srgbClr val="080808"/>
                </a:solidFill>
                <a:effectLst/>
              </a:rPr>
              <a:t>@RequiredArgsConstructor</a:t>
            </a:r>
            <a:br>
              <a:rPr lang="de-DE">
                <a:solidFill>
                  <a:srgbClr val="080808"/>
                </a:solidFill>
                <a:effectLst/>
              </a:rPr>
            </a:br>
            <a:endParaRPr lang="de-DE">
              <a:solidFill>
                <a:srgbClr val="080808"/>
              </a:solidFill>
              <a:effectLst/>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969373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a:t>Bardzo często dzieje się „nieświadomie” to za pomocą </a:t>
            </a:r>
            <a:r>
              <a:rPr lang="pl-PL" err="1"/>
              <a:t>Lomboka</a:t>
            </a:r>
            <a:r>
              <a:rPr lang="pl-PL"/>
              <a:t> i adnotacji </a:t>
            </a:r>
            <a:r>
              <a:rPr lang="de-DE">
                <a:solidFill>
                  <a:srgbClr val="080808"/>
                </a:solidFill>
                <a:effectLst/>
              </a:rPr>
              <a:t>@RequiredArgsConstructor</a:t>
            </a:r>
            <a:br>
              <a:rPr lang="de-DE">
                <a:solidFill>
                  <a:srgbClr val="080808"/>
                </a:solidFill>
                <a:effectLst/>
              </a:rPr>
            </a:br>
            <a:endParaRPr lang="de-DE">
              <a:solidFill>
                <a:srgbClr val="080808"/>
              </a:solidFill>
              <a:effectLst/>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7759192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a:t>Bardzo często dzieje się „nieświadomie” to za pomocą </a:t>
            </a:r>
            <a:r>
              <a:rPr lang="pl-PL" err="1"/>
              <a:t>Lomboka</a:t>
            </a:r>
            <a:r>
              <a:rPr lang="pl-PL"/>
              <a:t> i adnotacji </a:t>
            </a:r>
            <a:r>
              <a:rPr lang="de-DE">
                <a:solidFill>
                  <a:srgbClr val="080808"/>
                </a:solidFill>
                <a:effectLst/>
              </a:rPr>
              <a:t>@RequiredArgsConstructor</a:t>
            </a:r>
            <a:br>
              <a:rPr lang="de-DE">
                <a:solidFill>
                  <a:srgbClr val="080808"/>
                </a:solidFill>
                <a:effectLst/>
              </a:rPr>
            </a:br>
            <a:endParaRPr lang="de-DE">
              <a:solidFill>
                <a:srgbClr val="080808"/>
              </a:solidFill>
              <a:effectLst/>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088140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pl-PL" dirty="0"/>
              <a:t>@Value można użyć</a:t>
            </a:r>
            <a:r>
              <a:rPr lang="pl-PL" baseline="0" dirty="0"/>
              <a:t> tak samo jako @</a:t>
            </a:r>
            <a:r>
              <a:rPr lang="pl-PL" baseline="0" dirty="0" err="1"/>
              <a:t>Autowired</a:t>
            </a:r>
            <a:r>
              <a:rPr lang="pl-PL" baseline="0" dirty="0"/>
              <a:t> – na poziomie pól, konstruktora bądź </a:t>
            </a:r>
            <a:r>
              <a:rPr lang="pl-PL" baseline="0" dirty="0" err="1"/>
              <a:t>settera</a:t>
            </a:r>
            <a:endParaRPr lang="pl-PL" baseline="0" dirty="0"/>
          </a:p>
          <a:p>
            <a:endParaRPr lang="pl-PL" baseline="0" dirty="0"/>
          </a:p>
          <a:p>
            <a:r>
              <a:rPr lang="pl-PL" baseline="0" dirty="0"/>
              <a:t>Po dwukropku można dodać wartość domyślną, w przeciwnym wypadku może być </a:t>
            </a:r>
            <a:r>
              <a:rPr lang="pl-PL" baseline="0" dirty="0" err="1"/>
              <a:t>null</a:t>
            </a:r>
            <a:endParaRPr lang="pl-PL" baseline="0" dirty="0"/>
          </a:p>
          <a:p>
            <a:endParaRPr lang="pl-PL" baseline="0" dirty="0"/>
          </a:p>
          <a:p>
            <a:r>
              <a:rPr lang="pl-PL" baseline="0" dirty="0"/>
              <a:t>To nie musi być </a:t>
            </a:r>
            <a:r>
              <a:rPr lang="pl-PL" baseline="0" dirty="0" err="1"/>
              <a:t>application.properties</a:t>
            </a:r>
            <a:r>
              <a:rPr lang="pl-PL" baseline="0" dirty="0"/>
              <a:t>, można zdefiniować dodatkowe pliki z </a:t>
            </a:r>
            <a:r>
              <a:rPr lang="pl-PL" baseline="0" dirty="0" err="1"/>
              <a:t>property</a:t>
            </a:r>
            <a:r>
              <a:rPr lang="pl-PL" baseline="0" dirty="0"/>
              <a:t>.</a:t>
            </a:r>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422326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4722150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3259976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128290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71134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1015560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3248689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7236811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637579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4801889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176001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577884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326932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5747066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8594571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94156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7024480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6888724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6444749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5099716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547323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3932546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014066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pl-PL"/>
              <a:t>@Value można użyć</a:t>
            </a:r>
            <a:r>
              <a:rPr lang="pl-PL" baseline="0"/>
              <a:t> tak samo jako @Autowired – na poziomie pól, konstruktora </a:t>
            </a:r>
            <a:r>
              <a:rPr lang="pl-PL" baseline="0" err="1"/>
              <a:t>bądz</a:t>
            </a:r>
            <a:r>
              <a:rPr lang="pl-PL" baseline="0"/>
              <a:t> </a:t>
            </a:r>
            <a:r>
              <a:rPr lang="pl-PL" baseline="0" err="1"/>
              <a:t>settera</a:t>
            </a:r>
            <a:endParaRPr lang="pl-PL" baseline="0"/>
          </a:p>
          <a:p>
            <a:endParaRPr lang="pl-PL" baseline="0"/>
          </a:p>
          <a:p>
            <a:r>
              <a:rPr lang="pl-PL" baseline="0"/>
              <a:t>Po dwukropku można dodać wartość domyślną, w przeciwnym wypadku </a:t>
            </a:r>
            <a:r>
              <a:rPr lang="pl-PL" baseline="0" err="1"/>
              <a:t>moze</a:t>
            </a:r>
            <a:r>
              <a:rPr lang="pl-PL" baseline="0"/>
              <a:t> być </a:t>
            </a:r>
            <a:r>
              <a:rPr lang="pl-PL" baseline="0" err="1"/>
              <a:t>null</a:t>
            </a:r>
            <a:endParaRPr lang="pl-PL" baseline="0"/>
          </a:p>
          <a:p>
            <a:endParaRPr lang="pl-PL" baseline="0"/>
          </a:p>
          <a:p>
            <a:r>
              <a:rPr lang="pl-PL" baseline="0"/>
              <a:t>To nie musi być </a:t>
            </a:r>
            <a:r>
              <a:rPr lang="pl-PL" baseline="0" err="1"/>
              <a:t>application.properties</a:t>
            </a:r>
            <a:r>
              <a:rPr lang="pl-PL" baseline="0"/>
              <a:t>, można zdefiniować dodatkowe pliki z </a:t>
            </a:r>
            <a:r>
              <a:rPr lang="pl-PL" baseline="0" err="1"/>
              <a:t>propertamy</a:t>
            </a:r>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0809604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2415602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776973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46704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0250483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7640580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Jeśli</a:t>
            </a:r>
            <a:r>
              <a:rPr lang="pl-PL" baseline="0" dirty="0"/>
              <a:t> do kontrolera zostanie dodana adnotacja @</a:t>
            </a:r>
            <a:r>
              <a:rPr lang="pl-PL" baseline="0" dirty="0" err="1"/>
              <a:t>RestController</a:t>
            </a:r>
            <a:r>
              <a:rPr lang="pl-PL" baseline="0" dirty="0"/>
              <a:t> zamiast @Controller, Spring zastosuje konwersję komunikatów do wszystkich metod w danym kontrolerze, </a:t>
            </a:r>
            <a:r>
              <a:rPr lang="pl-PL" baseline="0" dirty="0" err="1"/>
              <a:t>tzn</a:t>
            </a:r>
            <a:r>
              <a:rPr lang="pl-PL" baseline="0" dirty="0"/>
              <a:t> wszystkie metody są z automatu opatrzone adnotacjami @</a:t>
            </a:r>
            <a:r>
              <a:rPr lang="pl-PL" baseline="0" dirty="0" err="1"/>
              <a:t>ResposeBody</a:t>
            </a:r>
            <a:r>
              <a:rPr lang="pl-PL" baseline="0" dirty="0"/>
              <a:t> i @</a:t>
            </a:r>
            <a:r>
              <a:rPr lang="pl-PL" baseline="0" dirty="0" err="1"/>
              <a:t>RequestBody</a:t>
            </a:r>
            <a:endParaRPr lang="de-DE" dirty="0"/>
          </a:p>
          <a:p>
            <a:endParaRPr lang="de-DE" dirty="0"/>
          </a:p>
          <a:p>
            <a:r>
              <a:rPr lang="de-DE" dirty="0"/>
              <a:t>// </a:t>
            </a:r>
            <a:r>
              <a:rPr lang="de-DE" dirty="0" err="1"/>
              <a:t>RequestBody</a:t>
            </a:r>
            <a:r>
              <a:rPr lang="de-DE" dirty="0"/>
              <a:t> na </a:t>
            </a:r>
            <a:r>
              <a:rPr lang="de-DE" dirty="0" err="1"/>
              <a:t>egzamin</a:t>
            </a:r>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3420161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3771109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9789777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0927932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1406925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4005836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5660777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pl-PL"/>
              <a:t>@Value można użyć</a:t>
            </a:r>
            <a:r>
              <a:rPr lang="pl-PL" baseline="0"/>
              <a:t> tak samo jako @Autowired – na poziomie pól, konstruktora </a:t>
            </a:r>
            <a:r>
              <a:rPr lang="pl-PL" baseline="0" err="1"/>
              <a:t>bądz</a:t>
            </a:r>
            <a:r>
              <a:rPr lang="pl-PL" baseline="0"/>
              <a:t> </a:t>
            </a:r>
            <a:r>
              <a:rPr lang="pl-PL" baseline="0" err="1"/>
              <a:t>settera</a:t>
            </a:r>
            <a:endParaRPr lang="pl-PL" baseline="0"/>
          </a:p>
          <a:p>
            <a:endParaRPr lang="pl-PL" baseline="0"/>
          </a:p>
          <a:p>
            <a:r>
              <a:rPr lang="pl-PL" baseline="0"/>
              <a:t>Po dwukropku można dodać wartość domyślną, w przeciwnym wypadku </a:t>
            </a:r>
            <a:r>
              <a:rPr lang="pl-PL" baseline="0" err="1"/>
              <a:t>moze</a:t>
            </a:r>
            <a:r>
              <a:rPr lang="pl-PL" baseline="0"/>
              <a:t> być </a:t>
            </a:r>
            <a:r>
              <a:rPr lang="pl-PL" baseline="0" err="1"/>
              <a:t>null</a:t>
            </a:r>
            <a:endParaRPr lang="pl-PL" baseline="0"/>
          </a:p>
          <a:p>
            <a:endParaRPr lang="pl-PL" baseline="0"/>
          </a:p>
          <a:p>
            <a:r>
              <a:rPr lang="pl-PL" baseline="0"/>
              <a:t>To nie musi być </a:t>
            </a:r>
            <a:r>
              <a:rPr lang="pl-PL" baseline="0" err="1"/>
              <a:t>application.properties</a:t>
            </a:r>
            <a:r>
              <a:rPr lang="pl-PL" baseline="0"/>
              <a:t>, można zdefiniować dodatkowe pliki z </a:t>
            </a:r>
            <a:r>
              <a:rPr lang="pl-PL" baseline="0" err="1"/>
              <a:t>propertamy</a:t>
            </a:r>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4293981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4281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8449588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1718627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751451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168503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1922510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8816246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pl-PL" dirty="0" err="1"/>
              <a:t>Weaving</a:t>
            </a:r>
            <a:r>
              <a:rPr lang="pl-PL" dirty="0"/>
              <a:t> - Jest to proces łączenia aspektów z głównym kodem programu. </a:t>
            </a:r>
            <a:r>
              <a:rPr lang="pl-PL" dirty="0" err="1"/>
              <a:t>Weaving</a:t>
            </a:r>
            <a:r>
              <a:rPr lang="pl-PL" dirty="0"/>
              <a:t> może odbywać się w różnych momentach cyklu życia aplikacji: podczas kompilacji (</a:t>
            </a:r>
            <a:r>
              <a:rPr lang="pl-PL" dirty="0" err="1"/>
              <a:t>compile</a:t>
            </a:r>
            <a:r>
              <a:rPr lang="pl-PL" dirty="0"/>
              <a:t> </a:t>
            </a:r>
            <a:r>
              <a:rPr lang="pl-PL" dirty="0" err="1"/>
              <a:t>time</a:t>
            </a:r>
            <a:r>
              <a:rPr lang="pl-PL" dirty="0"/>
              <a:t>), podczas ładowania klasy (</a:t>
            </a:r>
            <a:r>
              <a:rPr lang="pl-PL" dirty="0" err="1"/>
              <a:t>load</a:t>
            </a:r>
            <a:r>
              <a:rPr lang="pl-PL" dirty="0"/>
              <a:t> </a:t>
            </a:r>
            <a:r>
              <a:rPr lang="pl-PL" dirty="0" err="1"/>
              <a:t>time</a:t>
            </a:r>
            <a:r>
              <a:rPr lang="pl-PL" dirty="0"/>
              <a:t>) lub w czasie wykonywania (</a:t>
            </a:r>
            <a:r>
              <a:rPr lang="pl-PL" dirty="0" err="1"/>
              <a:t>runtime</a:t>
            </a:r>
            <a:r>
              <a:rPr lang="pl-PL" dirty="0"/>
              <a:t>). W Spring AOP, </a:t>
            </a:r>
            <a:r>
              <a:rPr lang="pl-PL" dirty="0" err="1"/>
              <a:t>weaving</a:t>
            </a:r>
            <a:r>
              <a:rPr lang="pl-PL" dirty="0"/>
              <a:t> odbywa się w </a:t>
            </a:r>
            <a:r>
              <a:rPr lang="pl-PL" dirty="0" err="1"/>
              <a:t>runtime</a:t>
            </a:r>
            <a:r>
              <a:rPr lang="pl-PL" dirty="0"/>
              <a:t>.  </a:t>
            </a:r>
          </a:p>
          <a:p>
            <a:r>
              <a:rPr lang="pl-PL" dirty="0" err="1"/>
              <a:t>Aspect</a:t>
            </a:r>
            <a:r>
              <a:rPr lang="pl-PL" dirty="0"/>
              <a:t> - Aspekt to moduł, który definiuje cross-</a:t>
            </a:r>
            <a:r>
              <a:rPr lang="pl-PL" dirty="0" err="1"/>
              <a:t>cutting</a:t>
            </a:r>
            <a:r>
              <a:rPr lang="pl-PL" dirty="0"/>
              <a:t> </a:t>
            </a:r>
            <a:r>
              <a:rPr lang="pl-PL" dirty="0" err="1"/>
              <a:t>concern</a:t>
            </a:r>
            <a:r>
              <a:rPr lang="pl-PL" dirty="0"/>
              <a:t>, czyli funkcjonalność, która rozciąga się przez wiele punktów w kodzie aplikacji (np. logowanie, transakcje, bezpieczeństwo). Aspekt składa się z </a:t>
            </a:r>
            <a:r>
              <a:rPr lang="pl-PL" dirty="0" err="1"/>
              <a:t>Pointcutów</a:t>
            </a:r>
            <a:r>
              <a:rPr lang="pl-PL" dirty="0"/>
              <a:t> (definiujących, gdzie w kodzie aplikacji ma zostać zastosowany aspekt) oraz </a:t>
            </a:r>
            <a:r>
              <a:rPr lang="pl-PL" dirty="0" err="1"/>
              <a:t>Advice</a:t>
            </a:r>
            <a:r>
              <a:rPr lang="pl-PL" dirty="0"/>
              <a:t> (definiujących, co ma zostać wykonane).  </a:t>
            </a:r>
          </a:p>
          <a:p>
            <a:r>
              <a:rPr lang="pl-PL" dirty="0" err="1"/>
              <a:t>AdvicedObject</a:t>
            </a:r>
            <a:r>
              <a:rPr lang="pl-PL" dirty="0"/>
              <a:t>/</a:t>
            </a:r>
            <a:r>
              <a:rPr lang="pl-PL" dirty="0" err="1"/>
              <a:t>TargetObject</a:t>
            </a:r>
            <a:r>
              <a:rPr lang="pl-PL" dirty="0"/>
              <a:t> - Jest to obiekt, który jest celem dla aspektu. Innymi słowy, jest to obiekt, do którego kodu aspekt jest wstrzykiwany przez proces </a:t>
            </a:r>
            <a:r>
              <a:rPr lang="pl-PL" dirty="0" err="1"/>
              <a:t>weaving</a:t>
            </a:r>
            <a:r>
              <a:rPr lang="pl-PL" dirty="0"/>
              <a:t>. W kontekście Spring AOP, </a:t>
            </a:r>
            <a:r>
              <a:rPr lang="pl-PL" dirty="0" err="1"/>
              <a:t>AdvicedObject</a:t>
            </a:r>
            <a:r>
              <a:rPr lang="pl-PL" dirty="0"/>
              <a:t>/</a:t>
            </a:r>
            <a:r>
              <a:rPr lang="pl-PL" dirty="0" err="1"/>
              <a:t>TargetObject</a:t>
            </a:r>
            <a:r>
              <a:rPr lang="pl-PL" dirty="0"/>
              <a:t> to zazwyczaj bean, który jest zarządzany przez kontener </a:t>
            </a:r>
            <a:r>
              <a:rPr lang="pl-PL" dirty="0" err="1"/>
              <a:t>Springa</a:t>
            </a:r>
            <a:r>
              <a:rPr lang="pl-PL" dirty="0"/>
              <a:t>.</a:t>
            </a:r>
            <a:endParaRPr lang="de-DE" dirty="0"/>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346366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2429523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1762024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07079336"/>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38550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322140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3178287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5051712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5027521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6882595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530635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9558849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de-DE" dirty="0"/>
              <a:t>EGZAMIN: Jak </a:t>
            </a:r>
            <a:r>
              <a:rPr lang="de-DE" dirty="0" err="1"/>
              <a:t>zaschedulowac</a:t>
            </a:r>
            <a:r>
              <a:rPr lang="de-DE" dirty="0"/>
              <a:t> </a:t>
            </a:r>
            <a:r>
              <a:rPr lang="de-DE" dirty="0" err="1"/>
              <a:t>proces</a:t>
            </a:r>
            <a:r>
              <a:rPr lang="de-DE" dirty="0"/>
              <a:t> </a:t>
            </a:r>
            <a:r>
              <a:rPr lang="de-DE" dirty="0" err="1"/>
              <a:t>w</a:t>
            </a:r>
            <a:r>
              <a:rPr lang="de-DE" dirty="0"/>
              <a:t> </a:t>
            </a:r>
            <a:r>
              <a:rPr lang="de-DE" dirty="0" err="1"/>
              <a:t>Springu</a:t>
            </a:r>
            <a:r>
              <a:rPr lang="de-DE" dirty="0"/>
              <a:t>. </a:t>
            </a:r>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0117312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0178588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4170608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b9c603b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de-DE"/>
          </a:p>
        </p:txBody>
      </p:sp>
      <p:sp>
        <p:nvSpPr>
          <p:cNvPr id="200" name="Google Shape;200;gafb9c603b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589726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kładka" type="title">
  <p:cSld name="Okładka">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593760" y="4102105"/>
            <a:ext cx="11004479" cy="351803"/>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2800"/>
              <a:buFont typeface="Georgia"/>
              <a:buNone/>
              <a:defRPr sz="2540"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17" name="Google Shape;17;p2"/>
          <p:cNvSpPr txBox="1">
            <a:spLocks noGrp="1"/>
          </p:cNvSpPr>
          <p:nvPr>
            <p:ph type="subTitle" idx="1"/>
          </p:nvPr>
        </p:nvSpPr>
        <p:spPr>
          <a:xfrm>
            <a:off x="593761" y="4620355"/>
            <a:ext cx="11004480" cy="682898"/>
          </a:xfrm>
          <a:prstGeom prst="rect">
            <a:avLst/>
          </a:prstGeom>
          <a:noFill/>
          <a:ln>
            <a:noFill/>
          </a:ln>
        </p:spPr>
        <p:txBody>
          <a:bodyPr spcFirstLastPara="1" wrap="square" lIns="0" tIns="0" rIns="0" bIns="0" anchor="t" anchorCtr="0">
            <a:noAutofit/>
          </a:bodyPr>
          <a:lstStyle>
            <a:lvl1pPr marR="0" lvl="0" algn="l">
              <a:lnSpc>
                <a:spcPct val="90000"/>
              </a:lnSpc>
              <a:spcBef>
                <a:spcPts val="1000"/>
              </a:spcBef>
              <a:spcAft>
                <a:spcPts val="0"/>
              </a:spcAft>
              <a:buClr>
                <a:schemeClr val="dk2"/>
              </a:buClr>
              <a:buSzPts val="1600"/>
              <a:buFont typeface="Arial"/>
              <a:buNone/>
              <a:defRPr sz="1452" b="0" i="0" u="none" strike="noStrike" cap="none">
                <a:solidFill>
                  <a:schemeClr val="dk2"/>
                </a:solidFill>
                <a:latin typeface="Arial"/>
                <a:ea typeface="Arial"/>
                <a:cs typeface="Arial"/>
                <a:sym typeface="Arial"/>
              </a:defRPr>
            </a:lvl1pPr>
            <a:lvl2pPr marR="0" lvl="1" algn="ctr">
              <a:lnSpc>
                <a:spcPct val="90000"/>
              </a:lnSpc>
              <a:spcBef>
                <a:spcPts val="500"/>
              </a:spcBef>
              <a:spcAft>
                <a:spcPts val="0"/>
              </a:spcAft>
              <a:buClr>
                <a:schemeClr val="dk1"/>
              </a:buClr>
              <a:buSzPts val="2205"/>
              <a:buFont typeface="Arial"/>
              <a:buNone/>
              <a:defRPr sz="2000" b="0" i="0" u="none" strike="noStrike" cap="none">
                <a:solidFill>
                  <a:schemeClr val="dk1"/>
                </a:solidFill>
                <a:latin typeface="Arial"/>
                <a:ea typeface="Arial"/>
                <a:cs typeface="Arial"/>
                <a:sym typeface="Arial"/>
              </a:defRPr>
            </a:lvl2pPr>
            <a:lvl3pPr marR="0" lvl="2" algn="ctr">
              <a:lnSpc>
                <a:spcPct val="90000"/>
              </a:lnSpc>
              <a:spcBef>
                <a:spcPts val="500"/>
              </a:spcBef>
              <a:spcAft>
                <a:spcPts val="0"/>
              </a:spcAft>
              <a:buClr>
                <a:schemeClr val="dk1"/>
              </a:buClr>
              <a:buSzPts val="1984"/>
              <a:buFont typeface="Arial"/>
              <a:buNone/>
              <a:defRPr sz="1800" b="0" i="0" u="none" strike="noStrike" cap="none">
                <a:solidFill>
                  <a:schemeClr val="dk1"/>
                </a:solidFill>
                <a:latin typeface="Arial"/>
                <a:ea typeface="Arial"/>
                <a:cs typeface="Arial"/>
                <a:sym typeface="Arial"/>
              </a:defRPr>
            </a:lvl3pPr>
            <a:lvl4pPr marR="0" lvl="3"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4pPr>
            <a:lvl5pPr marR="0" lvl="4"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5pPr>
            <a:lvl6pPr marR="0" lvl="5"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6pPr>
            <a:lvl7pPr marR="0" lvl="6"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7pPr>
            <a:lvl8pPr marR="0" lvl="7"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8pPr>
            <a:lvl9pPr marR="0" lvl="8"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9pPr>
          </a:lstStyle>
          <a:p>
            <a:endParaRPr/>
          </a:p>
        </p:txBody>
      </p:sp>
      <p:cxnSp>
        <p:nvCxnSpPr>
          <p:cNvPr id="18" name="Google Shape;18;p2"/>
          <p:cNvCxnSpPr/>
          <p:nvPr/>
        </p:nvCxnSpPr>
        <p:spPr>
          <a:xfrm>
            <a:off x="593761" y="3946718"/>
            <a:ext cx="11004479" cy="0"/>
          </a:xfrm>
          <a:prstGeom prst="straightConnector1">
            <a:avLst/>
          </a:prstGeom>
          <a:noFill/>
          <a:ln w="9525" cap="flat" cmpd="sng">
            <a:solidFill>
              <a:schemeClr val="dk1"/>
            </a:solidFill>
            <a:prstDash val="solid"/>
            <a:miter lim="800000"/>
            <a:headEnd type="none" w="sm" len="sm"/>
            <a:tailEnd type="none" w="sm" len="sm"/>
          </a:ln>
        </p:spPr>
      </p:cxnSp>
      <p:pic>
        <p:nvPicPr>
          <p:cNvPr id="19" name="Google Shape;19;p2"/>
          <p:cNvPicPr preferRelativeResize="0"/>
          <p:nvPr/>
        </p:nvPicPr>
        <p:blipFill rotWithShape="1">
          <a:blip r:embed="rId2">
            <a:alphaModFix/>
          </a:blip>
          <a:srcRect/>
          <a:stretch/>
        </p:blipFill>
        <p:spPr>
          <a:xfrm>
            <a:off x="593760" y="731477"/>
            <a:ext cx="2979753" cy="210483"/>
          </a:xfrm>
          <a:prstGeom prst="rect">
            <a:avLst/>
          </a:prstGeom>
          <a:noFill/>
          <a:ln>
            <a:noFill/>
          </a:ln>
        </p:spPr>
      </p:pic>
      <p:cxnSp>
        <p:nvCxnSpPr>
          <p:cNvPr id="20" name="Google Shape;20;p2"/>
          <p:cNvCxnSpPr/>
          <p:nvPr/>
        </p:nvCxnSpPr>
        <p:spPr>
          <a:xfrm>
            <a:off x="593761" y="489878"/>
            <a:ext cx="11004479" cy="0"/>
          </a:xfrm>
          <a:prstGeom prst="straightConnector1">
            <a:avLst/>
          </a:prstGeom>
          <a:noFill/>
          <a:ln w="50800" cap="flat" cmpd="sng">
            <a:solidFill>
              <a:schemeClr val="dk1"/>
            </a:solidFill>
            <a:prstDash val="solid"/>
            <a:miter lim="800000"/>
            <a:headEnd type="none" w="sm" len="sm"/>
            <a:tailEnd type="none" w="sm" len="sm"/>
          </a:ln>
        </p:spPr>
      </p:cxnSp>
      <p:cxnSp>
        <p:nvCxnSpPr>
          <p:cNvPr id="21" name="Google Shape;21;p2"/>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pic>
        <p:nvPicPr>
          <p:cNvPr id="22" name="Google Shape;22;p2"/>
          <p:cNvPicPr preferRelativeResize="0"/>
          <p:nvPr/>
        </p:nvPicPr>
        <p:blipFill rotWithShape="1">
          <a:blip r:embed="rId2">
            <a:alphaModFix/>
          </a:blip>
          <a:srcRect/>
          <a:stretch/>
        </p:blipFill>
        <p:spPr>
          <a:xfrm>
            <a:off x="593761" y="6359710"/>
            <a:ext cx="2095256" cy="148004"/>
          </a:xfrm>
          <a:prstGeom prst="rect">
            <a:avLst/>
          </a:prstGeom>
          <a:noFill/>
          <a:ln>
            <a:noFill/>
          </a:ln>
        </p:spPr>
      </p:pic>
      <p:sp>
        <p:nvSpPr>
          <p:cNvPr id="23" name="Google Shape;23;p2"/>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24" name="Google Shape;24;p2"/>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36830828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asło, cytat 2">
  <p:cSld name="Hasło, cytat 2">
    <p:spTree>
      <p:nvGrpSpPr>
        <p:cNvPr id="1" name="Shape 115"/>
        <p:cNvGrpSpPr/>
        <p:nvPr/>
      </p:nvGrpSpPr>
      <p:grpSpPr>
        <a:xfrm>
          <a:off x="0" y="0"/>
          <a:ext cx="0" cy="0"/>
          <a:chOff x="0" y="0"/>
          <a:chExt cx="0" cy="0"/>
        </a:xfrm>
      </p:grpSpPr>
      <p:sp>
        <p:nvSpPr>
          <p:cNvPr id="116" name="Google Shape;116;p12"/>
          <p:cNvSpPr/>
          <p:nvPr/>
        </p:nvSpPr>
        <p:spPr>
          <a:xfrm>
            <a:off x="3140775" y="1824960"/>
            <a:ext cx="9051225" cy="5033040"/>
          </a:xfrm>
          <a:prstGeom prst="rect">
            <a:avLst/>
          </a:prstGeom>
          <a:solidFill>
            <a:schemeClr val="lt1"/>
          </a:solidFill>
          <a:ln>
            <a:noFill/>
          </a:ln>
        </p:spPr>
        <p:txBody>
          <a:bodyPr spcFirstLastPara="1" wrap="square" lIns="82939" tIns="41458" rIns="82939" bIns="41458"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633" b="0" i="0" u="none" strike="noStrike" cap="none">
              <a:solidFill>
                <a:schemeClr val="lt1"/>
              </a:solidFill>
              <a:latin typeface="Arial"/>
              <a:ea typeface="Arial"/>
              <a:cs typeface="Arial"/>
              <a:sym typeface="Arial"/>
            </a:endParaRPr>
          </a:p>
        </p:txBody>
      </p:sp>
      <p:sp>
        <p:nvSpPr>
          <p:cNvPr id="117" name="Google Shape;117;p12"/>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18" name="Google Shape;118;p12"/>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19" name="Google Shape;119;p12"/>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cxnSp>
        <p:nvCxnSpPr>
          <p:cNvPr id="120" name="Google Shape;120;p12"/>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pic>
        <p:nvPicPr>
          <p:cNvPr id="121" name="Google Shape;121;p12"/>
          <p:cNvPicPr preferRelativeResize="0"/>
          <p:nvPr/>
        </p:nvPicPr>
        <p:blipFill rotWithShape="1">
          <a:blip r:embed="rId2">
            <a:alphaModFix/>
          </a:blip>
          <a:srcRect/>
          <a:stretch/>
        </p:blipFill>
        <p:spPr>
          <a:xfrm>
            <a:off x="615768" y="6359710"/>
            <a:ext cx="2095256" cy="148004"/>
          </a:xfrm>
          <a:prstGeom prst="rect">
            <a:avLst/>
          </a:prstGeom>
          <a:noFill/>
          <a:ln>
            <a:noFill/>
          </a:ln>
        </p:spPr>
      </p:pic>
      <p:cxnSp>
        <p:nvCxnSpPr>
          <p:cNvPr id="122" name="Google Shape;122;p12"/>
          <p:cNvCxnSpPr/>
          <p:nvPr/>
        </p:nvCxnSpPr>
        <p:spPr>
          <a:xfrm>
            <a:off x="3386969" y="2063119"/>
            <a:ext cx="8211271" cy="0"/>
          </a:xfrm>
          <a:prstGeom prst="straightConnector1">
            <a:avLst/>
          </a:prstGeom>
          <a:noFill/>
          <a:ln w="50800" cap="flat" cmpd="sng">
            <a:solidFill>
              <a:schemeClr val="dk1"/>
            </a:solidFill>
            <a:prstDash val="solid"/>
            <a:miter lim="800000"/>
            <a:headEnd type="none" w="sm" len="sm"/>
            <a:tailEnd type="none" w="sm" len="sm"/>
          </a:ln>
        </p:spPr>
      </p:cxnSp>
      <p:sp>
        <p:nvSpPr>
          <p:cNvPr id="123" name="Google Shape;123;p12"/>
          <p:cNvSpPr txBox="1">
            <a:spLocks noGrp="1"/>
          </p:cNvSpPr>
          <p:nvPr>
            <p:ph type="title"/>
          </p:nvPr>
        </p:nvSpPr>
        <p:spPr>
          <a:xfrm>
            <a:off x="3386970" y="2344850"/>
            <a:ext cx="8211271" cy="678479"/>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5400"/>
              <a:buFont typeface="Georgia"/>
              <a:buNone/>
              <a:defRPr sz="4899"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cxnSp>
        <p:nvCxnSpPr>
          <p:cNvPr id="124" name="Google Shape;124;p12"/>
          <p:cNvCxnSpPr/>
          <p:nvPr/>
        </p:nvCxnSpPr>
        <p:spPr>
          <a:xfrm>
            <a:off x="3386969" y="4173029"/>
            <a:ext cx="8211271" cy="0"/>
          </a:xfrm>
          <a:prstGeom prst="straightConnector1">
            <a:avLst/>
          </a:prstGeom>
          <a:noFill/>
          <a:ln w="9525" cap="flat" cmpd="sng">
            <a:solidFill>
              <a:schemeClr val="dk1"/>
            </a:solidFill>
            <a:prstDash val="solid"/>
            <a:miter lim="800000"/>
            <a:headEnd type="none" w="sm" len="sm"/>
            <a:tailEnd type="none" w="sm" len="sm"/>
          </a:ln>
        </p:spPr>
      </p:cxnSp>
      <p:sp>
        <p:nvSpPr>
          <p:cNvPr id="125" name="Google Shape;125;p12"/>
          <p:cNvSpPr txBox="1"/>
          <p:nvPr/>
        </p:nvSpPr>
        <p:spPr>
          <a:xfrm>
            <a:off x="3386970" y="4342604"/>
            <a:ext cx="8211271" cy="201031"/>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chemeClr val="dk1"/>
              </a:buClr>
              <a:buSzPts val="1600"/>
              <a:buFont typeface="Arial"/>
              <a:buNone/>
            </a:pPr>
            <a:r>
              <a:rPr lang="pl-PL" sz="1452" b="0" i="0" u="none" strike="noStrike" cap="none">
                <a:solidFill>
                  <a:schemeClr val="dk1"/>
                </a:solidFill>
                <a:latin typeface="Arial"/>
                <a:ea typeface="Arial"/>
                <a:cs typeface="Arial"/>
                <a:sym typeface="Arial"/>
              </a:rPr>
              <a:t>Podpis, dopisek, podtytuł, etc.</a:t>
            </a:r>
            <a:endParaRPr sz="1452"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51098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asło, cytat 3">
  <p:cSld name="Hasło, cytat 3">
    <p:spTree>
      <p:nvGrpSpPr>
        <p:cNvPr id="1" name="Shape 126"/>
        <p:cNvGrpSpPr/>
        <p:nvPr/>
      </p:nvGrpSpPr>
      <p:grpSpPr>
        <a:xfrm>
          <a:off x="0" y="0"/>
          <a:ext cx="0" cy="0"/>
          <a:chOff x="0" y="0"/>
          <a:chExt cx="0" cy="0"/>
        </a:xfrm>
      </p:grpSpPr>
      <p:sp>
        <p:nvSpPr>
          <p:cNvPr id="127" name="Google Shape;127;p13"/>
          <p:cNvSpPr/>
          <p:nvPr/>
        </p:nvSpPr>
        <p:spPr>
          <a:xfrm>
            <a:off x="3140775" y="1824960"/>
            <a:ext cx="9051225" cy="5033040"/>
          </a:xfrm>
          <a:prstGeom prst="rect">
            <a:avLst/>
          </a:prstGeom>
          <a:solidFill>
            <a:schemeClr val="lt1"/>
          </a:solidFill>
          <a:ln>
            <a:noFill/>
          </a:ln>
        </p:spPr>
        <p:txBody>
          <a:bodyPr spcFirstLastPara="1" wrap="square" lIns="82939" tIns="41458" rIns="82939" bIns="41458"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633" b="0" i="0" u="none" strike="noStrike" cap="none">
              <a:solidFill>
                <a:schemeClr val="lt1"/>
              </a:solidFill>
              <a:latin typeface="Arial"/>
              <a:ea typeface="Arial"/>
              <a:cs typeface="Arial"/>
              <a:sym typeface="Arial"/>
            </a:endParaRPr>
          </a:p>
        </p:txBody>
      </p:sp>
      <p:sp>
        <p:nvSpPr>
          <p:cNvPr id="128" name="Google Shape;128;p13"/>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29" name="Google Shape;129;p13"/>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30" name="Google Shape;130;p13"/>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cxnSp>
        <p:nvCxnSpPr>
          <p:cNvPr id="131" name="Google Shape;131;p13"/>
          <p:cNvCxnSpPr/>
          <p:nvPr/>
        </p:nvCxnSpPr>
        <p:spPr>
          <a:xfrm>
            <a:off x="3386969" y="6186777"/>
            <a:ext cx="8211271" cy="0"/>
          </a:xfrm>
          <a:prstGeom prst="straightConnector1">
            <a:avLst/>
          </a:prstGeom>
          <a:noFill/>
          <a:ln w="9525" cap="flat" cmpd="sng">
            <a:solidFill>
              <a:schemeClr val="dk1"/>
            </a:solidFill>
            <a:prstDash val="solid"/>
            <a:miter lim="800000"/>
            <a:headEnd type="none" w="sm" len="sm"/>
            <a:tailEnd type="none" w="sm" len="sm"/>
          </a:ln>
        </p:spPr>
      </p:cxnSp>
      <p:pic>
        <p:nvPicPr>
          <p:cNvPr id="132" name="Google Shape;132;p13"/>
          <p:cNvPicPr preferRelativeResize="0"/>
          <p:nvPr/>
        </p:nvPicPr>
        <p:blipFill rotWithShape="1">
          <a:blip r:embed="rId2">
            <a:alphaModFix/>
          </a:blip>
          <a:srcRect/>
          <a:stretch/>
        </p:blipFill>
        <p:spPr>
          <a:xfrm>
            <a:off x="615768" y="6359710"/>
            <a:ext cx="2095256" cy="148003"/>
          </a:xfrm>
          <a:prstGeom prst="rect">
            <a:avLst/>
          </a:prstGeom>
          <a:noFill/>
          <a:ln>
            <a:noFill/>
          </a:ln>
        </p:spPr>
      </p:pic>
      <p:cxnSp>
        <p:nvCxnSpPr>
          <p:cNvPr id="133" name="Google Shape;133;p13"/>
          <p:cNvCxnSpPr/>
          <p:nvPr/>
        </p:nvCxnSpPr>
        <p:spPr>
          <a:xfrm>
            <a:off x="3386969" y="2063119"/>
            <a:ext cx="8211271" cy="0"/>
          </a:xfrm>
          <a:prstGeom prst="straightConnector1">
            <a:avLst/>
          </a:prstGeom>
          <a:noFill/>
          <a:ln w="50800" cap="flat" cmpd="sng">
            <a:solidFill>
              <a:schemeClr val="dk1"/>
            </a:solidFill>
            <a:prstDash val="solid"/>
            <a:miter lim="800000"/>
            <a:headEnd type="none" w="sm" len="sm"/>
            <a:tailEnd type="none" w="sm" len="sm"/>
          </a:ln>
        </p:spPr>
      </p:cxnSp>
      <p:sp>
        <p:nvSpPr>
          <p:cNvPr id="134" name="Google Shape;134;p13"/>
          <p:cNvSpPr txBox="1">
            <a:spLocks noGrp="1"/>
          </p:cNvSpPr>
          <p:nvPr>
            <p:ph type="title"/>
          </p:nvPr>
        </p:nvSpPr>
        <p:spPr>
          <a:xfrm>
            <a:off x="3386970" y="2344850"/>
            <a:ext cx="8211271" cy="678479"/>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5400"/>
              <a:buFont typeface="Georgia"/>
              <a:buNone/>
              <a:defRPr sz="4899"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cxnSp>
        <p:nvCxnSpPr>
          <p:cNvPr id="135" name="Google Shape;135;p13"/>
          <p:cNvCxnSpPr/>
          <p:nvPr/>
        </p:nvCxnSpPr>
        <p:spPr>
          <a:xfrm>
            <a:off x="3386969" y="4173029"/>
            <a:ext cx="8211271" cy="0"/>
          </a:xfrm>
          <a:prstGeom prst="straightConnector1">
            <a:avLst/>
          </a:prstGeom>
          <a:noFill/>
          <a:ln w="9525" cap="flat" cmpd="sng">
            <a:solidFill>
              <a:schemeClr val="dk1"/>
            </a:solidFill>
            <a:prstDash val="solid"/>
            <a:miter lim="800000"/>
            <a:headEnd type="none" w="sm" len="sm"/>
            <a:tailEnd type="none" w="sm" len="sm"/>
          </a:ln>
        </p:spPr>
      </p:cxnSp>
      <p:sp>
        <p:nvSpPr>
          <p:cNvPr id="136" name="Google Shape;136;p13"/>
          <p:cNvSpPr txBox="1"/>
          <p:nvPr/>
        </p:nvSpPr>
        <p:spPr>
          <a:xfrm>
            <a:off x="3386970" y="4342604"/>
            <a:ext cx="8211271" cy="201031"/>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chemeClr val="dk1"/>
              </a:buClr>
              <a:buSzPts val="1600"/>
              <a:buFont typeface="Arial"/>
              <a:buNone/>
            </a:pPr>
            <a:r>
              <a:rPr lang="pl-PL" sz="1452" b="0" i="0" u="none" strike="noStrike" cap="none">
                <a:solidFill>
                  <a:schemeClr val="dk1"/>
                </a:solidFill>
                <a:latin typeface="Arial"/>
                <a:ea typeface="Arial"/>
                <a:cs typeface="Arial"/>
                <a:sym typeface="Arial"/>
              </a:rPr>
              <a:t>Podpis, dopisek, podtytuł, etc.</a:t>
            </a:r>
            <a:endParaRPr sz="1452" b="0" i="0" u="none" strike="noStrike" cap="none">
              <a:solidFill>
                <a:schemeClr val="dk1"/>
              </a:solidFill>
              <a:latin typeface="Arial"/>
              <a:ea typeface="Arial"/>
              <a:cs typeface="Arial"/>
              <a:sym typeface="Arial"/>
            </a:endParaRPr>
          </a:p>
        </p:txBody>
      </p:sp>
      <p:cxnSp>
        <p:nvCxnSpPr>
          <p:cNvPr id="137" name="Google Shape;137;p13"/>
          <p:cNvCxnSpPr/>
          <p:nvPr/>
        </p:nvCxnSpPr>
        <p:spPr>
          <a:xfrm>
            <a:off x="593761" y="6186777"/>
            <a:ext cx="2297038" cy="0"/>
          </a:xfrm>
          <a:prstGeom prst="straightConnector1">
            <a:avLst/>
          </a:prstGeom>
          <a:noFill/>
          <a:ln w="9525" cap="flat" cmpd="sng">
            <a:solidFill>
              <a:schemeClr val="lt1"/>
            </a:solidFill>
            <a:prstDash val="solid"/>
            <a:miter lim="800000"/>
            <a:headEnd type="none" w="sm" len="sm"/>
            <a:tailEnd type="none" w="sm" len="sm"/>
          </a:ln>
        </p:spPr>
      </p:cxnSp>
    </p:spTree>
    <p:extLst>
      <p:ext uri="{BB962C8B-B14F-4D97-AF65-F5344CB8AC3E}">
        <p14:creationId xmlns:p14="http://schemas.microsoft.com/office/powerpoint/2010/main" val="1360950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trona przekładkowa granat">
  <p:cSld name="Strona przekładkowa granat">
    <p:spTree>
      <p:nvGrpSpPr>
        <p:cNvPr id="1" name="Shape 138"/>
        <p:cNvGrpSpPr/>
        <p:nvPr/>
      </p:nvGrpSpPr>
      <p:grpSpPr>
        <a:xfrm>
          <a:off x="0" y="0"/>
          <a:ext cx="0" cy="0"/>
          <a:chOff x="0" y="0"/>
          <a:chExt cx="0" cy="0"/>
        </a:xfrm>
      </p:grpSpPr>
      <p:sp>
        <p:nvSpPr>
          <p:cNvPr id="139" name="Google Shape;139;p14"/>
          <p:cNvSpPr txBox="1">
            <a:spLocks noGrp="1"/>
          </p:cNvSpPr>
          <p:nvPr>
            <p:ph type="title"/>
          </p:nvPr>
        </p:nvSpPr>
        <p:spPr>
          <a:xfrm>
            <a:off x="593760" y="4155418"/>
            <a:ext cx="11004479" cy="402061"/>
          </a:xfrm>
          <a:prstGeom prst="rect">
            <a:avLst/>
          </a:prstGeom>
          <a:noFill/>
          <a:ln>
            <a:noFill/>
          </a:ln>
        </p:spPr>
        <p:txBody>
          <a:bodyPr spcFirstLastPara="1" wrap="square" lIns="0" tIns="0" rIns="0" bIns="0" anchor="b" anchorCtr="0">
            <a:noAutofit/>
          </a:bodyPr>
          <a:lstStyle>
            <a:lvl1pPr marR="0" lvl="0" algn="l">
              <a:lnSpc>
                <a:spcPct val="90000"/>
              </a:lnSpc>
              <a:spcBef>
                <a:spcPts val="0"/>
              </a:spcBef>
              <a:spcAft>
                <a:spcPts val="0"/>
              </a:spcAft>
              <a:buClr>
                <a:schemeClr val="lt1"/>
              </a:buClr>
              <a:buSzPts val="3200"/>
              <a:buFont typeface="Georgia"/>
              <a:buNone/>
              <a:defRPr sz="2903" b="1" i="0" u="none" strike="noStrike" cap="none">
                <a:solidFill>
                  <a:schemeClr val="lt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140" name="Google Shape;140;p14"/>
          <p:cNvSpPr txBox="1">
            <a:spLocks noGrp="1"/>
          </p:cNvSpPr>
          <p:nvPr>
            <p:ph type="body" idx="1"/>
          </p:nvPr>
        </p:nvSpPr>
        <p:spPr>
          <a:xfrm>
            <a:off x="593760" y="4761122"/>
            <a:ext cx="11004479" cy="1171428"/>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2"/>
              </a:buClr>
              <a:buSzPts val="1600"/>
              <a:buFont typeface="Arial"/>
              <a:buNone/>
              <a:defRPr sz="1452" b="0" i="0" u="none" strike="noStrike" cap="none">
                <a:solidFill>
                  <a:schemeClr val="dk2"/>
                </a:solidFill>
                <a:latin typeface="Arial"/>
                <a:ea typeface="Arial"/>
                <a:cs typeface="Arial"/>
                <a:sym typeface="Arial"/>
              </a:defRPr>
            </a:lvl1pPr>
            <a:lvl2pPr marL="829544" marR="0" lvl="1" indent="-207386" algn="l">
              <a:lnSpc>
                <a:spcPct val="90000"/>
              </a:lnSpc>
              <a:spcBef>
                <a:spcPts val="500"/>
              </a:spcBef>
              <a:spcAft>
                <a:spcPts val="0"/>
              </a:spcAft>
              <a:buClr>
                <a:srgbClr val="888C98"/>
              </a:buClr>
              <a:buSzPts val="2205"/>
              <a:buFont typeface="Arial"/>
              <a:buNone/>
              <a:defRPr sz="2000" b="0" i="0" u="none" strike="noStrike" cap="none">
                <a:solidFill>
                  <a:srgbClr val="888C98"/>
                </a:solidFill>
                <a:latin typeface="Arial"/>
                <a:ea typeface="Arial"/>
                <a:cs typeface="Arial"/>
                <a:sym typeface="Arial"/>
              </a:defRPr>
            </a:lvl2pPr>
            <a:lvl3pPr marL="1244316" marR="0" lvl="2" indent="-207386" algn="l">
              <a:lnSpc>
                <a:spcPct val="90000"/>
              </a:lnSpc>
              <a:spcBef>
                <a:spcPts val="500"/>
              </a:spcBef>
              <a:spcAft>
                <a:spcPts val="0"/>
              </a:spcAft>
              <a:buClr>
                <a:srgbClr val="888C98"/>
              </a:buClr>
              <a:buSzPts val="1984"/>
              <a:buFont typeface="Arial"/>
              <a:buNone/>
              <a:defRPr sz="1800" b="0" i="0" u="none" strike="noStrike" cap="none">
                <a:solidFill>
                  <a:srgbClr val="888C98"/>
                </a:solidFill>
                <a:latin typeface="Arial"/>
                <a:ea typeface="Arial"/>
                <a:cs typeface="Arial"/>
                <a:sym typeface="Arial"/>
              </a:defRPr>
            </a:lvl3pPr>
            <a:lvl4pPr marL="1659087" marR="0" lvl="3"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4pPr>
            <a:lvl5pPr marL="2073859" marR="0" lvl="4"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5pPr>
            <a:lvl6pPr marL="2488631" marR="0" lvl="5"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6pPr>
            <a:lvl7pPr marL="2903403" marR="0" lvl="6"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7pPr>
            <a:lvl8pPr marL="3318175" marR="0" lvl="7"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8pPr>
            <a:lvl9pPr marL="3732947" marR="0" lvl="8"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9pPr>
          </a:lstStyle>
          <a:p>
            <a:endParaRPr/>
          </a:p>
        </p:txBody>
      </p:sp>
      <p:cxnSp>
        <p:nvCxnSpPr>
          <p:cNvPr id="141" name="Google Shape;141;p14"/>
          <p:cNvCxnSpPr/>
          <p:nvPr/>
        </p:nvCxnSpPr>
        <p:spPr>
          <a:xfrm>
            <a:off x="593762" y="3951775"/>
            <a:ext cx="11004479" cy="0"/>
          </a:xfrm>
          <a:prstGeom prst="straightConnector1">
            <a:avLst/>
          </a:prstGeom>
          <a:noFill/>
          <a:ln w="50800" cap="flat" cmpd="sng">
            <a:solidFill>
              <a:schemeClr val="lt1"/>
            </a:solidFill>
            <a:prstDash val="solid"/>
            <a:miter lim="800000"/>
            <a:headEnd type="none" w="sm" len="sm"/>
            <a:tailEnd type="none" w="sm" len="sm"/>
          </a:ln>
        </p:spPr>
      </p:cxnSp>
      <p:cxnSp>
        <p:nvCxnSpPr>
          <p:cNvPr id="142" name="Google Shape;142;p14"/>
          <p:cNvCxnSpPr/>
          <p:nvPr/>
        </p:nvCxnSpPr>
        <p:spPr>
          <a:xfrm>
            <a:off x="593762" y="6186777"/>
            <a:ext cx="11004479" cy="0"/>
          </a:xfrm>
          <a:prstGeom prst="straightConnector1">
            <a:avLst/>
          </a:prstGeom>
          <a:noFill/>
          <a:ln w="9525" cap="flat" cmpd="sng">
            <a:solidFill>
              <a:schemeClr val="lt1"/>
            </a:solidFill>
            <a:prstDash val="solid"/>
            <a:miter lim="800000"/>
            <a:headEnd type="none" w="sm" len="sm"/>
            <a:tailEnd type="none" w="sm" len="sm"/>
          </a:ln>
        </p:spPr>
      </p:cxnSp>
      <p:pic>
        <p:nvPicPr>
          <p:cNvPr id="143" name="Google Shape;143;p14"/>
          <p:cNvPicPr preferRelativeResize="0"/>
          <p:nvPr/>
        </p:nvPicPr>
        <p:blipFill rotWithShape="1">
          <a:blip r:embed="rId2">
            <a:alphaModFix/>
          </a:blip>
          <a:srcRect/>
          <a:stretch/>
        </p:blipFill>
        <p:spPr>
          <a:xfrm>
            <a:off x="593760" y="6359710"/>
            <a:ext cx="2095256" cy="148003"/>
          </a:xfrm>
          <a:prstGeom prst="rect">
            <a:avLst/>
          </a:prstGeom>
          <a:noFill/>
          <a:ln>
            <a:noFill/>
          </a:ln>
        </p:spPr>
      </p:pic>
      <p:sp>
        <p:nvSpPr>
          <p:cNvPr id="144" name="Google Shape;144;p14"/>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45" name="Google Shape;145;p14"/>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46" name="Google Shape;146;p14"/>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lt1"/>
                </a:solidFill>
                <a:latin typeface="Arial"/>
                <a:ea typeface="Arial"/>
                <a:cs typeface="Arial"/>
                <a:sym typeface="Arial"/>
              </a:defRPr>
            </a:lvl9pPr>
          </a:lstStyle>
          <a:p>
            <a:fld id="{00000000-1234-1234-1234-123412341234}" type="slidenum">
              <a:rPr lang="pl-PL" smtClean="0"/>
              <a:pPr/>
              <a:t>‹#›</a:t>
            </a:fld>
            <a:endParaRPr lang="pl-PL"/>
          </a:p>
        </p:txBody>
      </p:sp>
      <p:sp>
        <p:nvSpPr>
          <p:cNvPr id="147" name="Google Shape;147;p14"/>
          <p:cNvSpPr txBox="1">
            <a:spLocks noGrp="1"/>
          </p:cNvSpPr>
          <p:nvPr>
            <p:ph type="body" idx="2"/>
          </p:nvPr>
        </p:nvSpPr>
        <p:spPr>
          <a:xfrm>
            <a:off x="593761" y="371559"/>
            <a:ext cx="11004479" cy="3329630"/>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lt1"/>
              </a:buClr>
              <a:buSzPts val="1200"/>
              <a:buFont typeface="Arial"/>
              <a:buNone/>
              <a:defRPr sz="1089" b="0" i="0" u="none" strike="noStrike" cap="none">
                <a:solidFill>
                  <a:schemeClr val="lt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21273811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usta strona">
  <p:cSld name="Pusta strona">
    <p:spTree>
      <p:nvGrpSpPr>
        <p:cNvPr id="1" name="Shape 148"/>
        <p:cNvGrpSpPr/>
        <p:nvPr/>
      </p:nvGrpSpPr>
      <p:grpSpPr>
        <a:xfrm>
          <a:off x="0" y="0"/>
          <a:ext cx="0" cy="0"/>
          <a:chOff x="0" y="0"/>
          <a:chExt cx="0" cy="0"/>
        </a:xfrm>
      </p:grpSpPr>
      <p:sp>
        <p:nvSpPr>
          <p:cNvPr id="149" name="Google Shape;149;p15"/>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50" name="Google Shape;150;p15"/>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cxnSp>
        <p:nvCxnSpPr>
          <p:cNvPr id="151" name="Google Shape;151;p15"/>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pic>
        <p:nvPicPr>
          <p:cNvPr id="152" name="Google Shape;152;p15"/>
          <p:cNvPicPr preferRelativeResize="0"/>
          <p:nvPr/>
        </p:nvPicPr>
        <p:blipFill rotWithShape="1">
          <a:blip r:embed="rId2">
            <a:alphaModFix/>
          </a:blip>
          <a:srcRect/>
          <a:stretch/>
        </p:blipFill>
        <p:spPr>
          <a:xfrm>
            <a:off x="615768" y="6359710"/>
            <a:ext cx="2095256" cy="148004"/>
          </a:xfrm>
          <a:prstGeom prst="rect">
            <a:avLst/>
          </a:prstGeom>
          <a:noFill/>
          <a:ln>
            <a:noFill/>
          </a:ln>
        </p:spPr>
      </p:pic>
      <p:sp>
        <p:nvSpPr>
          <p:cNvPr id="153" name="Google Shape;153;p15"/>
          <p:cNvSpPr txBox="1">
            <a:spLocks noGrp="1"/>
          </p:cNvSpPr>
          <p:nvPr>
            <p:ph type="sldNum" idx="12"/>
          </p:nvPr>
        </p:nvSpPr>
        <p:spPr>
          <a:xfrm>
            <a:off x="11409031" y="6333135"/>
            <a:ext cx="731738" cy="524986"/>
          </a:xfrm>
          <a:prstGeom prst="rect">
            <a:avLst/>
          </a:prstGeom>
        </p:spPr>
        <p:txBody>
          <a:bodyPr spcFirstLastPara="1" wrap="square" lIns="0" tIns="0" rIns="0" bIns="0" anchor="t" anchorCtr="0">
            <a:noAutofit/>
          </a:bodyPr>
          <a:lstStyle>
            <a:lvl1pPr lvl="0">
              <a:buNone/>
              <a:defRPr sz="1361"/>
            </a:lvl1pPr>
            <a:lvl2pPr lvl="1">
              <a:buNone/>
              <a:defRPr sz="1361"/>
            </a:lvl2pPr>
            <a:lvl3pPr lvl="2">
              <a:buNone/>
              <a:defRPr sz="1361"/>
            </a:lvl3pPr>
            <a:lvl4pPr lvl="3">
              <a:buNone/>
              <a:defRPr sz="1361"/>
            </a:lvl4pPr>
            <a:lvl5pPr lvl="4">
              <a:buNone/>
              <a:defRPr sz="1361"/>
            </a:lvl5pPr>
            <a:lvl6pPr lvl="5">
              <a:buNone/>
              <a:defRPr sz="1361"/>
            </a:lvl6pPr>
            <a:lvl7pPr lvl="6">
              <a:buNone/>
              <a:defRPr sz="1361"/>
            </a:lvl7pPr>
            <a:lvl8pPr lvl="7">
              <a:buNone/>
              <a:defRPr sz="1361"/>
            </a:lvl8pPr>
            <a:lvl9pPr lvl="8">
              <a:buNone/>
              <a:defRPr sz="1361"/>
            </a:lvl9pPr>
          </a:lstStyle>
          <a:p>
            <a:fld id="{00000000-1234-1234-1234-123412341234}" type="slidenum">
              <a:rPr lang="pl-PL" smtClean="0"/>
              <a:pPr/>
              <a:t>‹#›</a:t>
            </a:fld>
            <a:endParaRPr lang="pl-PL"/>
          </a:p>
        </p:txBody>
      </p:sp>
    </p:spTree>
    <p:extLst>
      <p:ext uri="{BB962C8B-B14F-4D97-AF65-F5344CB8AC3E}">
        <p14:creationId xmlns:p14="http://schemas.microsoft.com/office/powerpoint/2010/main" val="30106707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lajd końcowy">
  <p:cSld name="slajd końcowy">
    <p:spTree>
      <p:nvGrpSpPr>
        <p:cNvPr id="1" name="Shape 154"/>
        <p:cNvGrpSpPr/>
        <p:nvPr/>
      </p:nvGrpSpPr>
      <p:grpSpPr>
        <a:xfrm>
          <a:off x="0" y="0"/>
          <a:ext cx="0" cy="0"/>
          <a:chOff x="0" y="0"/>
          <a:chExt cx="0" cy="0"/>
        </a:xfrm>
      </p:grpSpPr>
      <p:sp>
        <p:nvSpPr>
          <p:cNvPr id="155" name="Google Shape;155;p16"/>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56" name="Google Shape;156;p16"/>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cxnSp>
        <p:nvCxnSpPr>
          <p:cNvPr id="157" name="Google Shape;157;p16"/>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pic>
        <p:nvPicPr>
          <p:cNvPr id="158" name="Google Shape;158;p16"/>
          <p:cNvPicPr preferRelativeResize="0"/>
          <p:nvPr/>
        </p:nvPicPr>
        <p:blipFill rotWithShape="1">
          <a:blip r:embed="rId2">
            <a:alphaModFix/>
          </a:blip>
          <a:srcRect/>
          <a:stretch/>
        </p:blipFill>
        <p:spPr>
          <a:xfrm>
            <a:off x="615768" y="6359710"/>
            <a:ext cx="2095256" cy="148004"/>
          </a:xfrm>
          <a:prstGeom prst="rect">
            <a:avLst/>
          </a:prstGeom>
          <a:noFill/>
          <a:ln>
            <a:noFill/>
          </a:ln>
        </p:spPr>
      </p:pic>
      <p:cxnSp>
        <p:nvCxnSpPr>
          <p:cNvPr id="159" name="Google Shape;159;p16"/>
          <p:cNvCxnSpPr/>
          <p:nvPr/>
        </p:nvCxnSpPr>
        <p:spPr>
          <a:xfrm>
            <a:off x="593758" y="2778229"/>
            <a:ext cx="8211271" cy="0"/>
          </a:xfrm>
          <a:prstGeom prst="straightConnector1">
            <a:avLst/>
          </a:prstGeom>
          <a:noFill/>
          <a:ln w="50800" cap="flat" cmpd="sng">
            <a:solidFill>
              <a:schemeClr val="dk1"/>
            </a:solidFill>
            <a:prstDash val="solid"/>
            <a:miter lim="800000"/>
            <a:headEnd type="none" w="sm" len="sm"/>
            <a:tailEnd type="none" w="sm" len="sm"/>
          </a:ln>
        </p:spPr>
      </p:cxnSp>
      <p:sp>
        <p:nvSpPr>
          <p:cNvPr id="160" name="Google Shape;160;p16"/>
          <p:cNvSpPr txBox="1">
            <a:spLocks noGrp="1"/>
          </p:cNvSpPr>
          <p:nvPr>
            <p:ph type="title"/>
          </p:nvPr>
        </p:nvSpPr>
        <p:spPr>
          <a:xfrm>
            <a:off x="593759" y="3059960"/>
            <a:ext cx="8211271" cy="1356957"/>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5400"/>
              <a:buFont typeface="Georgia"/>
              <a:buNone/>
              <a:defRPr sz="4899"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161" name="Google Shape;161;p16"/>
          <p:cNvSpPr txBox="1">
            <a:spLocks noGrp="1"/>
          </p:cNvSpPr>
          <p:nvPr>
            <p:ph type="sldNum" idx="12"/>
          </p:nvPr>
        </p:nvSpPr>
        <p:spPr>
          <a:xfrm>
            <a:off x="11409031" y="6333135"/>
            <a:ext cx="731738" cy="524986"/>
          </a:xfrm>
          <a:prstGeom prst="rect">
            <a:avLst/>
          </a:prstGeom>
        </p:spPr>
        <p:txBody>
          <a:bodyPr spcFirstLastPara="1" wrap="square" lIns="0" tIns="0" rIns="0" bIns="0" anchor="t" anchorCtr="0">
            <a:noAutofit/>
          </a:bodyPr>
          <a:lstStyle>
            <a:lvl1pPr lvl="0">
              <a:buNone/>
              <a:defRPr sz="1361"/>
            </a:lvl1pPr>
            <a:lvl2pPr lvl="1">
              <a:buNone/>
              <a:defRPr sz="1361"/>
            </a:lvl2pPr>
            <a:lvl3pPr lvl="2">
              <a:buNone/>
              <a:defRPr sz="1361"/>
            </a:lvl3pPr>
            <a:lvl4pPr lvl="3">
              <a:buNone/>
              <a:defRPr sz="1361"/>
            </a:lvl4pPr>
            <a:lvl5pPr lvl="4">
              <a:buNone/>
              <a:defRPr sz="1361"/>
            </a:lvl5pPr>
            <a:lvl6pPr lvl="5">
              <a:buNone/>
              <a:defRPr sz="1361"/>
            </a:lvl6pPr>
            <a:lvl7pPr lvl="6">
              <a:buNone/>
              <a:defRPr sz="1361"/>
            </a:lvl7pPr>
            <a:lvl8pPr lvl="7">
              <a:buNone/>
              <a:defRPr sz="1361"/>
            </a:lvl8pPr>
            <a:lvl9pPr lvl="8">
              <a:buNone/>
              <a:defRPr sz="1361"/>
            </a:lvl9pPr>
          </a:lstStyle>
          <a:p>
            <a:fld id="{00000000-1234-1234-1234-123412341234}" type="slidenum">
              <a:rPr lang="pl-PL" smtClean="0"/>
              <a:pPr/>
              <a:t>‹#›</a:t>
            </a:fld>
            <a:endParaRPr lang="pl-PL"/>
          </a:p>
        </p:txBody>
      </p:sp>
    </p:spTree>
    <p:extLst>
      <p:ext uri="{BB962C8B-B14F-4D97-AF65-F5344CB8AC3E}">
        <p14:creationId xmlns:p14="http://schemas.microsoft.com/office/powerpoint/2010/main" val="40437554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kładka granat">
  <p:cSld name="Okładka granat">
    <p:spTree>
      <p:nvGrpSpPr>
        <p:cNvPr id="1" name="Shape 162"/>
        <p:cNvGrpSpPr/>
        <p:nvPr/>
      </p:nvGrpSpPr>
      <p:grpSpPr>
        <a:xfrm>
          <a:off x="0" y="0"/>
          <a:ext cx="0" cy="0"/>
          <a:chOff x="0" y="0"/>
          <a:chExt cx="0" cy="0"/>
        </a:xfrm>
      </p:grpSpPr>
      <p:sp>
        <p:nvSpPr>
          <p:cNvPr id="163" name="Google Shape;163;p17"/>
          <p:cNvSpPr txBox="1">
            <a:spLocks noGrp="1"/>
          </p:cNvSpPr>
          <p:nvPr>
            <p:ph type="ctrTitle"/>
          </p:nvPr>
        </p:nvSpPr>
        <p:spPr>
          <a:xfrm>
            <a:off x="593762" y="4102105"/>
            <a:ext cx="11004478" cy="351803"/>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lt1"/>
              </a:buClr>
              <a:buSzPts val="2800"/>
              <a:buFont typeface="Georgia"/>
              <a:buNone/>
              <a:defRPr sz="2540" b="1" i="0" u="none" strike="noStrike" cap="none">
                <a:solidFill>
                  <a:schemeClr val="lt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164" name="Google Shape;164;p17"/>
          <p:cNvSpPr txBox="1">
            <a:spLocks noGrp="1"/>
          </p:cNvSpPr>
          <p:nvPr>
            <p:ph type="subTitle" idx="1"/>
          </p:nvPr>
        </p:nvSpPr>
        <p:spPr>
          <a:xfrm>
            <a:off x="593761" y="4620355"/>
            <a:ext cx="11004479" cy="682898"/>
          </a:xfrm>
          <a:prstGeom prst="rect">
            <a:avLst/>
          </a:prstGeom>
          <a:noFill/>
          <a:ln>
            <a:noFill/>
          </a:ln>
        </p:spPr>
        <p:txBody>
          <a:bodyPr spcFirstLastPara="1" wrap="square" lIns="0" tIns="0" rIns="0" bIns="0" anchor="t" anchorCtr="0">
            <a:noAutofit/>
          </a:bodyPr>
          <a:lstStyle>
            <a:lvl1pPr marR="0" lvl="0" algn="l">
              <a:lnSpc>
                <a:spcPct val="90000"/>
              </a:lnSpc>
              <a:spcBef>
                <a:spcPts val="1000"/>
              </a:spcBef>
              <a:spcAft>
                <a:spcPts val="0"/>
              </a:spcAft>
              <a:buClr>
                <a:schemeClr val="dk2"/>
              </a:buClr>
              <a:buSzPts val="1600"/>
              <a:buFont typeface="Arial"/>
              <a:buNone/>
              <a:defRPr sz="1452" b="0" i="0" u="none" strike="noStrike" cap="none">
                <a:solidFill>
                  <a:schemeClr val="dk2"/>
                </a:solidFill>
                <a:latin typeface="Arial"/>
                <a:ea typeface="Arial"/>
                <a:cs typeface="Arial"/>
                <a:sym typeface="Arial"/>
              </a:defRPr>
            </a:lvl1pPr>
            <a:lvl2pPr marR="0" lvl="1" algn="ctr">
              <a:lnSpc>
                <a:spcPct val="90000"/>
              </a:lnSpc>
              <a:spcBef>
                <a:spcPts val="500"/>
              </a:spcBef>
              <a:spcAft>
                <a:spcPts val="0"/>
              </a:spcAft>
              <a:buClr>
                <a:schemeClr val="dk1"/>
              </a:buClr>
              <a:buSzPts val="2205"/>
              <a:buFont typeface="Arial"/>
              <a:buNone/>
              <a:defRPr sz="2000" b="0" i="0" u="none" strike="noStrike" cap="none">
                <a:solidFill>
                  <a:schemeClr val="dk1"/>
                </a:solidFill>
                <a:latin typeface="Arial"/>
                <a:ea typeface="Arial"/>
                <a:cs typeface="Arial"/>
                <a:sym typeface="Arial"/>
              </a:defRPr>
            </a:lvl2pPr>
            <a:lvl3pPr marR="0" lvl="2" algn="ctr">
              <a:lnSpc>
                <a:spcPct val="90000"/>
              </a:lnSpc>
              <a:spcBef>
                <a:spcPts val="500"/>
              </a:spcBef>
              <a:spcAft>
                <a:spcPts val="0"/>
              </a:spcAft>
              <a:buClr>
                <a:schemeClr val="dk1"/>
              </a:buClr>
              <a:buSzPts val="1984"/>
              <a:buFont typeface="Arial"/>
              <a:buNone/>
              <a:defRPr sz="1800" b="0" i="0" u="none" strike="noStrike" cap="none">
                <a:solidFill>
                  <a:schemeClr val="dk1"/>
                </a:solidFill>
                <a:latin typeface="Arial"/>
                <a:ea typeface="Arial"/>
                <a:cs typeface="Arial"/>
                <a:sym typeface="Arial"/>
              </a:defRPr>
            </a:lvl3pPr>
            <a:lvl4pPr marR="0" lvl="3"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4pPr>
            <a:lvl5pPr marR="0" lvl="4"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5pPr>
            <a:lvl6pPr marR="0" lvl="5"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6pPr>
            <a:lvl7pPr marR="0" lvl="6"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7pPr>
            <a:lvl8pPr marR="0" lvl="7"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8pPr>
            <a:lvl9pPr marR="0" lvl="8"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9pPr>
          </a:lstStyle>
          <a:p>
            <a:endParaRPr/>
          </a:p>
        </p:txBody>
      </p:sp>
      <p:cxnSp>
        <p:nvCxnSpPr>
          <p:cNvPr id="165" name="Google Shape;165;p17"/>
          <p:cNvCxnSpPr/>
          <p:nvPr/>
        </p:nvCxnSpPr>
        <p:spPr>
          <a:xfrm>
            <a:off x="593763" y="3946718"/>
            <a:ext cx="11004478" cy="0"/>
          </a:xfrm>
          <a:prstGeom prst="straightConnector1">
            <a:avLst/>
          </a:prstGeom>
          <a:noFill/>
          <a:ln w="9525" cap="flat" cmpd="sng">
            <a:solidFill>
              <a:schemeClr val="lt1"/>
            </a:solidFill>
            <a:prstDash val="solid"/>
            <a:miter lim="800000"/>
            <a:headEnd type="none" w="sm" len="sm"/>
            <a:tailEnd type="none" w="sm" len="sm"/>
          </a:ln>
        </p:spPr>
      </p:cxnSp>
      <p:pic>
        <p:nvPicPr>
          <p:cNvPr id="166" name="Google Shape;166;p17"/>
          <p:cNvPicPr preferRelativeResize="0"/>
          <p:nvPr/>
        </p:nvPicPr>
        <p:blipFill rotWithShape="1">
          <a:blip r:embed="rId2">
            <a:alphaModFix/>
          </a:blip>
          <a:srcRect/>
          <a:stretch/>
        </p:blipFill>
        <p:spPr>
          <a:xfrm>
            <a:off x="593760" y="731477"/>
            <a:ext cx="2979751" cy="210483"/>
          </a:xfrm>
          <a:prstGeom prst="rect">
            <a:avLst/>
          </a:prstGeom>
          <a:noFill/>
          <a:ln>
            <a:noFill/>
          </a:ln>
        </p:spPr>
      </p:pic>
      <p:cxnSp>
        <p:nvCxnSpPr>
          <p:cNvPr id="167" name="Google Shape;167;p17"/>
          <p:cNvCxnSpPr/>
          <p:nvPr/>
        </p:nvCxnSpPr>
        <p:spPr>
          <a:xfrm>
            <a:off x="593760" y="489878"/>
            <a:ext cx="10982685" cy="0"/>
          </a:xfrm>
          <a:prstGeom prst="straightConnector1">
            <a:avLst/>
          </a:prstGeom>
          <a:noFill/>
          <a:ln w="50800" cap="flat" cmpd="sng">
            <a:solidFill>
              <a:schemeClr val="lt1"/>
            </a:solidFill>
            <a:prstDash val="solid"/>
            <a:miter lim="800000"/>
            <a:headEnd type="none" w="sm" len="sm"/>
            <a:tailEnd type="none" w="sm" len="sm"/>
          </a:ln>
        </p:spPr>
      </p:cxnSp>
      <p:cxnSp>
        <p:nvCxnSpPr>
          <p:cNvPr id="168" name="Google Shape;168;p17"/>
          <p:cNvCxnSpPr/>
          <p:nvPr/>
        </p:nvCxnSpPr>
        <p:spPr>
          <a:xfrm>
            <a:off x="593763" y="6186777"/>
            <a:ext cx="11004478" cy="0"/>
          </a:xfrm>
          <a:prstGeom prst="straightConnector1">
            <a:avLst/>
          </a:prstGeom>
          <a:noFill/>
          <a:ln w="9525" cap="flat" cmpd="sng">
            <a:solidFill>
              <a:schemeClr val="lt1"/>
            </a:solidFill>
            <a:prstDash val="solid"/>
            <a:miter lim="800000"/>
            <a:headEnd type="none" w="sm" len="sm"/>
            <a:tailEnd type="none" w="sm" len="sm"/>
          </a:ln>
        </p:spPr>
      </p:cxnSp>
      <p:sp>
        <p:nvSpPr>
          <p:cNvPr id="169" name="Google Shape;169;p17"/>
          <p:cNvSpPr txBox="1">
            <a:spLocks noGrp="1"/>
          </p:cNvSpPr>
          <p:nvPr>
            <p:ph type="dt" idx="10"/>
          </p:nvPr>
        </p:nvSpPr>
        <p:spPr>
          <a:xfrm>
            <a:off x="9051225" y="6356351"/>
            <a:ext cx="129668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70" name="Google Shape;170;p17"/>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71" name="Google Shape;171;p17"/>
          <p:cNvSpPr txBox="1">
            <a:spLocks noGrp="1"/>
          </p:cNvSpPr>
          <p:nvPr>
            <p:ph type="sldNum" idx="12"/>
          </p:nvPr>
        </p:nvSpPr>
        <p:spPr>
          <a:xfrm>
            <a:off x="11409031" y="6333135"/>
            <a:ext cx="731738" cy="524986"/>
          </a:xfrm>
          <a:prstGeom prst="rect">
            <a:avLst/>
          </a:prstGeom>
        </p:spPr>
        <p:txBody>
          <a:bodyPr spcFirstLastPara="1" wrap="square" lIns="0" tIns="0" rIns="0" bIns="0" anchor="t" anchorCtr="0">
            <a:noAutofit/>
          </a:bodyPr>
          <a:lstStyle>
            <a:lvl1pPr lvl="0">
              <a:buNone/>
              <a:defRPr sz="1361"/>
            </a:lvl1pPr>
            <a:lvl2pPr lvl="1">
              <a:buNone/>
              <a:defRPr sz="1361"/>
            </a:lvl2pPr>
            <a:lvl3pPr lvl="2">
              <a:buNone/>
              <a:defRPr sz="1361"/>
            </a:lvl3pPr>
            <a:lvl4pPr lvl="3">
              <a:buNone/>
              <a:defRPr sz="1361"/>
            </a:lvl4pPr>
            <a:lvl5pPr lvl="4">
              <a:buNone/>
              <a:defRPr sz="1361"/>
            </a:lvl5pPr>
            <a:lvl6pPr lvl="5">
              <a:buNone/>
              <a:defRPr sz="1361"/>
            </a:lvl6pPr>
            <a:lvl7pPr lvl="6">
              <a:buNone/>
              <a:defRPr sz="1361"/>
            </a:lvl7pPr>
            <a:lvl8pPr lvl="7">
              <a:buNone/>
              <a:defRPr sz="1361"/>
            </a:lvl8pPr>
            <a:lvl9pPr lvl="8">
              <a:buNone/>
              <a:defRPr sz="1361"/>
            </a:lvl9pPr>
          </a:lstStyle>
          <a:p>
            <a:fld id="{00000000-1234-1234-1234-123412341234}" type="slidenum">
              <a:rPr lang="pl-PL" smtClean="0"/>
              <a:pPr/>
              <a:t>‹#›</a:t>
            </a:fld>
            <a:endParaRPr lang="pl-PL"/>
          </a:p>
        </p:txBody>
      </p:sp>
    </p:spTree>
    <p:extLst>
      <p:ext uri="{BB962C8B-B14F-4D97-AF65-F5344CB8AC3E}">
        <p14:creationId xmlns:p14="http://schemas.microsoft.com/office/powerpoint/2010/main" val="10800205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kładka ze zdjęciem">
  <p:cSld name="Okładka ze zdjęciem">
    <p:spTree>
      <p:nvGrpSpPr>
        <p:cNvPr id="1" name="Shape 172"/>
        <p:cNvGrpSpPr/>
        <p:nvPr/>
      </p:nvGrpSpPr>
      <p:grpSpPr>
        <a:xfrm>
          <a:off x="0" y="0"/>
          <a:ext cx="0" cy="0"/>
          <a:chOff x="0" y="0"/>
          <a:chExt cx="0" cy="0"/>
        </a:xfrm>
      </p:grpSpPr>
      <p:sp>
        <p:nvSpPr>
          <p:cNvPr id="173" name="Google Shape;173;p18"/>
          <p:cNvSpPr>
            <a:spLocks noGrp="1"/>
          </p:cNvSpPr>
          <p:nvPr>
            <p:ph type="pic" idx="2"/>
          </p:nvPr>
        </p:nvSpPr>
        <p:spPr>
          <a:xfrm>
            <a:off x="1" y="1"/>
            <a:ext cx="12192000" cy="6857999"/>
          </a:xfrm>
          <a:prstGeom prst="rect">
            <a:avLst/>
          </a:prstGeom>
          <a:noFill/>
          <a:ln>
            <a:noFill/>
          </a:ln>
        </p:spPr>
        <p:txBody>
          <a:bodyPr spcFirstLastPara="1" wrap="square" lIns="0" tIns="0" rIns="0" bIns="0" anchor="t" anchorCtr="0">
            <a:noAutofit/>
          </a:bodyPr>
          <a:lstStyle>
            <a:lvl1pPr marR="0" lvl="0" algn="l" rtl="0">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4" name="Google Shape;174;p18"/>
          <p:cNvSpPr/>
          <p:nvPr/>
        </p:nvSpPr>
        <p:spPr>
          <a:xfrm>
            <a:off x="347567" y="3747176"/>
            <a:ext cx="5872434" cy="3150869"/>
          </a:xfrm>
          <a:prstGeom prst="rect">
            <a:avLst/>
          </a:prstGeom>
          <a:solidFill>
            <a:schemeClr val="lt1"/>
          </a:solidFill>
          <a:ln>
            <a:noFill/>
          </a:ln>
        </p:spPr>
        <p:txBody>
          <a:bodyPr spcFirstLastPara="1" wrap="square" lIns="82939" tIns="41458" rIns="82939" bIns="41458"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633" b="0" i="0" u="none" strike="noStrike" cap="none">
              <a:solidFill>
                <a:schemeClr val="lt1"/>
              </a:solidFill>
              <a:latin typeface="Arial"/>
              <a:ea typeface="Arial"/>
              <a:cs typeface="Arial"/>
              <a:sym typeface="Arial"/>
            </a:endParaRPr>
          </a:p>
        </p:txBody>
      </p:sp>
      <p:sp>
        <p:nvSpPr>
          <p:cNvPr id="175" name="Google Shape;175;p18"/>
          <p:cNvSpPr txBox="1">
            <a:spLocks noGrp="1"/>
          </p:cNvSpPr>
          <p:nvPr>
            <p:ph type="ctrTitle"/>
          </p:nvPr>
        </p:nvSpPr>
        <p:spPr>
          <a:xfrm>
            <a:off x="593760" y="4831930"/>
            <a:ext cx="5378240" cy="251288"/>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2000"/>
              <a:buFont typeface="Georgia"/>
              <a:buNone/>
              <a:defRPr sz="1814"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176" name="Google Shape;176;p18"/>
          <p:cNvSpPr txBox="1">
            <a:spLocks noGrp="1"/>
          </p:cNvSpPr>
          <p:nvPr>
            <p:ph type="subTitle" idx="1"/>
          </p:nvPr>
        </p:nvSpPr>
        <p:spPr>
          <a:xfrm>
            <a:off x="593759" y="5237000"/>
            <a:ext cx="5378240" cy="682898"/>
          </a:xfrm>
          <a:prstGeom prst="rect">
            <a:avLst/>
          </a:prstGeom>
          <a:noFill/>
          <a:ln>
            <a:noFill/>
          </a:ln>
        </p:spPr>
        <p:txBody>
          <a:bodyPr spcFirstLastPara="1" wrap="square" lIns="0" tIns="0" rIns="0" bIns="0" anchor="t" anchorCtr="0">
            <a:noAutofit/>
          </a:bodyPr>
          <a:lstStyle>
            <a:lvl1pPr marR="0" lvl="0" algn="l">
              <a:lnSpc>
                <a:spcPct val="90000"/>
              </a:lnSpc>
              <a:spcBef>
                <a:spcPts val="1000"/>
              </a:spcBef>
              <a:spcAft>
                <a:spcPts val="0"/>
              </a:spcAft>
              <a:buClr>
                <a:schemeClr val="dk2"/>
              </a:buClr>
              <a:buSzPts val="1400"/>
              <a:buFont typeface="Arial"/>
              <a:buNone/>
              <a:defRPr sz="1270" b="0" i="0" u="none" strike="noStrike" cap="none">
                <a:solidFill>
                  <a:schemeClr val="dk2"/>
                </a:solidFill>
                <a:latin typeface="Arial"/>
                <a:ea typeface="Arial"/>
                <a:cs typeface="Arial"/>
                <a:sym typeface="Arial"/>
              </a:defRPr>
            </a:lvl1pPr>
            <a:lvl2pPr marR="0" lvl="1" algn="ctr">
              <a:lnSpc>
                <a:spcPct val="90000"/>
              </a:lnSpc>
              <a:spcBef>
                <a:spcPts val="500"/>
              </a:spcBef>
              <a:spcAft>
                <a:spcPts val="0"/>
              </a:spcAft>
              <a:buClr>
                <a:schemeClr val="dk1"/>
              </a:buClr>
              <a:buSzPts val="2205"/>
              <a:buFont typeface="Arial"/>
              <a:buNone/>
              <a:defRPr sz="2000" b="0" i="0" u="none" strike="noStrike" cap="none">
                <a:solidFill>
                  <a:schemeClr val="dk1"/>
                </a:solidFill>
                <a:latin typeface="Arial"/>
                <a:ea typeface="Arial"/>
                <a:cs typeface="Arial"/>
                <a:sym typeface="Arial"/>
              </a:defRPr>
            </a:lvl2pPr>
            <a:lvl3pPr marR="0" lvl="2" algn="ctr">
              <a:lnSpc>
                <a:spcPct val="90000"/>
              </a:lnSpc>
              <a:spcBef>
                <a:spcPts val="500"/>
              </a:spcBef>
              <a:spcAft>
                <a:spcPts val="0"/>
              </a:spcAft>
              <a:buClr>
                <a:schemeClr val="dk1"/>
              </a:buClr>
              <a:buSzPts val="1984"/>
              <a:buFont typeface="Arial"/>
              <a:buNone/>
              <a:defRPr sz="1800" b="0" i="0" u="none" strike="noStrike" cap="none">
                <a:solidFill>
                  <a:schemeClr val="dk1"/>
                </a:solidFill>
                <a:latin typeface="Arial"/>
                <a:ea typeface="Arial"/>
                <a:cs typeface="Arial"/>
                <a:sym typeface="Arial"/>
              </a:defRPr>
            </a:lvl3pPr>
            <a:lvl4pPr marR="0" lvl="3"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4pPr>
            <a:lvl5pPr marR="0" lvl="4"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5pPr>
            <a:lvl6pPr marR="0" lvl="5"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6pPr>
            <a:lvl7pPr marR="0" lvl="6"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7pPr>
            <a:lvl8pPr marR="0" lvl="7"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8pPr>
            <a:lvl9pPr marR="0" lvl="8" algn="ctr">
              <a:lnSpc>
                <a:spcPct val="90000"/>
              </a:lnSpc>
              <a:spcBef>
                <a:spcPts val="500"/>
              </a:spcBef>
              <a:spcAft>
                <a:spcPts val="0"/>
              </a:spcAft>
              <a:buClr>
                <a:schemeClr val="dk1"/>
              </a:buClr>
              <a:buSzPts val="1764"/>
              <a:buFont typeface="Arial"/>
              <a:buNone/>
              <a:defRPr sz="1600" b="0" i="0" u="none" strike="noStrike" cap="none">
                <a:solidFill>
                  <a:schemeClr val="dk1"/>
                </a:solidFill>
                <a:latin typeface="Arial"/>
                <a:ea typeface="Arial"/>
                <a:cs typeface="Arial"/>
                <a:sym typeface="Arial"/>
              </a:defRPr>
            </a:lvl9pPr>
          </a:lstStyle>
          <a:p>
            <a:endParaRPr/>
          </a:p>
        </p:txBody>
      </p:sp>
      <p:cxnSp>
        <p:nvCxnSpPr>
          <p:cNvPr id="177" name="Google Shape;177;p18"/>
          <p:cNvCxnSpPr/>
          <p:nvPr/>
        </p:nvCxnSpPr>
        <p:spPr>
          <a:xfrm>
            <a:off x="593761" y="4676542"/>
            <a:ext cx="5378240" cy="0"/>
          </a:xfrm>
          <a:prstGeom prst="straightConnector1">
            <a:avLst/>
          </a:prstGeom>
          <a:noFill/>
          <a:ln w="9525" cap="flat" cmpd="sng">
            <a:solidFill>
              <a:schemeClr val="dk1"/>
            </a:solidFill>
            <a:prstDash val="solid"/>
            <a:miter lim="800000"/>
            <a:headEnd type="none" w="sm" len="sm"/>
            <a:tailEnd type="none" w="sm" len="sm"/>
          </a:ln>
        </p:spPr>
      </p:cxnSp>
      <p:pic>
        <p:nvPicPr>
          <p:cNvPr id="178" name="Google Shape;178;p18"/>
          <p:cNvPicPr preferRelativeResize="0"/>
          <p:nvPr/>
        </p:nvPicPr>
        <p:blipFill rotWithShape="1">
          <a:blip r:embed="rId2">
            <a:alphaModFix/>
          </a:blip>
          <a:srcRect/>
          <a:stretch/>
        </p:blipFill>
        <p:spPr>
          <a:xfrm>
            <a:off x="593760" y="4182019"/>
            <a:ext cx="2979753" cy="210483"/>
          </a:xfrm>
          <a:prstGeom prst="rect">
            <a:avLst/>
          </a:prstGeom>
          <a:noFill/>
          <a:ln>
            <a:noFill/>
          </a:ln>
        </p:spPr>
      </p:pic>
      <p:cxnSp>
        <p:nvCxnSpPr>
          <p:cNvPr id="179" name="Google Shape;179;p18"/>
          <p:cNvCxnSpPr/>
          <p:nvPr/>
        </p:nvCxnSpPr>
        <p:spPr>
          <a:xfrm>
            <a:off x="593761" y="3951775"/>
            <a:ext cx="5378238" cy="0"/>
          </a:xfrm>
          <a:prstGeom prst="straightConnector1">
            <a:avLst/>
          </a:prstGeom>
          <a:noFill/>
          <a:ln w="50800" cap="flat" cmpd="sng">
            <a:solidFill>
              <a:schemeClr val="dk1"/>
            </a:solidFill>
            <a:prstDash val="solid"/>
            <a:miter lim="800000"/>
            <a:headEnd type="none" w="sm" len="sm"/>
            <a:tailEnd type="none" w="sm" len="sm"/>
          </a:ln>
        </p:spPr>
      </p:cxnSp>
      <p:cxnSp>
        <p:nvCxnSpPr>
          <p:cNvPr id="180" name="Google Shape;180;p18"/>
          <p:cNvCxnSpPr/>
          <p:nvPr/>
        </p:nvCxnSpPr>
        <p:spPr>
          <a:xfrm>
            <a:off x="593761" y="6186777"/>
            <a:ext cx="5378240" cy="0"/>
          </a:xfrm>
          <a:prstGeom prst="straightConnector1">
            <a:avLst/>
          </a:prstGeom>
          <a:noFill/>
          <a:ln w="9525" cap="flat" cmpd="sng">
            <a:solidFill>
              <a:schemeClr val="dk1"/>
            </a:solidFill>
            <a:prstDash val="solid"/>
            <a:miter lim="800000"/>
            <a:headEnd type="none" w="sm" len="sm"/>
            <a:tailEnd type="none" w="sm" len="sm"/>
          </a:ln>
        </p:spPr>
      </p:cxnSp>
      <p:sp>
        <p:nvSpPr>
          <p:cNvPr id="181" name="Google Shape;181;p18"/>
          <p:cNvSpPr txBox="1">
            <a:spLocks noGrp="1"/>
          </p:cNvSpPr>
          <p:nvPr>
            <p:ph type="dt" idx="10"/>
          </p:nvPr>
        </p:nvSpPr>
        <p:spPr>
          <a:xfrm>
            <a:off x="4940246" y="6356351"/>
            <a:ext cx="1031753"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82" name="Google Shape;182;p18"/>
          <p:cNvSpPr txBox="1">
            <a:spLocks noGrp="1"/>
          </p:cNvSpPr>
          <p:nvPr>
            <p:ph type="ftr" idx="11"/>
          </p:nvPr>
        </p:nvSpPr>
        <p:spPr>
          <a:xfrm>
            <a:off x="2145226" y="6356351"/>
            <a:ext cx="2547017"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83" name="Google Shape;183;p18"/>
          <p:cNvSpPr txBox="1">
            <a:spLocks noGrp="1"/>
          </p:cNvSpPr>
          <p:nvPr>
            <p:ph type="sldNum" idx="12"/>
          </p:nvPr>
        </p:nvSpPr>
        <p:spPr>
          <a:xfrm>
            <a:off x="11409031" y="6333135"/>
            <a:ext cx="731738" cy="524986"/>
          </a:xfrm>
          <a:prstGeom prst="rect">
            <a:avLst/>
          </a:prstGeom>
        </p:spPr>
        <p:txBody>
          <a:bodyPr spcFirstLastPara="1" wrap="square" lIns="0" tIns="0" rIns="0" bIns="0" anchor="t" anchorCtr="0">
            <a:noAutofit/>
          </a:bodyPr>
          <a:lstStyle>
            <a:lvl1pPr lvl="0">
              <a:buNone/>
              <a:defRPr sz="1361"/>
            </a:lvl1pPr>
            <a:lvl2pPr lvl="1">
              <a:buNone/>
              <a:defRPr sz="1361"/>
            </a:lvl2pPr>
            <a:lvl3pPr lvl="2">
              <a:buNone/>
              <a:defRPr sz="1361"/>
            </a:lvl3pPr>
            <a:lvl4pPr lvl="3">
              <a:buNone/>
              <a:defRPr sz="1361"/>
            </a:lvl4pPr>
            <a:lvl5pPr lvl="4">
              <a:buNone/>
              <a:defRPr sz="1361"/>
            </a:lvl5pPr>
            <a:lvl6pPr lvl="5">
              <a:buNone/>
              <a:defRPr sz="1361"/>
            </a:lvl6pPr>
            <a:lvl7pPr lvl="6">
              <a:buNone/>
              <a:defRPr sz="1361"/>
            </a:lvl7pPr>
            <a:lvl8pPr lvl="7">
              <a:buNone/>
              <a:defRPr sz="1361"/>
            </a:lvl8pPr>
            <a:lvl9pPr lvl="8">
              <a:buNone/>
              <a:defRPr sz="1361"/>
            </a:lvl9pPr>
          </a:lstStyle>
          <a:p>
            <a:fld id="{00000000-1234-1234-1234-123412341234}" type="slidenum">
              <a:rPr lang="pl-PL" smtClean="0"/>
              <a:pPr/>
              <a:t>‹#›</a:t>
            </a:fld>
            <a:endParaRPr lang="pl-PL"/>
          </a:p>
        </p:txBody>
      </p:sp>
    </p:spTree>
    <p:extLst>
      <p:ext uri="{BB962C8B-B14F-4D97-AF65-F5344CB8AC3E}">
        <p14:creationId xmlns:p14="http://schemas.microsoft.com/office/powerpoint/2010/main" val="2594340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F68666B-80B7-5FA5-FC9F-2F928A26B010}"/>
              </a:ext>
            </a:extLst>
          </p:cNvPr>
          <p:cNvSpPr/>
          <p:nvPr userDrawn="1"/>
        </p:nvSpPr>
        <p:spPr>
          <a:xfrm>
            <a:off x="6096000" y="0"/>
            <a:ext cx="3657600" cy="6858000"/>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9E92B-FE67-1F3D-DCA0-195195A4AB6A}"/>
              </a:ext>
            </a:extLst>
          </p:cNvPr>
          <p:cNvSpPr>
            <a:spLocks noGrp="1"/>
          </p:cNvSpPr>
          <p:nvPr>
            <p:ph type="title"/>
          </p:nvPr>
        </p:nvSpPr>
        <p:spPr>
          <a:xfrm>
            <a:off x="914400" y="2404343"/>
            <a:ext cx="5181600" cy="1325563"/>
          </a:xfrm>
        </p:spPr>
        <p:txBody>
          <a:bodyPr>
            <a:noAutofit/>
          </a:bodyPr>
          <a:lstStyle>
            <a:lvl1pPr>
              <a:defRPr sz="4800">
                <a:latin typeface="Poppins" pitchFamily="2" charset="77"/>
                <a:cs typeface="Poppins" pitchFamily="2" charset="77"/>
              </a:defRPr>
            </a:lvl1pPr>
          </a:lstStyle>
          <a:p>
            <a:r>
              <a:rPr lang="en-US" dirty="0"/>
              <a:t>Click to edit Master title style</a:t>
            </a:r>
          </a:p>
        </p:txBody>
      </p:sp>
      <p:sp>
        <p:nvSpPr>
          <p:cNvPr id="9" name="Picture Placeholder 8">
            <a:extLst>
              <a:ext uri="{FF2B5EF4-FFF2-40B4-BE49-F238E27FC236}">
                <a16:creationId xmlns:a16="http://schemas.microsoft.com/office/drawing/2014/main" id="{BA87BAAC-9384-2363-2089-821720F16DD3}"/>
              </a:ext>
            </a:extLst>
          </p:cNvPr>
          <p:cNvSpPr>
            <a:spLocks noGrp="1"/>
          </p:cNvSpPr>
          <p:nvPr>
            <p:ph type="pic" sz="quarter" idx="13"/>
          </p:nvPr>
        </p:nvSpPr>
        <p:spPr>
          <a:xfrm>
            <a:off x="7239000" y="1485900"/>
            <a:ext cx="3657600" cy="4457700"/>
          </a:xfrm>
        </p:spPr>
        <p:txBody>
          <a:bodyPr/>
          <a:lstStyle/>
          <a:p>
            <a:endParaRPr lang="en-US"/>
          </a:p>
        </p:txBody>
      </p:sp>
      <p:cxnSp>
        <p:nvCxnSpPr>
          <p:cNvPr id="11" name="Straight Connector 10">
            <a:extLst>
              <a:ext uri="{FF2B5EF4-FFF2-40B4-BE49-F238E27FC236}">
                <a16:creationId xmlns:a16="http://schemas.microsoft.com/office/drawing/2014/main" id="{0CA0C2D1-06AD-3620-044D-2EAE71AC87AC}"/>
              </a:ext>
            </a:extLst>
          </p:cNvPr>
          <p:cNvCxnSpPr/>
          <p:nvPr userDrawn="1"/>
        </p:nvCxnSpPr>
        <p:spPr>
          <a:xfrm>
            <a:off x="1638300" y="571500"/>
            <a:ext cx="4267200" cy="0"/>
          </a:xfrm>
          <a:prstGeom prst="line">
            <a:avLst/>
          </a:prstGeom>
          <a:ln>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60C99D5D-5452-4897-02A9-A1B32F0BE968}"/>
              </a:ext>
            </a:extLst>
          </p:cNvPr>
          <p:cNvCxnSpPr/>
          <p:nvPr userDrawn="1"/>
        </p:nvCxnSpPr>
        <p:spPr>
          <a:xfrm>
            <a:off x="10096500" y="571500"/>
            <a:ext cx="1259359" cy="0"/>
          </a:xfrm>
          <a:prstGeom prst="line">
            <a:avLst/>
          </a:prstGeom>
          <a:ln>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3FB318F3-41C4-0F1C-1CBD-D5A32280E575}"/>
              </a:ext>
            </a:extLst>
          </p:cNvPr>
          <p:cNvCxnSpPr>
            <a:cxnSpLocks/>
          </p:cNvCxnSpPr>
          <p:nvPr userDrawn="1"/>
        </p:nvCxnSpPr>
        <p:spPr>
          <a:xfrm>
            <a:off x="914400" y="571500"/>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43CC35-4750-6912-E49F-E917DF9AB637}"/>
              </a:ext>
            </a:extLst>
          </p:cNvPr>
          <p:cNvCxnSpPr>
            <a:cxnSpLocks/>
          </p:cNvCxnSpPr>
          <p:nvPr userDrawn="1"/>
        </p:nvCxnSpPr>
        <p:spPr>
          <a:xfrm>
            <a:off x="914400" y="658586"/>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sp>
        <p:nvSpPr>
          <p:cNvPr id="17" name="Text Placeholder 16">
            <a:extLst>
              <a:ext uri="{FF2B5EF4-FFF2-40B4-BE49-F238E27FC236}">
                <a16:creationId xmlns:a16="http://schemas.microsoft.com/office/drawing/2014/main" id="{003331A5-D35A-E699-E3EA-6035EB0DCD16}"/>
              </a:ext>
            </a:extLst>
          </p:cNvPr>
          <p:cNvSpPr>
            <a:spLocks noGrp="1"/>
          </p:cNvSpPr>
          <p:nvPr>
            <p:ph type="body" sz="quarter" idx="14"/>
          </p:nvPr>
        </p:nvSpPr>
        <p:spPr>
          <a:xfrm>
            <a:off x="1066800" y="5185232"/>
            <a:ext cx="2971800" cy="365126"/>
          </a:xfrm>
        </p:spPr>
        <p:txBody>
          <a:bodyPr>
            <a:normAutofit/>
          </a:bodyPr>
          <a:lstStyle>
            <a:lvl1pPr marL="0" indent="0">
              <a:buNone/>
              <a:defRPr sz="1800">
                <a:solidFill>
                  <a:schemeClr val="tx1">
                    <a:lumMod val="50000"/>
                    <a:lumOff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a:t>
            </a:r>
          </a:p>
        </p:txBody>
      </p:sp>
      <p:sp>
        <p:nvSpPr>
          <p:cNvPr id="18" name="Text Placeholder 16">
            <a:extLst>
              <a:ext uri="{FF2B5EF4-FFF2-40B4-BE49-F238E27FC236}">
                <a16:creationId xmlns:a16="http://schemas.microsoft.com/office/drawing/2014/main" id="{442CA476-8654-0542-5C0B-4F439516AF31}"/>
              </a:ext>
            </a:extLst>
          </p:cNvPr>
          <p:cNvSpPr>
            <a:spLocks noGrp="1"/>
          </p:cNvSpPr>
          <p:nvPr>
            <p:ph type="body" sz="quarter" idx="15"/>
          </p:nvPr>
        </p:nvSpPr>
        <p:spPr>
          <a:xfrm>
            <a:off x="1066800" y="5588228"/>
            <a:ext cx="2971800" cy="365126"/>
          </a:xfrm>
        </p:spPr>
        <p:txBody>
          <a:bodyPr>
            <a:noAutofit/>
          </a:bodyPr>
          <a:lstStyle>
            <a:lvl1pPr marL="0" indent="0">
              <a:buNone/>
              <a:defRPr sz="2000">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a:t>
            </a:r>
          </a:p>
        </p:txBody>
      </p:sp>
    </p:spTree>
    <p:extLst>
      <p:ext uri="{BB962C8B-B14F-4D97-AF65-F5344CB8AC3E}">
        <p14:creationId xmlns:p14="http://schemas.microsoft.com/office/powerpoint/2010/main" val="4172760368"/>
      </p:ext>
    </p:extLst>
  </p:cSld>
  <p:clrMapOvr>
    <a:masterClrMapping/>
  </p:clrMapOvr>
  <p:extLst>
    <p:ext uri="{DCECCB84-F9BA-43D5-87BE-67443E8EF086}">
      <p15:sldGuideLst xmlns:p15="http://schemas.microsoft.com/office/powerpoint/2012/main">
        <p15:guide id="1" orient="horz" pos="936">
          <p15:clr>
            <a:srgbClr val="FBAE40"/>
          </p15:clr>
        </p15:guide>
        <p15:guide id="2" pos="576">
          <p15:clr>
            <a:srgbClr val="FBAE40"/>
          </p15:clr>
        </p15:guide>
        <p15:guide id="3" orient="horz" pos="3744">
          <p15:clr>
            <a:srgbClr val="FBAE40"/>
          </p15:clr>
        </p15:guide>
        <p15:guide id="4" pos="6864">
          <p15:clr>
            <a:srgbClr val="FBAE40"/>
          </p15:clr>
        </p15:guide>
        <p15:guide id="5" pos="4560">
          <p15:clr>
            <a:srgbClr val="FBAE40"/>
          </p15:clr>
        </p15:guide>
        <p15:guide id="6" orient="horz" pos="1512">
          <p15:clr>
            <a:srgbClr val="FBAE40"/>
          </p15:clr>
        </p15:guide>
        <p15:guide id="7" orient="horz" pos="360">
          <p15:clr>
            <a:srgbClr val="FBAE40"/>
          </p15:clr>
        </p15:guide>
        <p15:guide id="8" pos="672">
          <p15:clr>
            <a:srgbClr val="FBAE40"/>
          </p15:clr>
        </p15:guide>
        <p15:guide id="9" pos="3720">
          <p15:clr>
            <a:srgbClr val="FBAE40"/>
          </p15:clr>
        </p15:guide>
        <p15:guide id="10" pos="6360">
          <p15:clr>
            <a:srgbClr val="FBAE40"/>
          </p15:clr>
        </p15:guide>
        <p15:guide id="11" pos="715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B735EAF-8052-DDCD-6CEC-D825479BEFD3}"/>
              </a:ext>
            </a:extLst>
          </p:cNvPr>
          <p:cNvSpPr/>
          <p:nvPr userDrawn="1"/>
        </p:nvSpPr>
        <p:spPr>
          <a:xfrm>
            <a:off x="6096000" y="0"/>
            <a:ext cx="3657600" cy="6858000"/>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C9E92B-FE67-1F3D-DCA0-195195A4AB6A}"/>
              </a:ext>
            </a:extLst>
          </p:cNvPr>
          <p:cNvSpPr>
            <a:spLocks noGrp="1"/>
          </p:cNvSpPr>
          <p:nvPr>
            <p:ph type="title"/>
          </p:nvPr>
        </p:nvSpPr>
        <p:spPr>
          <a:xfrm>
            <a:off x="4499428" y="796698"/>
            <a:ext cx="6854371" cy="1325563"/>
          </a:xfrm>
        </p:spPr>
        <p:txBody>
          <a:bodyPr anchor="t">
            <a:noAutofit/>
          </a:bodyPr>
          <a:lstStyle>
            <a:lvl1pPr>
              <a:defRPr sz="4800">
                <a:latin typeface="Poppins" pitchFamily="2" charset="77"/>
                <a:cs typeface="Poppins" pitchFamily="2" charset="77"/>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3FB318F3-41C4-0F1C-1CBD-D5A32280E575}"/>
              </a:ext>
            </a:extLst>
          </p:cNvPr>
          <p:cNvCxnSpPr>
            <a:cxnSpLocks/>
          </p:cNvCxnSpPr>
          <p:nvPr userDrawn="1"/>
        </p:nvCxnSpPr>
        <p:spPr>
          <a:xfrm>
            <a:off x="11353800" y="566057"/>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43CC35-4750-6912-E49F-E917DF9AB637}"/>
              </a:ext>
            </a:extLst>
          </p:cNvPr>
          <p:cNvCxnSpPr>
            <a:cxnSpLocks/>
          </p:cNvCxnSpPr>
          <p:nvPr userDrawn="1"/>
        </p:nvCxnSpPr>
        <p:spPr>
          <a:xfrm>
            <a:off x="11353800" y="653143"/>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sp>
        <p:nvSpPr>
          <p:cNvPr id="7" name="Picture Placeholder 6">
            <a:extLst>
              <a:ext uri="{FF2B5EF4-FFF2-40B4-BE49-F238E27FC236}">
                <a16:creationId xmlns:a16="http://schemas.microsoft.com/office/drawing/2014/main" id="{DCB9F921-8097-7740-47FD-1905F9FE448C}"/>
              </a:ext>
            </a:extLst>
          </p:cNvPr>
          <p:cNvSpPr>
            <a:spLocks noGrp="1"/>
          </p:cNvSpPr>
          <p:nvPr>
            <p:ph type="pic" sz="quarter" idx="19"/>
          </p:nvPr>
        </p:nvSpPr>
        <p:spPr>
          <a:xfrm>
            <a:off x="0" y="0"/>
            <a:ext cx="4354513" cy="6858000"/>
          </a:xfrm>
        </p:spPr>
        <p:txBody>
          <a:bodyPr/>
          <a:lstStyle/>
          <a:p>
            <a:endParaRPr lang="en-US"/>
          </a:p>
        </p:txBody>
      </p:sp>
      <p:sp>
        <p:nvSpPr>
          <p:cNvPr id="9" name="Text Placeholder 7">
            <a:extLst>
              <a:ext uri="{FF2B5EF4-FFF2-40B4-BE49-F238E27FC236}">
                <a16:creationId xmlns:a16="http://schemas.microsoft.com/office/drawing/2014/main" id="{DEBCBD63-480F-D96C-B0DF-94EF264BA08C}"/>
              </a:ext>
            </a:extLst>
          </p:cNvPr>
          <p:cNvSpPr>
            <a:spLocks noGrp="1"/>
          </p:cNvSpPr>
          <p:nvPr>
            <p:ph type="body" sz="quarter" idx="21"/>
          </p:nvPr>
        </p:nvSpPr>
        <p:spPr>
          <a:xfrm>
            <a:off x="8280716" y="2676257"/>
            <a:ext cx="2917371" cy="743178"/>
          </a:xfrm>
        </p:spPr>
        <p:txBody>
          <a:bodyPr anchor="b" anchorCtr="0">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2" name="Text Placeholder 7">
            <a:extLst>
              <a:ext uri="{FF2B5EF4-FFF2-40B4-BE49-F238E27FC236}">
                <a16:creationId xmlns:a16="http://schemas.microsoft.com/office/drawing/2014/main" id="{23F1D198-945D-C96D-60E9-C0AEC5E296ED}"/>
              </a:ext>
            </a:extLst>
          </p:cNvPr>
          <p:cNvSpPr>
            <a:spLocks noGrp="1"/>
          </p:cNvSpPr>
          <p:nvPr>
            <p:ph type="body" sz="quarter" idx="17"/>
          </p:nvPr>
        </p:nvSpPr>
        <p:spPr>
          <a:xfrm>
            <a:off x="8280717" y="389046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3" name="Text Placeholder 7">
            <a:extLst>
              <a:ext uri="{FF2B5EF4-FFF2-40B4-BE49-F238E27FC236}">
                <a16:creationId xmlns:a16="http://schemas.microsoft.com/office/drawing/2014/main" id="{BDCD9B2A-F0BB-F9DB-CC75-2EC1683475F8}"/>
              </a:ext>
            </a:extLst>
          </p:cNvPr>
          <p:cNvSpPr>
            <a:spLocks noGrp="1"/>
          </p:cNvSpPr>
          <p:nvPr>
            <p:ph type="body" sz="quarter" idx="18"/>
          </p:nvPr>
        </p:nvSpPr>
        <p:spPr>
          <a:xfrm>
            <a:off x="4495800" y="389046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7" name="Text Placeholder 12">
            <a:extLst>
              <a:ext uri="{FF2B5EF4-FFF2-40B4-BE49-F238E27FC236}">
                <a16:creationId xmlns:a16="http://schemas.microsoft.com/office/drawing/2014/main" id="{68651C4C-4AD1-19DA-CC78-BEC58707B5AD}"/>
              </a:ext>
            </a:extLst>
          </p:cNvPr>
          <p:cNvSpPr>
            <a:spLocks noGrp="1"/>
          </p:cNvSpPr>
          <p:nvPr>
            <p:ph type="body" sz="quarter" idx="20"/>
          </p:nvPr>
        </p:nvSpPr>
        <p:spPr>
          <a:xfrm>
            <a:off x="8902700" y="6573838"/>
            <a:ext cx="2870200" cy="284162"/>
          </a:xfrm>
        </p:spPr>
        <p:txBody>
          <a:bodyPr>
            <a:noAutofit/>
          </a:bodyPr>
          <a:lstStyle>
            <a:lvl1pPr marL="0" indent="0" algn="r">
              <a:buNone/>
              <a:defRPr sz="1000">
                <a:solidFill>
                  <a:schemeClr val="tx1">
                    <a:lumMod val="50000"/>
                    <a:lumOff val="50000"/>
                  </a:schemeClr>
                </a:solidFill>
              </a:defRPr>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n-US" dirty="0"/>
              <a:t>Click to edit Master text styles</a:t>
            </a:r>
          </a:p>
        </p:txBody>
      </p:sp>
      <p:sp>
        <p:nvSpPr>
          <p:cNvPr id="3" name="Text Placeholder 7">
            <a:extLst>
              <a:ext uri="{FF2B5EF4-FFF2-40B4-BE49-F238E27FC236}">
                <a16:creationId xmlns:a16="http://schemas.microsoft.com/office/drawing/2014/main" id="{12271BA1-38C2-A7FE-AC76-8EC49BFBBE35}"/>
              </a:ext>
            </a:extLst>
          </p:cNvPr>
          <p:cNvSpPr>
            <a:spLocks noGrp="1"/>
          </p:cNvSpPr>
          <p:nvPr>
            <p:ph type="body" sz="quarter" idx="22"/>
          </p:nvPr>
        </p:nvSpPr>
        <p:spPr>
          <a:xfrm>
            <a:off x="4495800" y="2676257"/>
            <a:ext cx="2917371" cy="743178"/>
          </a:xfrm>
        </p:spPr>
        <p:txBody>
          <a:bodyPr anchor="b" anchorCtr="0">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Tree>
    <p:extLst>
      <p:ext uri="{BB962C8B-B14F-4D97-AF65-F5344CB8AC3E}">
        <p14:creationId xmlns:p14="http://schemas.microsoft.com/office/powerpoint/2010/main" val="630785607"/>
      </p:ext>
    </p:extLst>
  </p:cSld>
  <p:clrMapOvr>
    <a:masterClrMapping/>
  </p:clrMapOvr>
  <p:extLst>
    <p:ext uri="{DCECCB84-F9BA-43D5-87BE-67443E8EF086}">
      <p15:sldGuideLst xmlns:p15="http://schemas.microsoft.com/office/powerpoint/2012/main">
        <p15:guide id="1" orient="horz" pos="840">
          <p15:clr>
            <a:srgbClr val="FBAE40"/>
          </p15:clr>
        </p15:guide>
        <p15:guide id="2" pos="2832">
          <p15:clr>
            <a:srgbClr val="FBAE40"/>
          </p15:clr>
        </p15:guide>
        <p15:guide id="3" orient="horz" pos="3744">
          <p15:clr>
            <a:srgbClr val="FBAE40"/>
          </p15:clr>
        </p15:guide>
        <p15:guide id="4" pos="6864">
          <p15:clr>
            <a:srgbClr val="FBAE40"/>
          </p15:clr>
        </p15:guide>
        <p15:guide id="5" pos="4560">
          <p15:clr>
            <a:srgbClr val="FBAE40"/>
          </p15:clr>
        </p15:guide>
        <p15:guide id="6" orient="horz" pos="1704">
          <p15:clr>
            <a:srgbClr val="FBAE40"/>
          </p15:clr>
        </p15:guide>
        <p15:guide id="7" orient="horz" pos="360">
          <p15:clr>
            <a:srgbClr val="FBAE40"/>
          </p15:clr>
        </p15:guide>
        <p15:guide id="9" pos="3720">
          <p15:clr>
            <a:srgbClr val="FBAE40"/>
          </p15:clr>
        </p15:guide>
        <p15:guide id="10" pos="6360">
          <p15:clr>
            <a:srgbClr val="FBAE40"/>
          </p15:clr>
        </p15:guide>
        <p15:guide id="11" pos="7152">
          <p15:clr>
            <a:srgbClr val="FBAE40"/>
          </p15:clr>
        </p15:guide>
        <p15:guide id="12" pos="2952">
          <p15:clr>
            <a:srgbClr val="FBAE40"/>
          </p15:clr>
        </p15:guide>
        <p15:guide id="13" pos="7056">
          <p15:clr>
            <a:srgbClr val="FBAE40"/>
          </p15:clr>
        </p15:guide>
        <p15:guide id="14" orient="horz" pos="244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E7C7D43-1CC3-3332-AEFC-59ABB023F7AC}"/>
              </a:ext>
            </a:extLst>
          </p:cNvPr>
          <p:cNvSpPr/>
          <p:nvPr userDrawn="1"/>
        </p:nvSpPr>
        <p:spPr>
          <a:xfrm>
            <a:off x="6096000" y="0"/>
            <a:ext cx="3657600" cy="6858000"/>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9E92B-FE67-1F3D-DCA0-195195A4AB6A}"/>
              </a:ext>
            </a:extLst>
          </p:cNvPr>
          <p:cNvSpPr>
            <a:spLocks noGrp="1"/>
          </p:cNvSpPr>
          <p:nvPr>
            <p:ph type="title"/>
          </p:nvPr>
        </p:nvSpPr>
        <p:spPr>
          <a:xfrm>
            <a:off x="914400" y="796698"/>
            <a:ext cx="10439400" cy="1325563"/>
          </a:xfrm>
        </p:spPr>
        <p:txBody>
          <a:bodyPr anchor="t">
            <a:noAutofit/>
          </a:bodyPr>
          <a:lstStyle>
            <a:lvl1pPr>
              <a:defRPr sz="4800">
                <a:latin typeface="Poppins" pitchFamily="2" charset="77"/>
                <a:cs typeface="Poppins" pitchFamily="2" charset="77"/>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3FB318F3-41C4-0F1C-1CBD-D5A32280E575}"/>
              </a:ext>
            </a:extLst>
          </p:cNvPr>
          <p:cNvCxnSpPr>
            <a:cxnSpLocks/>
          </p:cNvCxnSpPr>
          <p:nvPr userDrawn="1"/>
        </p:nvCxnSpPr>
        <p:spPr>
          <a:xfrm>
            <a:off x="11353800" y="566057"/>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43CC35-4750-6912-E49F-E917DF9AB637}"/>
              </a:ext>
            </a:extLst>
          </p:cNvPr>
          <p:cNvCxnSpPr>
            <a:cxnSpLocks/>
          </p:cNvCxnSpPr>
          <p:nvPr userDrawn="1"/>
        </p:nvCxnSpPr>
        <p:spPr>
          <a:xfrm>
            <a:off x="11353800" y="653143"/>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sp>
        <p:nvSpPr>
          <p:cNvPr id="8" name="Text Placeholder 7">
            <a:extLst>
              <a:ext uri="{FF2B5EF4-FFF2-40B4-BE49-F238E27FC236}">
                <a16:creationId xmlns:a16="http://schemas.microsoft.com/office/drawing/2014/main" id="{CF06E8DC-A0CF-0798-ADF8-761E7E68BAC4}"/>
              </a:ext>
            </a:extLst>
          </p:cNvPr>
          <p:cNvSpPr>
            <a:spLocks noGrp="1"/>
          </p:cNvSpPr>
          <p:nvPr>
            <p:ph type="body" sz="quarter" idx="13"/>
          </p:nvPr>
        </p:nvSpPr>
        <p:spPr>
          <a:xfrm>
            <a:off x="1070214" y="2685822"/>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2" name="Text Placeholder 7">
            <a:extLst>
              <a:ext uri="{FF2B5EF4-FFF2-40B4-BE49-F238E27FC236}">
                <a16:creationId xmlns:a16="http://schemas.microsoft.com/office/drawing/2014/main" id="{FCFA915D-63BE-A1E7-E7C6-A8B7F841C27B}"/>
              </a:ext>
            </a:extLst>
          </p:cNvPr>
          <p:cNvSpPr>
            <a:spLocks noGrp="1"/>
          </p:cNvSpPr>
          <p:nvPr>
            <p:ph type="body" sz="quarter" idx="14"/>
          </p:nvPr>
        </p:nvSpPr>
        <p:spPr>
          <a:xfrm>
            <a:off x="4675413" y="2685822"/>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5" name="Text Placeholder 7">
            <a:extLst>
              <a:ext uri="{FF2B5EF4-FFF2-40B4-BE49-F238E27FC236}">
                <a16:creationId xmlns:a16="http://schemas.microsoft.com/office/drawing/2014/main" id="{2D2F8532-EAC1-4C87-C49E-5B099E83972D}"/>
              </a:ext>
            </a:extLst>
          </p:cNvPr>
          <p:cNvSpPr>
            <a:spLocks noGrp="1"/>
          </p:cNvSpPr>
          <p:nvPr>
            <p:ph type="body" sz="quarter" idx="15"/>
          </p:nvPr>
        </p:nvSpPr>
        <p:spPr>
          <a:xfrm>
            <a:off x="8284028" y="2685822"/>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6" name="Text Placeholder 7">
            <a:extLst>
              <a:ext uri="{FF2B5EF4-FFF2-40B4-BE49-F238E27FC236}">
                <a16:creationId xmlns:a16="http://schemas.microsoft.com/office/drawing/2014/main" id="{267078C8-F910-8FC3-7286-ADF1FB40862C}"/>
              </a:ext>
            </a:extLst>
          </p:cNvPr>
          <p:cNvSpPr>
            <a:spLocks noGrp="1"/>
          </p:cNvSpPr>
          <p:nvPr>
            <p:ph type="body" sz="quarter" idx="16"/>
          </p:nvPr>
        </p:nvSpPr>
        <p:spPr>
          <a:xfrm>
            <a:off x="1066800"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7" name="Text Placeholder 7">
            <a:extLst>
              <a:ext uri="{FF2B5EF4-FFF2-40B4-BE49-F238E27FC236}">
                <a16:creationId xmlns:a16="http://schemas.microsoft.com/office/drawing/2014/main" id="{2A8B99F6-09B0-9487-3A2A-0062188384B3}"/>
              </a:ext>
            </a:extLst>
          </p:cNvPr>
          <p:cNvSpPr>
            <a:spLocks noGrp="1"/>
          </p:cNvSpPr>
          <p:nvPr>
            <p:ph type="body" sz="quarter" idx="17"/>
          </p:nvPr>
        </p:nvSpPr>
        <p:spPr>
          <a:xfrm>
            <a:off x="4675414"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8" name="Text Placeholder 7">
            <a:extLst>
              <a:ext uri="{FF2B5EF4-FFF2-40B4-BE49-F238E27FC236}">
                <a16:creationId xmlns:a16="http://schemas.microsoft.com/office/drawing/2014/main" id="{E2F86FE2-AC0C-C76C-B2BD-9A02FA2E0205}"/>
              </a:ext>
            </a:extLst>
          </p:cNvPr>
          <p:cNvSpPr>
            <a:spLocks noGrp="1"/>
          </p:cNvSpPr>
          <p:nvPr>
            <p:ph type="body" sz="quarter" idx="18"/>
          </p:nvPr>
        </p:nvSpPr>
        <p:spPr>
          <a:xfrm>
            <a:off x="8284027"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Tree>
    <p:extLst>
      <p:ext uri="{BB962C8B-B14F-4D97-AF65-F5344CB8AC3E}">
        <p14:creationId xmlns:p14="http://schemas.microsoft.com/office/powerpoint/2010/main" val="1848048577"/>
      </p:ext>
    </p:extLst>
  </p:cSld>
  <p:clrMapOvr>
    <a:masterClrMapping/>
  </p:clrMapOvr>
  <p:extLst>
    <p:ext uri="{DCECCB84-F9BA-43D5-87BE-67443E8EF086}">
      <p15:sldGuideLst xmlns:p15="http://schemas.microsoft.com/office/powerpoint/2012/main">
        <p15:guide id="1" orient="horz" pos="840">
          <p15:clr>
            <a:srgbClr val="FBAE40"/>
          </p15:clr>
        </p15:guide>
        <p15:guide id="2" pos="576">
          <p15:clr>
            <a:srgbClr val="FBAE40"/>
          </p15:clr>
        </p15:guide>
        <p15:guide id="3" orient="horz" pos="3744">
          <p15:clr>
            <a:srgbClr val="FBAE40"/>
          </p15:clr>
        </p15:guide>
        <p15:guide id="4" pos="6864">
          <p15:clr>
            <a:srgbClr val="FBAE40"/>
          </p15:clr>
        </p15:guide>
        <p15:guide id="5" pos="4560">
          <p15:clr>
            <a:srgbClr val="FBAE40"/>
          </p15:clr>
        </p15:guide>
        <p15:guide id="6" orient="horz" pos="1512">
          <p15:clr>
            <a:srgbClr val="FBAE40"/>
          </p15:clr>
        </p15:guide>
        <p15:guide id="7" orient="horz" pos="360">
          <p15:clr>
            <a:srgbClr val="FBAE40"/>
          </p15:clr>
        </p15:guide>
        <p15:guide id="8" pos="1032">
          <p15:clr>
            <a:srgbClr val="FBAE40"/>
          </p15:clr>
        </p15:guide>
        <p15:guide id="9" pos="3720">
          <p15:clr>
            <a:srgbClr val="FBAE40"/>
          </p15:clr>
        </p15:guide>
        <p15:guide id="10" pos="6360">
          <p15:clr>
            <a:srgbClr val="FBAE40"/>
          </p15:clr>
        </p15:guide>
        <p15:guide id="11" pos="7152">
          <p15:clr>
            <a:srgbClr val="FBAE40"/>
          </p15:clr>
        </p15:guide>
        <p15:guide id="12" pos="672">
          <p15:clr>
            <a:srgbClr val="FBAE40"/>
          </p15:clr>
        </p15:guide>
        <p15:guide id="13" pos="7056">
          <p15:clr>
            <a:srgbClr val="FBAE40"/>
          </p15:clr>
        </p15:guide>
        <p15:guide id="14" orient="horz" pos="244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lajd tytuł + treść - 1 kolumna">
  <p:cSld name="slajd tytuł + treść - 1 kolumna">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593761" y="702960"/>
            <a:ext cx="11004479" cy="402061"/>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31" name="Google Shape;31;p4"/>
          <p:cNvSpPr txBox="1">
            <a:spLocks noGrp="1"/>
          </p:cNvSpPr>
          <p:nvPr>
            <p:ph type="body" idx="1"/>
          </p:nvPr>
        </p:nvSpPr>
        <p:spPr>
          <a:xfrm>
            <a:off x="593761" y="1395893"/>
            <a:ext cx="11004479" cy="4329120"/>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32" name="Google Shape;32;p4"/>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pic>
        <p:nvPicPr>
          <p:cNvPr id="33" name="Google Shape;33;p4"/>
          <p:cNvPicPr preferRelativeResize="0"/>
          <p:nvPr/>
        </p:nvPicPr>
        <p:blipFill rotWithShape="1">
          <a:blip r:embed="rId2">
            <a:alphaModFix/>
          </a:blip>
          <a:srcRect/>
          <a:stretch/>
        </p:blipFill>
        <p:spPr>
          <a:xfrm>
            <a:off x="615768" y="6359710"/>
            <a:ext cx="2095256" cy="148004"/>
          </a:xfrm>
          <a:prstGeom prst="rect">
            <a:avLst/>
          </a:prstGeom>
          <a:noFill/>
          <a:ln>
            <a:noFill/>
          </a:ln>
        </p:spPr>
      </p:pic>
      <p:cxnSp>
        <p:nvCxnSpPr>
          <p:cNvPr id="34" name="Google Shape;34;p4"/>
          <p:cNvCxnSpPr/>
          <p:nvPr/>
        </p:nvCxnSpPr>
        <p:spPr>
          <a:xfrm>
            <a:off x="593761" y="489878"/>
            <a:ext cx="11004479" cy="0"/>
          </a:xfrm>
          <a:prstGeom prst="straightConnector1">
            <a:avLst/>
          </a:prstGeom>
          <a:noFill/>
          <a:ln w="50800" cap="flat" cmpd="sng">
            <a:solidFill>
              <a:schemeClr val="dk1"/>
            </a:solidFill>
            <a:prstDash val="solid"/>
            <a:miter lim="800000"/>
            <a:headEnd type="none" w="sm" len="sm"/>
            <a:tailEnd type="none" w="sm" len="sm"/>
          </a:ln>
        </p:spPr>
      </p:cxnSp>
      <p:sp>
        <p:nvSpPr>
          <p:cNvPr id="35" name="Google Shape;35;p4"/>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36" name="Google Shape;36;p4"/>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37" name="Google Shape;37;p4"/>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sp>
        <p:nvSpPr>
          <p:cNvPr id="38" name="Google Shape;38;p4"/>
          <p:cNvSpPr txBox="1">
            <a:spLocks noGrp="1"/>
          </p:cNvSpPr>
          <p:nvPr>
            <p:ph type="body" idx="2"/>
          </p:nvPr>
        </p:nvSpPr>
        <p:spPr>
          <a:xfrm>
            <a:off x="593760" y="5818211"/>
            <a:ext cx="3289216" cy="257788"/>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1"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4351736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9E92B-FE67-1F3D-DCA0-195195A4AB6A}"/>
              </a:ext>
            </a:extLst>
          </p:cNvPr>
          <p:cNvSpPr>
            <a:spLocks noGrp="1"/>
          </p:cNvSpPr>
          <p:nvPr>
            <p:ph type="title"/>
          </p:nvPr>
        </p:nvSpPr>
        <p:spPr>
          <a:xfrm>
            <a:off x="914400" y="796698"/>
            <a:ext cx="6678385" cy="1325563"/>
          </a:xfrm>
        </p:spPr>
        <p:txBody>
          <a:bodyPr anchor="t">
            <a:noAutofit/>
          </a:bodyPr>
          <a:lstStyle>
            <a:lvl1pPr>
              <a:defRPr sz="4800">
                <a:latin typeface="Poppins" pitchFamily="2" charset="77"/>
                <a:cs typeface="Poppins" pitchFamily="2" charset="77"/>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3FB318F3-41C4-0F1C-1CBD-D5A32280E575}"/>
              </a:ext>
            </a:extLst>
          </p:cNvPr>
          <p:cNvCxnSpPr>
            <a:cxnSpLocks/>
          </p:cNvCxnSpPr>
          <p:nvPr userDrawn="1"/>
        </p:nvCxnSpPr>
        <p:spPr>
          <a:xfrm>
            <a:off x="609600" y="584664"/>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43CC35-4750-6912-E49F-E917DF9AB637}"/>
              </a:ext>
            </a:extLst>
          </p:cNvPr>
          <p:cNvCxnSpPr>
            <a:cxnSpLocks/>
          </p:cNvCxnSpPr>
          <p:nvPr userDrawn="1"/>
        </p:nvCxnSpPr>
        <p:spPr>
          <a:xfrm>
            <a:off x="609600" y="671750"/>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sp>
        <p:nvSpPr>
          <p:cNvPr id="8" name="Text Placeholder 7">
            <a:extLst>
              <a:ext uri="{FF2B5EF4-FFF2-40B4-BE49-F238E27FC236}">
                <a16:creationId xmlns:a16="http://schemas.microsoft.com/office/drawing/2014/main" id="{CF06E8DC-A0CF-0798-ADF8-761E7E68BAC4}"/>
              </a:ext>
            </a:extLst>
          </p:cNvPr>
          <p:cNvSpPr>
            <a:spLocks noGrp="1"/>
          </p:cNvSpPr>
          <p:nvPr>
            <p:ph type="body" sz="quarter" idx="13"/>
          </p:nvPr>
        </p:nvSpPr>
        <p:spPr>
          <a:xfrm>
            <a:off x="1066799" y="2674936"/>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2" name="Text Placeholder 7">
            <a:extLst>
              <a:ext uri="{FF2B5EF4-FFF2-40B4-BE49-F238E27FC236}">
                <a16:creationId xmlns:a16="http://schemas.microsoft.com/office/drawing/2014/main" id="{FCFA915D-63BE-A1E7-E7C6-A8B7F841C27B}"/>
              </a:ext>
            </a:extLst>
          </p:cNvPr>
          <p:cNvSpPr>
            <a:spLocks noGrp="1"/>
          </p:cNvSpPr>
          <p:nvPr>
            <p:ph type="body" sz="quarter" idx="14"/>
          </p:nvPr>
        </p:nvSpPr>
        <p:spPr>
          <a:xfrm>
            <a:off x="4675413" y="2674936"/>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6" name="Text Placeholder 7">
            <a:extLst>
              <a:ext uri="{FF2B5EF4-FFF2-40B4-BE49-F238E27FC236}">
                <a16:creationId xmlns:a16="http://schemas.microsoft.com/office/drawing/2014/main" id="{267078C8-F910-8FC3-7286-ADF1FB40862C}"/>
              </a:ext>
            </a:extLst>
          </p:cNvPr>
          <p:cNvSpPr>
            <a:spLocks noGrp="1"/>
          </p:cNvSpPr>
          <p:nvPr>
            <p:ph type="body" sz="quarter" idx="16"/>
          </p:nvPr>
        </p:nvSpPr>
        <p:spPr>
          <a:xfrm>
            <a:off x="1066800"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7" name="Text Placeholder 7">
            <a:extLst>
              <a:ext uri="{FF2B5EF4-FFF2-40B4-BE49-F238E27FC236}">
                <a16:creationId xmlns:a16="http://schemas.microsoft.com/office/drawing/2014/main" id="{2A8B99F6-09B0-9487-3A2A-0062188384B3}"/>
              </a:ext>
            </a:extLst>
          </p:cNvPr>
          <p:cNvSpPr>
            <a:spLocks noGrp="1"/>
          </p:cNvSpPr>
          <p:nvPr>
            <p:ph type="body" sz="quarter" idx="17"/>
          </p:nvPr>
        </p:nvSpPr>
        <p:spPr>
          <a:xfrm>
            <a:off x="4675414"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7" name="Picture Placeholder 6">
            <a:extLst>
              <a:ext uri="{FF2B5EF4-FFF2-40B4-BE49-F238E27FC236}">
                <a16:creationId xmlns:a16="http://schemas.microsoft.com/office/drawing/2014/main" id="{39F175D2-EEFE-E4BF-0E57-03025B8F8D64}"/>
              </a:ext>
            </a:extLst>
          </p:cNvPr>
          <p:cNvSpPr>
            <a:spLocks noGrp="1"/>
          </p:cNvSpPr>
          <p:nvPr>
            <p:ph type="pic" sz="quarter" idx="19"/>
          </p:nvPr>
        </p:nvSpPr>
        <p:spPr>
          <a:xfrm>
            <a:off x="7696200" y="1"/>
            <a:ext cx="4495800" cy="6858000"/>
          </a:xfrm>
        </p:spPr>
        <p:txBody>
          <a:bodyPr/>
          <a:lstStyle/>
          <a:p>
            <a:endParaRPr lang="en-US" dirty="0"/>
          </a:p>
        </p:txBody>
      </p:sp>
      <p:sp>
        <p:nvSpPr>
          <p:cNvPr id="15" name="Text Placeholder 12">
            <a:extLst>
              <a:ext uri="{FF2B5EF4-FFF2-40B4-BE49-F238E27FC236}">
                <a16:creationId xmlns:a16="http://schemas.microsoft.com/office/drawing/2014/main" id="{273C4E42-511B-EB94-CA0A-051B1A4A918D}"/>
              </a:ext>
            </a:extLst>
          </p:cNvPr>
          <p:cNvSpPr>
            <a:spLocks noGrp="1"/>
          </p:cNvSpPr>
          <p:nvPr>
            <p:ph type="body" sz="quarter" idx="20"/>
          </p:nvPr>
        </p:nvSpPr>
        <p:spPr>
          <a:xfrm>
            <a:off x="495300" y="6573838"/>
            <a:ext cx="2870200" cy="284162"/>
          </a:xfrm>
        </p:spPr>
        <p:txBody>
          <a:bodyPr>
            <a:noAutofit/>
          </a:bodyPr>
          <a:lstStyle>
            <a:lvl1pPr marL="0" indent="0" algn="l">
              <a:buNone/>
              <a:defRPr sz="1000">
                <a:solidFill>
                  <a:schemeClr val="tx1">
                    <a:lumMod val="50000"/>
                    <a:lumOff val="50000"/>
                  </a:schemeClr>
                </a:solidFill>
              </a:defRPr>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n-US" dirty="0"/>
              <a:t>Click to edit Master text styles</a:t>
            </a:r>
          </a:p>
        </p:txBody>
      </p:sp>
    </p:spTree>
    <p:extLst>
      <p:ext uri="{BB962C8B-B14F-4D97-AF65-F5344CB8AC3E}">
        <p14:creationId xmlns:p14="http://schemas.microsoft.com/office/powerpoint/2010/main" val="1245389909"/>
      </p:ext>
    </p:extLst>
  </p:cSld>
  <p:clrMapOvr>
    <a:masterClrMapping/>
  </p:clrMapOvr>
  <p:extLst>
    <p:ext uri="{DCECCB84-F9BA-43D5-87BE-67443E8EF086}">
      <p15:sldGuideLst xmlns:p15="http://schemas.microsoft.com/office/powerpoint/2012/main">
        <p15:guide id="1" orient="horz" pos="840">
          <p15:clr>
            <a:srgbClr val="FBAE40"/>
          </p15:clr>
        </p15:guide>
        <p15:guide id="2" pos="576">
          <p15:clr>
            <a:srgbClr val="FBAE40"/>
          </p15:clr>
        </p15:guide>
        <p15:guide id="3" orient="horz" pos="3744">
          <p15:clr>
            <a:srgbClr val="FBAE40"/>
          </p15:clr>
        </p15:guide>
        <p15:guide id="7" orient="horz" pos="360">
          <p15:clr>
            <a:srgbClr val="FBAE40"/>
          </p15:clr>
        </p15:guide>
        <p15:guide id="8" pos="1032">
          <p15:clr>
            <a:srgbClr val="FBAE40"/>
          </p15:clr>
        </p15:guide>
        <p15:guide id="9" pos="4848">
          <p15:clr>
            <a:srgbClr val="FBAE40"/>
          </p15:clr>
        </p15:guide>
        <p15:guide id="11" pos="7152">
          <p15:clr>
            <a:srgbClr val="FBAE40"/>
          </p15:clr>
        </p15:guide>
        <p15:guide id="12" pos="672">
          <p15:clr>
            <a:srgbClr val="FBAE40"/>
          </p15:clr>
        </p15:guide>
        <p15:guide id="13" pos="7056">
          <p15:clr>
            <a:srgbClr val="FBAE40"/>
          </p15:clr>
        </p15:guide>
        <p15:guide id="14" orient="horz" pos="2448">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E70AFB9-F87E-11AC-2B32-B5178FE34E78}"/>
              </a:ext>
            </a:extLst>
          </p:cNvPr>
          <p:cNvSpPr/>
          <p:nvPr userDrawn="1"/>
        </p:nvSpPr>
        <p:spPr>
          <a:xfrm>
            <a:off x="6096000" y="1"/>
            <a:ext cx="6096000" cy="6858000"/>
          </a:xfrm>
          <a:prstGeom prst="rect">
            <a:avLst/>
          </a:prstGeom>
          <a:solidFill>
            <a:srgbClr val="F1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9E92B-FE67-1F3D-DCA0-195195A4AB6A}"/>
              </a:ext>
            </a:extLst>
          </p:cNvPr>
          <p:cNvSpPr>
            <a:spLocks noGrp="1"/>
          </p:cNvSpPr>
          <p:nvPr>
            <p:ph type="title"/>
          </p:nvPr>
        </p:nvSpPr>
        <p:spPr>
          <a:xfrm>
            <a:off x="914400" y="796698"/>
            <a:ext cx="10439400" cy="1325563"/>
          </a:xfrm>
        </p:spPr>
        <p:txBody>
          <a:bodyPr anchor="t">
            <a:noAutofit/>
          </a:bodyPr>
          <a:lstStyle>
            <a:lvl1pPr>
              <a:defRPr sz="4800">
                <a:latin typeface="Poppins" pitchFamily="2" charset="77"/>
                <a:cs typeface="Poppins" pitchFamily="2" charset="77"/>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3FB318F3-41C4-0F1C-1CBD-D5A32280E575}"/>
              </a:ext>
            </a:extLst>
          </p:cNvPr>
          <p:cNvCxnSpPr>
            <a:cxnSpLocks/>
          </p:cNvCxnSpPr>
          <p:nvPr userDrawn="1"/>
        </p:nvCxnSpPr>
        <p:spPr>
          <a:xfrm>
            <a:off x="11353800" y="566057"/>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43CC35-4750-6912-E49F-E917DF9AB637}"/>
              </a:ext>
            </a:extLst>
          </p:cNvPr>
          <p:cNvCxnSpPr>
            <a:cxnSpLocks/>
          </p:cNvCxnSpPr>
          <p:nvPr userDrawn="1"/>
        </p:nvCxnSpPr>
        <p:spPr>
          <a:xfrm>
            <a:off x="11353800" y="653143"/>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sp>
        <p:nvSpPr>
          <p:cNvPr id="8" name="Text Placeholder 7">
            <a:extLst>
              <a:ext uri="{FF2B5EF4-FFF2-40B4-BE49-F238E27FC236}">
                <a16:creationId xmlns:a16="http://schemas.microsoft.com/office/drawing/2014/main" id="{CF06E8DC-A0CF-0798-ADF8-761E7E68BAC4}"/>
              </a:ext>
            </a:extLst>
          </p:cNvPr>
          <p:cNvSpPr>
            <a:spLocks noGrp="1"/>
          </p:cNvSpPr>
          <p:nvPr>
            <p:ph type="body" sz="quarter" idx="13"/>
          </p:nvPr>
        </p:nvSpPr>
        <p:spPr>
          <a:xfrm>
            <a:off x="1071442" y="2689276"/>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2" name="Text Placeholder 7">
            <a:extLst>
              <a:ext uri="{FF2B5EF4-FFF2-40B4-BE49-F238E27FC236}">
                <a16:creationId xmlns:a16="http://schemas.microsoft.com/office/drawing/2014/main" id="{FCFA915D-63BE-A1E7-E7C6-A8B7F841C27B}"/>
              </a:ext>
            </a:extLst>
          </p:cNvPr>
          <p:cNvSpPr>
            <a:spLocks noGrp="1"/>
          </p:cNvSpPr>
          <p:nvPr>
            <p:ph type="body" sz="quarter" idx="14"/>
          </p:nvPr>
        </p:nvSpPr>
        <p:spPr>
          <a:xfrm>
            <a:off x="4675414" y="2685822"/>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5" name="Text Placeholder 7">
            <a:extLst>
              <a:ext uri="{FF2B5EF4-FFF2-40B4-BE49-F238E27FC236}">
                <a16:creationId xmlns:a16="http://schemas.microsoft.com/office/drawing/2014/main" id="{2D2F8532-EAC1-4C87-C49E-5B099E83972D}"/>
              </a:ext>
            </a:extLst>
          </p:cNvPr>
          <p:cNvSpPr>
            <a:spLocks noGrp="1"/>
          </p:cNvSpPr>
          <p:nvPr>
            <p:ph type="body" sz="quarter" idx="15"/>
          </p:nvPr>
        </p:nvSpPr>
        <p:spPr>
          <a:xfrm>
            <a:off x="8284028" y="2685822"/>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6" name="Text Placeholder 7">
            <a:extLst>
              <a:ext uri="{FF2B5EF4-FFF2-40B4-BE49-F238E27FC236}">
                <a16:creationId xmlns:a16="http://schemas.microsoft.com/office/drawing/2014/main" id="{267078C8-F910-8FC3-7286-ADF1FB40862C}"/>
              </a:ext>
            </a:extLst>
          </p:cNvPr>
          <p:cNvSpPr>
            <a:spLocks noGrp="1"/>
          </p:cNvSpPr>
          <p:nvPr>
            <p:ph type="body" sz="quarter" idx="16"/>
          </p:nvPr>
        </p:nvSpPr>
        <p:spPr>
          <a:xfrm>
            <a:off x="1066800"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7" name="Text Placeholder 7">
            <a:extLst>
              <a:ext uri="{FF2B5EF4-FFF2-40B4-BE49-F238E27FC236}">
                <a16:creationId xmlns:a16="http://schemas.microsoft.com/office/drawing/2014/main" id="{2A8B99F6-09B0-9487-3A2A-0062188384B3}"/>
              </a:ext>
            </a:extLst>
          </p:cNvPr>
          <p:cNvSpPr>
            <a:spLocks noGrp="1"/>
          </p:cNvSpPr>
          <p:nvPr>
            <p:ph type="body" sz="quarter" idx="17"/>
          </p:nvPr>
        </p:nvSpPr>
        <p:spPr>
          <a:xfrm>
            <a:off x="4675414"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8" name="Text Placeholder 7">
            <a:extLst>
              <a:ext uri="{FF2B5EF4-FFF2-40B4-BE49-F238E27FC236}">
                <a16:creationId xmlns:a16="http://schemas.microsoft.com/office/drawing/2014/main" id="{E2F86FE2-AC0C-C76C-B2BD-9A02FA2E0205}"/>
              </a:ext>
            </a:extLst>
          </p:cNvPr>
          <p:cNvSpPr>
            <a:spLocks noGrp="1"/>
          </p:cNvSpPr>
          <p:nvPr>
            <p:ph type="body" sz="quarter" idx="18"/>
          </p:nvPr>
        </p:nvSpPr>
        <p:spPr>
          <a:xfrm>
            <a:off x="8284027"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Tree>
    <p:extLst>
      <p:ext uri="{BB962C8B-B14F-4D97-AF65-F5344CB8AC3E}">
        <p14:creationId xmlns:p14="http://schemas.microsoft.com/office/powerpoint/2010/main" val="919352225"/>
      </p:ext>
    </p:extLst>
  </p:cSld>
  <p:clrMapOvr>
    <a:masterClrMapping/>
  </p:clrMapOvr>
  <p:extLst>
    <p:ext uri="{DCECCB84-F9BA-43D5-87BE-67443E8EF086}">
      <p15:sldGuideLst xmlns:p15="http://schemas.microsoft.com/office/powerpoint/2012/main">
        <p15:guide id="1" orient="horz" pos="840">
          <p15:clr>
            <a:srgbClr val="FBAE40"/>
          </p15:clr>
        </p15:guide>
        <p15:guide id="2" pos="576">
          <p15:clr>
            <a:srgbClr val="FBAE40"/>
          </p15:clr>
        </p15:guide>
        <p15:guide id="3" orient="horz" pos="3744">
          <p15:clr>
            <a:srgbClr val="FBAE40"/>
          </p15:clr>
        </p15:guide>
        <p15:guide id="4" pos="6864">
          <p15:clr>
            <a:srgbClr val="FBAE40"/>
          </p15:clr>
        </p15:guide>
        <p15:guide id="5" pos="4560">
          <p15:clr>
            <a:srgbClr val="FBAE40"/>
          </p15:clr>
        </p15:guide>
        <p15:guide id="6" orient="horz" pos="1512">
          <p15:clr>
            <a:srgbClr val="FBAE40"/>
          </p15:clr>
        </p15:guide>
        <p15:guide id="7" orient="horz" pos="360">
          <p15:clr>
            <a:srgbClr val="FBAE40"/>
          </p15:clr>
        </p15:guide>
        <p15:guide id="8" pos="1032">
          <p15:clr>
            <a:srgbClr val="FBAE40"/>
          </p15:clr>
        </p15:guide>
        <p15:guide id="9" pos="3720">
          <p15:clr>
            <a:srgbClr val="FBAE40"/>
          </p15:clr>
        </p15:guide>
        <p15:guide id="10" pos="6360">
          <p15:clr>
            <a:srgbClr val="FBAE40"/>
          </p15:clr>
        </p15:guide>
        <p15:guide id="11" pos="7152">
          <p15:clr>
            <a:srgbClr val="FBAE40"/>
          </p15:clr>
        </p15:guide>
        <p15:guide id="12" pos="672">
          <p15:clr>
            <a:srgbClr val="FBAE40"/>
          </p15:clr>
        </p15:guide>
        <p15:guide id="13" pos="7056">
          <p15:clr>
            <a:srgbClr val="FBAE40"/>
          </p15:clr>
        </p15:guide>
        <p15:guide id="14" orient="horz" pos="2448">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D414779-4CEE-EEAD-8A66-EE043E90B44F}"/>
              </a:ext>
            </a:extLst>
          </p:cNvPr>
          <p:cNvSpPr/>
          <p:nvPr userDrawn="1"/>
        </p:nvSpPr>
        <p:spPr>
          <a:xfrm>
            <a:off x="1611313" y="3215390"/>
            <a:ext cx="2638398" cy="364261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9E92B-FE67-1F3D-DCA0-195195A4AB6A}"/>
              </a:ext>
            </a:extLst>
          </p:cNvPr>
          <p:cNvSpPr>
            <a:spLocks noGrp="1"/>
          </p:cNvSpPr>
          <p:nvPr>
            <p:ph type="title"/>
          </p:nvPr>
        </p:nvSpPr>
        <p:spPr>
          <a:xfrm>
            <a:off x="914400" y="796698"/>
            <a:ext cx="10439400" cy="1325563"/>
          </a:xfrm>
        </p:spPr>
        <p:txBody>
          <a:bodyPr anchor="t">
            <a:noAutofit/>
          </a:bodyPr>
          <a:lstStyle>
            <a:lvl1pPr>
              <a:defRPr sz="4800">
                <a:latin typeface="Poppins" pitchFamily="2" charset="77"/>
                <a:cs typeface="Poppins" pitchFamily="2" charset="77"/>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3FB318F3-41C4-0F1C-1CBD-D5A32280E575}"/>
              </a:ext>
            </a:extLst>
          </p:cNvPr>
          <p:cNvCxnSpPr>
            <a:cxnSpLocks/>
          </p:cNvCxnSpPr>
          <p:nvPr userDrawn="1"/>
        </p:nvCxnSpPr>
        <p:spPr>
          <a:xfrm>
            <a:off x="11353800" y="566057"/>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43CC35-4750-6912-E49F-E917DF9AB637}"/>
              </a:ext>
            </a:extLst>
          </p:cNvPr>
          <p:cNvCxnSpPr>
            <a:cxnSpLocks/>
          </p:cNvCxnSpPr>
          <p:nvPr userDrawn="1"/>
        </p:nvCxnSpPr>
        <p:spPr>
          <a:xfrm>
            <a:off x="11353800" y="653143"/>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sp>
        <p:nvSpPr>
          <p:cNvPr id="8" name="Text Placeholder 7">
            <a:extLst>
              <a:ext uri="{FF2B5EF4-FFF2-40B4-BE49-F238E27FC236}">
                <a16:creationId xmlns:a16="http://schemas.microsoft.com/office/drawing/2014/main" id="{CF06E8DC-A0CF-0798-ADF8-761E7E68BAC4}"/>
              </a:ext>
            </a:extLst>
          </p:cNvPr>
          <p:cNvSpPr>
            <a:spLocks noGrp="1"/>
          </p:cNvSpPr>
          <p:nvPr>
            <p:ph type="body" sz="quarter" idx="13"/>
          </p:nvPr>
        </p:nvSpPr>
        <p:spPr>
          <a:xfrm>
            <a:off x="4675414" y="2685822"/>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5" name="Text Placeholder 7">
            <a:extLst>
              <a:ext uri="{FF2B5EF4-FFF2-40B4-BE49-F238E27FC236}">
                <a16:creationId xmlns:a16="http://schemas.microsoft.com/office/drawing/2014/main" id="{2D2F8532-EAC1-4C87-C49E-5B099E83972D}"/>
              </a:ext>
            </a:extLst>
          </p:cNvPr>
          <p:cNvSpPr>
            <a:spLocks noGrp="1"/>
          </p:cNvSpPr>
          <p:nvPr>
            <p:ph type="body" sz="quarter" idx="15"/>
          </p:nvPr>
        </p:nvSpPr>
        <p:spPr>
          <a:xfrm>
            <a:off x="8284028" y="2685822"/>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7" name="Text Placeholder 7">
            <a:extLst>
              <a:ext uri="{FF2B5EF4-FFF2-40B4-BE49-F238E27FC236}">
                <a16:creationId xmlns:a16="http://schemas.microsoft.com/office/drawing/2014/main" id="{2A8B99F6-09B0-9487-3A2A-0062188384B3}"/>
              </a:ext>
            </a:extLst>
          </p:cNvPr>
          <p:cNvSpPr>
            <a:spLocks noGrp="1"/>
          </p:cNvSpPr>
          <p:nvPr>
            <p:ph type="body" sz="quarter" idx="17"/>
          </p:nvPr>
        </p:nvSpPr>
        <p:spPr>
          <a:xfrm>
            <a:off x="4675414"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8" name="Text Placeholder 7">
            <a:extLst>
              <a:ext uri="{FF2B5EF4-FFF2-40B4-BE49-F238E27FC236}">
                <a16:creationId xmlns:a16="http://schemas.microsoft.com/office/drawing/2014/main" id="{E2F86FE2-AC0C-C76C-B2BD-9A02FA2E0205}"/>
              </a:ext>
            </a:extLst>
          </p:cNvPr>
          <p:cNvSpPr>
            <a:spLocks noGrp="1"/>
          </p:cNvSpPr>
          <p:nvPr>
            <p:ph type="body" sz="quarter" idx="18"/>
          </p:nvPr>
        </p:nvSpPr>
        <p:spPr>
          <a:xfrm>
            <a:off x="8284027"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7" name="Picture Placeholder 6">
            <a:extLst>
              <a:ext uri="{FF2B5EF4-FFF2-40B4-BE49-F238E27FC236}">
                <a16:creationId xmlns:a16="http://schemas.microsoft.com/office/drawing/2014/main" id="{34235A04-C2C9-A7DC-3FE5-1E7D27C0E13D}"/>
              </a:ext>
            </a:extLst>
          </p:cNvPr>
          <p:cNvSpPr>
            <a:spLocks noGrp="1"/>
          </p:cNvSpPr>
          <p:nvPr>
            <p:ph type="pic" sz="quarter" idx="19"/>
          </p:nvPr>
        </p:nvSpPr>
        <p:spPr>
          <a:xfrm>
            <a:off x="914400" y="2627313"/>
            <a:ext cx="2525713" cy="3316287"/>
          </a:xfrm>
        </p:spPr>
        <p:txBody>
          <a:bodyPr/>
          <a:lstStyle/>
          <a:p>
            <a:endParaRPr lang="en-US"/>
          </a:p>
        </p:txBody>
      </p:sp>
      <p:sp>
        <p:nvSpPr>
          <p:cNvPr id="3" name="Text Placeholder 12">
            <a:extLst>
              <a:ext uri="{FF2B5EF4-FFF2-40B4-BE49-F238E27FC236}">
                <a16:creationId xmlns:a16="http://schemas.microsoft.com/office/drawing/2014/main" id="{7104C814-4179-5378-738C-F0AEB2D153F3}"/>
              </a:ext>
            </a:extLst>
          </p:cNvPr>
          <p:cNvSpPr>
            <a:spLocks noGrp="1"/>
          </p:cNvSpPr>
          <p:nvPr>
            <p:ph type="body" sz="quarter" idx="20"/>
          </p:nvPr>
        </p:nvSpPr>
        <p:spPr>
          <a:xfrm>
            <a:off x="8902700" y="6573838"/>
            <a:ext cx="2870200" cy="284162"/>
          </a:xfrm>
        </p:spPr>
        <p:txBody>
          <a:bodyPr>
            <a:noAutofit/>
          </a:bodyPr>
          <a:lstStyle>
            <a:lvl1pPr marL="0" indent="0" algn="r">
              <a:buNone/>
              <a:defRPr sz="1000">
                <a:solidFill>
                  <a:schemeClr val="tx1">
                    <a:lumMod val="50000"/>
                    <a:lumOff val="50000"/>
                  </a:schemeClr>
                </a:solidFill>
              </a:defRPr>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n-US" dirty="0"/>
              <a:t>Click to edit Master text styles</a:t>
            </a:r>
          </a:p>
        </p:txBody>
      </p:sp>
    </p:spTree>
    <p:extLst>
      <p:ext uri="{BB962C8B-B14F-4D97-AF65-F5344CB8AC3E}">
        <p14:creationId xmlns:p14="http://schemas.microsoft.com/office/powerpoint/2010/main" val="1404326330"/>
      </p:ext>
    </p:extLst>
  </p:cSld>
  <p:clrMapOvr>
    <a:masterClrMapping/>
  </p:clrMapOvr>
  <p:extLst>
    <p:ext uri="{DCECCB84-F9BA-43D5-87BE-67443E8EF086}">
      <p15:sldGuideLst xmlns:p15="http://schemas.microsoft.com/office/powerpoint/2012/main">
        <p15:guide id="1" orient="horz" pos="840">
          <p15:clr>
            <a:srgbClr val="FBAE40"/>
          </p15:clr>
        </p15:guide>
        <p15:guide id="2" pos="576">
          <p15:clr>
            <a:srgbClr val="FBAE40"/>
          </p15:clr>
        </p15:guide>
        <p15:guide id="3" orient="horz" pos="3744">
          <p15:clr>
            <a:srgbClr val="FBAE40"/>
          </p15:clr>
        </p15:guide>
        <p15:guide id="4" pos="6864">
          <p15:clr>
            <a:srgbClr val="FBAE40"/>
          </p15:clr>
        </p15:guide>
        <p15:guide id="5" pos="4560">
          <p15:clr>
            <a:srgbClr val="FBAE40"/>
          </p15:clr>
        </p15:guide>
        <p15:guide id="6" orient="horz" pos="1655">
          <p15:clr>
            <a:srgbClr val="FBAE40"/>
          </p15:clr>
        </p15:guide>
        <p15:guide id="7" orient="horz" pos="360">
          <p15:clr>
            <a:srgbClr val="FBAE40"/>
          </p15:clr>
        </p15:guide>
        <p15:guide id="8" pos="1015">
          <p15:clr>
            <a:srgbClr val="FBAE40"/>
          </p15:clr>
        </p15:guide>
        <p15:guide id="9" pos="2167">
          <p15:clr>
            <a:srgbClr val="FBAE40"/>
          </p15:clr>
        </p15:guide>
        <p15:guide id="10" pos="6360">
          <p15:clr>
            <a:srgbClr val="FBAE40"/>
          </p15:clr>
        </p15:guide>
        <p15:guide id="11" pos="7152">
          <p15:clr>
            <a:srgbClr val="FBAE40"/>
          </p15:clr>
        </p15:guide>
        <p15:guide id="12" pos="672">
          <p15:clr>
            <a:srgbClr val="FBAE40"/>
          </p15:clr>
        </p15:guide>
        <p15:guide id="13" pos="7056">
          <p15:clr>
            <a:srgbClr val="FBAE40"/>
          </p15:clr>
        </p15:guide>
        <p15:guide id="14" orient="horz" pos="2448">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FB883CC-094E-7039-9807-58F11002611B}"/>
              </a:ext>
            </a:extLst>
          </p:cNvPr>
          <p:cNvSpPr/>
          <p:nvPr userDrawn="1"/>
        </p:nvSpPr>
        <p:spPr>
          <a:xfrm>
            <a:off x="0" y="0"/>
            <a:ext cx="5358984" cy="6858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9E92B-FE67-1F3D-DCA0-195195A4AB6A}"/>
              </a:ext>
            </a:extLst>
          </p:cNvPr>
          <p:cNvSpPr>
            <a:spLocks noGrp="1"/>
          </p:cNvSpPr>
          <p:nvPr>
            <p:ph type="title"/>
          </p:nvPr>
        </p:nvSpPr>
        <p:spPr>
          <a:xfrm>
            <a:off x="914400" y="796698"/>
            <a:ext cx="10439400" cy="1325563"/>
          </a:xfrm>
        </p:spPr>
        <p:txBody>
          <a:bodyPr anchor="t">
            <a:noAutofit/>
          </a:bodyPr>
          <a:lstStyle>
            <a:lvl1pPr>
              <a:defRPr sz="4800">
                <a:latin typeface="Poppins" pitchFamily="2" charset="77"/>
                <a:cs typeface="Poppins" pitchFamily="2" charset="77"/>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3FB318F3-41C4-0F1C-1CBD-D5A32280E575}"/>
              </a:ext>
            </a:extLst>
          </p:cNvPr>
          <p:cNvCxnSpPr>
            <a:cxnSpLocks/>
          </p:cNvCxnSpPr>
          <p:nvPr userDrawn="1"/>
        </p:nvCxnSpPr>
        <p:spPr>
          <a:xfrm>
            <a:off x="11353800" y="566057"/>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43CC35-4750-6912-E49F-E917DF9AB637}"/>
              </a:ext>
            </a:extLst>
          </p:cNvPr>
          <p:cNvCxnSpPr>
            <a:cxnSpLocks/>
          </p:cNvCxnSpPr>
          <p:nvPr userDrawn="1"/>
        </p:nvCxnSpPr>
        <p:spPr>
          <a:xfrm>
            <a:off x="11353800" y="653143"/>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sp>
        <p:nvSpPr>
          <p:cNvPr id="12" name="Text Placeholder 7">
            <a:extLst>
              <a:ext uri="{FF2B5EF4-FFF2-40B4-BE49-F238E27FC236}">
                <a16:creationId xmlns:a16="http://schemas.microsoft.com/office/drawing/2014/main" id="{FCFA915D-63BE-A1E7-E7C6-A8B7F841C27B}"/>
              </a:ext>
            </a:extLst>
          </p:cNvPr>
          <p:cNvSpPr>
            <a:spLocks noGrp="1"/>
          </p:cNvSpPr>
          <p:nvPr>
            <p:ph type="body" sz="quarter" idx="14"/>
          </p:nvPr>
        </p:nvSpPr>
        <p:spPr>
          <a:xfrm>
            <a:off x="1066800" y="2674936"/>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5" name="Text Placeholder 7">
            <a:extLst>
              <a:ext uri="{FF2B5EF4-FFF2-40B4-BE49-F238E27FC236}">
                <a16:creationId xmlns:a16="http://schemas.microsoft.com/office/drawing/2014/main" id="{2D2F8532-EAC1-4C87-C49E-5B099E83972D}"/>
              </a:ext>
            </a:extLst>
          </p:cNvPr>
          <p:cNvSpPr>
            <a:spLocks noGrp="1"/>
          </p:cNvSpPr>
          <p:nvPr>
            <p:ph type="body" sz="quarter" idx="15"/>
          </p:nvPr>
        </p:nvSpPr>
        <p:spPr>
          <a:xfrm>
            <a:off x="8284028" y="2685822"/>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6" name="Text Placeholder 7">
            <a:extLst>
              <a:ext uri="{FF2B5EF4-FFF2-40B4-BE49-F238E27FC236}">
                <a16:creationId xmlns:a16="http://schemas.microsoft.com/office/drawing/2014/main" id="{267078C8-F910-8FC3-7286-ADF1FB40862C}"/>
              </a:ext>
            </a:extLst>
          </p:cNvPr>
          <p:cNvSpPr>
            <a:spLocks noGrp="1"/>
          </p:cNvSpPr>
          <p:nvPr>
            <p:ph type="body" sz="quarter" idx="16"/>
          </p:nvPr>
        </p:nvSpPr>
        <p:spPr>
          <a:xfrm>
            <a:off x="1066800"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8" name="Text Placeholder 7">
            <a:extLst>
              <a:ext uri="{FF2B5EF4-FFF2-40B4-BE49-F238E27FC236}">
                <a16:creationId xmlns:a16="http://schemas.microsoft.com/office/drawing/2014/main" id="{E2F86FE2-AC0C-C76C-B2BD-9A02FA2E0205}"/>
              </a:ext>
            </a:extLst>
          </p:cNvPr>
          <p:cNvSpPr>
            <a:spLocks noGrp="1"/>
          </p:cNvSpPr>
          <p:nvPr>
            <p:ph type="body" sz="quarter" idx="18"/>
          </p:nvPr>
        </p:nvSpPr>
        <p:spPr>
          <a:xfrm>
            <a:off x="8284027" y="3886200"/>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7" name="Picture Placeholder 6">
            <a:extLst>
              <a:ext uri="{FF2B5EF4-FFF2-40B4-BE49-F238E27FC236}">
                <a16:creationId xmlns:a16="http://schemas.microsoft.com/office/drawing/2014/main" id="{8FDDBBAD-B928-4819-64F5-80A5AECD71CB}"/>
              </a:ext>
            </a:extLst>
          </p:cNvPr>
          <p:cNvSpPr>
            <a:spLocks noGrp="1"/>
          </p:cNvSpPr>
          <p:nvPr>
            <p:ph type="pic" sz="quarter" idx="19"/>
          </p:nvPr>
        </p:nvSpPr>
        <p:spPr>
          <a:xfrm>
            <a:off x="4381500" y="2171699"/>
            <a:ext cx="2971800" cy="4549775"/>
          </a:xfrm>
        </p:spPr>
        <p:txBody>
          <a:bodyPr/>
          <a:lstStyle/>
          <a:p>
            <a:endParaRPr lang="en-US"/>
          </a:p>
        </p:txBody>
      </p:sp>
      <p:sp>
        <p:nvSpPr>
          <p:cNvPr id="3" name="Text Placeholder 12">
            <a:extLst>
              <a:ext uri="{FF2B5EF4-FFF2-40B4-BE49-F238E27FC236}">
                <a16:creationId xmlns:a16="http://schemas.microsoft.com/office/drawing/2014/main" id="{8B3586BE-78C6-E426-9F3C-F59381E5CD88}"/>
              </a:ext>
            </a:extLst>
          </p:cNvPr>
          <p:cNvSpPr>
            <a:spLocks noGrp="1"/>
          </p:cNvSpPr>
          <p:nvPr>
            <p:ph type="body" sz="quarter" idx="20"/>
          </p:nvPr>
        </p:nvSpPr>
        <p:spPr>
          <a:xfrm>
            <a:off x="8902700" y="6573838"/>
            <a:ext cx="2870200" cy="284162"/>
          </a:xfrm>
        </p:spPr>
        <p:txBody>
          <a:bodyPr>
            <a:noAutofit/>
          </a:bodyPr>
          <a:lstStyle>
            <a:lvl1pPr marL="0" indent="0" algn="r">
              <a:buNone/>
              <a:defRPr sz="1000">
                <a:solidFill>
                  <a:schemeClr val="tx1">
                    <a:lumMod val="50000"/>
                    <a:lumOff val="50000"/>
                  </a:schemeClr>
                </a:solidFill>
              </a:defRPr>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n-US" dirty="0"/>
              <a:t>Click to edit Master text styles</a:t>
            </a:r>
          </a:p>
        </p:txBody>
      </p:sp>
    </p:spTree>
    <p:extLst>
      <p:ext uri="{BB962C8B-B14F-4D97-AF65-F5344CB8AC3E}">
        <p14:creationId xmlns:p14="http://schemas.microsoft.com/office/powerpoint/2010/main" val="464081889"/>
      </p:ext>
    </p:extLst>
  </p:cSld>
  <p:clrMapOvr>
    <a:masterClrMapping/>
  </p:clrMapOvr>
  <p:extLst>
    <p:ext uri="{DCECCB84-F9BA-43D5-87BE-67443E8EF086}">
      <p15:sldGuideLst xmlns:p15="http://schemas.microsoft.com/office/powerpoint/2012/main">
        <p15:guide id="1" orient="horz" pos="840">
          <p15:clr>
            <a:srgbClr val="FBAE40"/>
          </p15:clr>
        </p15:guide>
        <p15:guide id="2" pos="576">
          <p15:clr>
            <a:srgbClr val="FBAE40"/>
          </p15:clr>
        </p15:guide>
        <p15:guide id="3" orient="horz" pos="3744">
          <p15:clr>
            <a:srgbClr val="FBAE40"/>
          </p15:clr>
        </p15:guide>
        <p15:guide id="5" pos="4632">
          <p15:clr>
            <a:srgbClr val="FBAE40"/>
          </p15:clr>
        </p15:guide>
        <p15:guide id="6" orient="horz" pos="1368">
          <p15:clr>
            <a:srgbClr val="FBAE40"/>
          </p15:clr>
        </p15:guide>
        <p15:guide id="7" orient="horz" pos="360">
          <p15:clr>
            <a:srgbClr val="FBAE40"/>
          </p15:clr>
        </p15:guide>
        <p15:guide id="9" pos="2760">
          <p15:clr>
            <a:srgbClr val="FBAE40"/>
          </p15:clr>
        </p15:guide>
        <p15:guide id="11" pos="7159">
          <p15:clr>
            <a:srgbClr val="FBAE40"/>
          </p15:clr>
        </p15:guide>
        <p15:guide id="12" pos="672">
          <p15:clr>
            <a:srgbClr val="FBAE40"/>
          </p15:clr>
        </p15:guide>
        <p15:guide id="14" orient="horz" pos="2448">
          <p15:clr>
            <a:srgbClr val="FBAE40"/>
          </p15:clr>
        </p15:guide>
        <p15:guide id="15" pos="705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5949CF9-AE80-D4A2-E0FC-126A4E8ECBCB}"/>
              </a:ext>
            </a:extLst>
          </p:cNvPr>
          <p:cNvSpPr/>
          <p:nvPr userDrawn="1"/>
        </p:nvSpPr>
        <p:spPr>
          <a:xfrm>
            <a:off x="6096000" y="1"/>
            <a:ext cx="6096000" cy="6858000"/>
          </a:xfrm>
          <a:prstGeom prst="rect">
            <a:avLst/>
          </a:prstGeom>
          <a:solidFill>
            <a:srgbClr val="F1F4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9E92B-FE67-1F3D-DCA0-195195A4AB6A}"/>
              </a:ext>
            </a:extLst>
          </p:cNvPr>
          <p:cNvSpPr>
            <a:spLocks noGrp="1"/>
          </p:cNvSpPr>
          <p:nvPr>
            <p:ph type="title"/>
          </p:nvPr>
        </p:nvSpPr>
        <p:spPr>
          <a:xfrm>
            <a:off x="932546" y="4618037"/>
            <a:ext cx="9314540" cy="1325563"/>
          </a:xfrm>
        </p:spPr>
        <p:txBody>
          <a:bodyPr anchor="b">
            <a:noAutofit/>
          </a:bodyPr>
          <a:lstStyle>
            <a:lvl1pPr algn="r">
              <a:defRPr sz="4800">
                <a:latin typeface="Poppins" pitchFamily="2" charset="77"/>
                <a:cs typeface="Poppins" pitchFamily="2" charset="77"/>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3FB318F3-41C4-0F1C-1CBD-D5A32280E575}"/>
              </a:ext>
            </a:extLst>
          </p:cNvPr>
          <p:cNvCxnSpPr>
            <a:cxnSpLocks/>
          </p:cNvCxnSpPr>
          <p:nvPr userDrawn="1"/>
        </p:nvCxnSpPr>
        <p:spPr>
          <a:xfrm>
            <a:off x="11353800" y="566057"/>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43CC35-4750-6912-E49F-E917DF9AB637}"/>
              </a:ext>
            </a:extLst>
          </p:cNvPr>
          <p:cNvCxnSpPr>
            <a:cxnSpLocks/>
          </p:cNvCxnSpPr>
          <p:nvPr userDrawn="1"/>
        </p:nvCxnSpPr>
        <p:spPr>
          <a:xfrm>
            <a:off x="11353800" y="653143"/>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sp>
        <p:nvSpPr>
          <p:cNvPr id="8" name="Text Placeholder 7">
            <a:extLst>
              <a:ext uri="{FF2B5EF4-FFF2-40B4-BE49-F238E27FC236}">
                <a16:creationId xmlns:a16="http://schemas.microsoft.com/office/drawing/2014/main" id="{CF06E8DC-A0CF-0798-ADF8-761E7E68BAC4}"/>
              </a:ext>
            </a:extLst>
          </p:cNvPr>
          <p:cNvSpPr>
            <a:spLocks noGrp="1"/>
          </p:cNvSpPr>
          <p:nvPr>
            <p:ph type="body" sz="quarter" idx="13"/>
          </p:nvPr>
        </p:nvSpPr>
        <p:spPr>
          <a:xfrm>
            <a:off x="1066797" y="914400"/>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2" name="Text Placeholder 7">
            <a:extLst>
              <a:ext uri="{FF2B5EF4-FFF2-40B4-BE49-F238E27FC236}">
                <a16:creationId xmlns:a16="http://schemas.microsoft.com/office/drawing/2014/main" id="{FCFA915D-63BE-A1E7-E7C6-A8B7F841C27B}"/>
              </a:ext>
            </a:extLst>
          </p:cNvPr>
          <p:cNvSpPr>
            <a:spLocks noGrp="1"/>
          </p:cNvSpPr>
          <p:nvPr>
            <p:ph type="body" sz="quarter" idx="14"/>
          </p:nvPr>
        </p:nvSpPr>
        <p:spPr>
          <a:xfrm>
            <a:off x="4675413" y="914400"/>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5" name="Text Placeholder 7">
            <a:extLst>
              <a:ext uri="{FF2B5EF4-FFF2-40B4-BE49-F238E27FC236}">
                <a16:creationId xmlns:a16="http://schemas.microsoft.com/office/drawing/2014/main" id="{2D2F8532-EAC1-4C87-C49E-5B099E83972D}"/>
              </a:ext>
            </a:extLst>
          </p:cNvPr>
          <p:cNvSpPr>
            <a:spLocks noGrp="1"/>
          </p:cNvSpPr>
          <p:nvPr>
            <p:ph type="body" sz="quarter" idx="15"/>
          </p:nvPr>
        </p:nvSpPr>
        <p:spPr>
          <a:xfrm>
            <a:off x="8284029" y="914400"/>
            <a:ext cx="2917371" cy="743178"/>
          </a:xfrm>
        </p:spPr>
        <p:txBody>
          <a:bodyPr anchor="b">
            <a:noAutofit/>
          </a:bodyPr>
          <a:lstStyle>
            <a:lvl1pPr marL="0" indent="0">
              <a:buNone/>
              <a:defRPr sz="2200" b="1">
                <a:solidFill>
                  <a:schemeClr val="tx1">
                    <a:lumMod val="75000"/>
                    <a:lumOff val="2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6" name="Text Placeholder 7">
            <a:extLst>
              <a:ext uri="{FF2B5EF4-FFF2-40B4-BE49-F238E27FC236}">
                <a16:creationId xmlns:a16="http://schemas.microsoft.com/office/drawing/2014/main" id="{267078C8-F910-8FC3-7286-ADF1FB40862C}"/>
              </a:ext>
            </a:extLst>
          </p:cNvPr>
          <p:cNvSpPr>
            <a:spLocks noGrp="1"/>
          </p:cNvSpPr>
          <p:nvPr>
            <p:ph type="body" sz="quarter" idx="16"/>
          </p:nvPr>
        </p:nvSpPr>
        <p:spPr>
          <a:xfrm>
            <a:off x="1066800" y="2098221"/>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7" name="Text Placeholder 7">
            <a:extLst>
              <a:ext uri="{FF2B5EF4-FFF2-40B4-BE49-F238E27FC236}">
                <a16:creationId xmlns:a16="http://schemas.microsoft.com/office/drawing/2014/main" id="{2A8B99F6-09B0-9487-3A2A-0062188384B3}"/>
              </a:ext>
            </a:extLst>
          </p:cNvPr>
          <p:cNvSpPr>
            <a:spLocks noGrp="1"/>
          </p:cNvSpPr>
          <p:nvPr>
            <p:ph type="body" sz="quarter" idx="17"/>
          </p:nvPr>
        </p:nvSpPr>
        <p:spPr>
          <a:xfrm>
            <a:off x="4675414" y="2098221"/>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
        <p:nvSpPr>
          <p:cNvPr id="18" name="Text Placeholder 7">
            <a:extLst>
              <a:ext uri="{FF2B5EF4-FFF2-40B4-BE49-F238E27FC236}">
                <a16:creationId xmlns:a16="http://schemas.microsoft.com/office/drawing/2014/main" id="{E2F86FE2-AC0C-C76C-B2BD-9A02FA2E0205}"/>
              </a:ext>
            </a:extLst>
          </p:cNvPr>
          <p:cNvSpPr>
            <a:spLocks noGrp="1"/>
          </p:cNvSpPr>
          <p:nvPr>
            <p:ph type="body" sz="quarter" idx="18"/>
          </p:nvPr>
        </p:nvSpPr>
        <p:spPr>
          <a:xfrm>
            <a:off x="8284027" y="2098221"/>
            <a:ext cx="2917371" cy="2057400"/>
          </a:xfrm>
        </p:spPr>
        <p:txBody>
          <a:bodyPr anchor="t">
            <a:noAutofit/>
          </a:bodyPr>
          <a:lstStyle>
            <a:lvl1pPr marL="0" indent="0">
              <a:buNone/>
              <a:defRPr sz="1600" b="0">
                <a:solidFill>
                  <a:schemeClr val="tx1">
                    <a:lumMod val="65000"/>
                    <a:lumOff val="35000"/>
                  </a:schemeClr>
                </a:solidFill>
                <a:latin typeface="+mn-lt"/>
                <a:ea typeface="Roboto" panose="02000000000000000000" pitchFamily="2" charset="0"/>
                <a:cs typeface="Roboto" panose="02000000000000000000" pitchFamily="2" charset="0"/>
              </a:defRPr>
            </a:lvl1pPr>
          </a:lstStyle>
          <a:p>
            <a:pPr lvl="0"/>
            <a:r>
              <a:rPr lang="en-US" dirty="0"/>
              <a:t>Click to edit Master text</a:t>
            </a:r>
          </a:p>
        </p:txBody>
      </p:sp>
    </p:spTree>
    <p:extLst>
      <p:ext uri="{BB962C8B-B14F-4D97-AF65-F5344CB8AC3E}">
        <p14:creationId xmlns:p14="http://schemas.microsoft.com/office/powerpoint/2010/main" val="2461991912"/>
      </p:ext>
    </p:extLst>
  </p:cSld>
  <p:clrMapOvr>
    <a:masterClrMapping/>
  </p:clrMapOvr>
  <p:extLst>
    <p:ext uri="{DCECCB84-F9BA-43D5-87BE-67443E8EF086}">
      <p15:sldGuideLst xmlns:p15="http://schemas.microsoft.com/office/powerpoint/2012/main">
        <p15:guide id="1" orient="horz" pos="840">
          <p15:clr>
            <a:srgbClr val="FBAE40"/>
          </p15:clr>
        </p15:guide>
        <p15:guide id="2" pos="576">
          <p15:clr>
            <a:srgbClr val="FBAE40"/>
          </p15:clr>
        </p15:guide>
        <p15:guide id="3" orient="horz" pos="3744">
          <p15:clr>
            <a:srgbClr val="FBAE40"/>
          </p15:clr>
        </p15:guide>
        <p15:guide id="5" pos="4560">
          <p15:clr>
            <a:srgbClr val="FBAE40"/>
          </p15:clr>
        </p15:guide>
        <p15:guide id="7" orient="horz" pos="360">
          <p15:clr>
            <a:srgbClr val="FBAE40"/>
          </p15:clr>
        </p15:guide>
        <p15:guide id="11" pos="7152">
          <p15:clr>
            <a:srgbClr val="FBAE40"/>
          </p15:clr>
        </p15:guide>
        <p15:guide id="12" pos="672">
          <p15:clr>
            <a:srgbClr val="FBAE40"/>
          </p15:clr>
        </p15:guide>
        <p15:guide id="13" pos="7056">
          <p15:clr>
            <a:srgbClr val="FBAE40"/>
          </p15:clr>
        </p15:guide>
        <p15:guide id="14" orient="horz" pos="2448">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D960C-86A7-6728-9263-973B76A8FDB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126591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200299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F68666B-80B7-5FA5-FC9F-2F928A26B010}"/>
              </a:ext>
            </a:extLst>
          </p:cNvPr>
          <p:cNvSpPr/>
          <p:nvPr userDrawn="1"/>
        </p:nvSpPr>
        <p:spPr>
          <a:xfrm>
            <a:off x="6096000" y="0"/>
            <a:ext cx="3657600" cy="6858000"/>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9E92B-FE67-1F3D-DCA0-195195A4AB6A}"/>
              </a:ext>
            </a:extLst>
          </p:cNvPr>
          <p:cNvSpPr>
            <a:spLocks noGrp="1"/>
          </p:cNvSpPr>
          <p:nvPr>
            <p:ph type="title"/>
          </p:nvPr>
        </p:nvSpPr>
        <p:spPr>
          <a:xfrm>
            <a:off x="914400" y="2404343"/>
            <a:ext cx="5181600" cy="1325563"/>
          </a:xfrm>
        </p:spPr>
        <p:txBody>
          <a:bodyPr>
            <a:noAutofit/>
          </a:bodyPr>
          <a:lstStyle>
            <a:lvl1pPr>
              <a:defRPr sz="4800">
                <a:latin typeface="Poppins" pitchFamily="2" charset="77"/>
                <a:cs typeface="Poppins" pitchFamily="2" charset="77"/>
              </a:defRPr>
            </a:lvl1pPr>
          </a:lstStyle>
          <a:p>
            <a:r>
              <a:rPr lang="en-US" dirty="0"/>
              <a:t>Click to edit Master title style</a:t>
            </a:r>
          </a:p>
        </p:txBody>
      </p:sp>
      <p:sp>
        <p:nvSpPr>
          <p:cNvPr id="9" name="Picture Placeholder 8">
            <a:extLst>
              <a:ext uri="{FF2B5EF4-FFF2-40B4-BE49-F238E27FC236}">
                <a16:creationId xmlns:a16="http://schemas.microsoft.com/office/drawing/2014/main" id="{BA87BAAC-9384-2363-2089-821720F16DD3}"/>
              </a:ext>
            </a:extLst>
          </p:cNvPr>
          <p:cNvSpPr>
            <a:spLocks noGrp="1"/>
          </p:cNvSpPr>
          <p:nvPr>
            <p:ph type="pic" sz="quarter" idx="13"/>
          </p:nvPr>
        </p:nvSpPr>
        <p:spPr>
          <a:xfrm>
            <a:off x="7239000" y="1485900"/>
            <a:ext cx="3657600" cy="4457700"/>
          </a:xfrm>
        </p:spPr>
        <p:txBody>
          <a:bodyPr/>
          <a:lstStyle/>
          <a:p>
            <a:endParaRPr lang="en-US"/>
          </a:p>
        </p:txBody>
      </p:sp>
      <p:cxnSp>
        <p:nvCxnSpPr>
          <p:cNvPr id="11" name="Straight Connector 10">
            <a:extLst>
              <a:ext uri="{FF2B5EF4-FFF2-40B4-BE49-F238E27FC236}">
                <a16:creationId xmlns:a16="http://schemas.microsoft.com/office/drawing/2014/main" id="{0CA0C2D1-06AD-3620-044D-2EAE71AC87AC}"/>
              </a:ext>
            </a:extLst>
          </p:cNvPr>
          <p:cNvCxnSpPr/>
          <p:nvPr userDrawn="1"/>
        </p:nvCxnSpPr>
        <p:spPr>
          <a:xfrm>
            <a:off x="1638300" y="571500"/>
            <a:ext cx="4267200" cy="0"/>
          </a:xfrm>
          <a:prstGeom prst="line">
            <a:avLst/>
          </a:prstGeom>
          <a:ln>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60C99D5D-5452-4897-02A9-A1B32F0BE968}"/>
              </a:ext>
            </a:extLst>
          </p:cNvPr>
          <p:cNvCxnSpPr/>
          <p:nvPr userDrawn="1"/>
        </p:nvCxnSpPr>
        <p:spPr>
          <a:xfrm>
            <a:off x="10096500" y="571500"/>
            <a:ext cx="1259359" cy="0"/>
          </a:xfrm>
          <a:prstGeom prst="line">
            <a:avLst/>
          </a:prstGeom>
          <a:ln>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3FB318F3-41C4-0F1C-1CBD-D5A32280E575}"/>
              </a:ext>
            </a:extLst>
          </p:cNvPr>
          <p:cNvCxnSpPr>
            <a:cxnSpLocks/>
          </p:cNvCxnSpPr>
          <p:nvPr userDrawn="1"/>
        </p:nvCxnSpPr>
        <p:spPr>
          <a:xfrm>
            <a:off x="914400" y="571500"/>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C43CC35-4750-6912-E49F-E917DF9AB637}"/>
              </a:ext>
            </a:extLst>
          </p:cNvPr>
          <p:cNvCxnSpPr>
            <a:cxnSpLocks/>
          </p:cNvCxnSpPr>
          <p:nvPr userDrawn="1"/>
        </p:nvCxnSpPr>
        <p:spPr>
          <a:xfrm>
            <a:off x="914400" y="658586"/>
            <a:ext cx="304800" cy="0"/>
          </a:xfrm>
          <a:prstGeom prst="line">
            <a:avLst/>
          </a:prstGeom>
          <a:ln w="19050">
            <a:solidFill>
              <a:schemeClr val="tx1">
                <a:lumMod val="85000"/>
                <a:lumOff val="15000"/>
              </a:schemeClr>
            </a:solidFill>
          </a:ln>
        </p:spPr>
        <p:style>
          <a:lnRef idx="1">
            <a:schemeClr val="dk1"/>
          </a:lnRef>
          <a:fillRef idx="0">
            <a:schemeClr val="dk1"/>
          </a:fillRef>
          <a:effectRef idx="0">
            <a:schemeClr val="dk1"/>
          </a:effectRef>
          <a:fontRef idx="minor">
            <a:schemeClr val="tx1"/>
          </a:fontRef>
        </p:style>
      </p:cxnSp>
      <p:sp>
        <p:nvSpPr>
          <p:cNvPr id="17" name="Text Placeholder 16">
            <a:extLst>
              <a:ext uri="{FF2B5EF4-FFF2-40B4-BE49-F238E27FC236}">
                <a16:creationId xmlns:a16="http://schemas.microsoft.com/office/drawing/2014/main" id="{003331A5-D35A-E699-E3EA-6035EB0DCD16}"/>
              </a:ext>
            </a:extLst>
          </p:cNvPr>
          <p:cNvSpPr>
            <a:spLocks noGrp="1"/>
          </p:cNvSpPr>
          <p:nvPr>
            <p:ph type="body" sz="quarter" idx="14"/>
          </p:nvPr>
        </p:nvSpPr>
        <p:spPr>
          <a:xfrm>
            <a:off x="1066800" y="5185232"/>
            <a:ext cx="2971800" cy="365126"/>
          </a:xfrm>
        </p:spPr>
        <p:txBody>
          <a:bodyPr>
            <a:normAutofit/>
          </a:bodyPr>
          <a:lstStyle>
            <a:lvl1pPr marL="0" indent="0">
              <a:buNone/>
              <a:defRPr sz="1800">
                <a:solidFill>
                  <a:schemeClr val="tx1">
                    <a:lumMod val="50000"/>
                    <a:lumOff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a:t>
            </a:r>
          </a:p>
        </p:txBody>
      </p:sp>
      <p:sp>
        <p:nvSpPr>
          <p:cNvPr id="18" name="Text Placeholder 16">
            <a:extLst>
              <a:ext uri="{FF2B5EF4-FFF2-40B4-BE49-F238E27FC236}">
                <a16:creationId xmlns:a16="http://schemas.microsoft.com/office/drawing/2014/main" id="{442CA476-8654-0542-5C0B-4F439516AF31}"/>
              </a:ext>
            </a:extLst>
          </p:cNvPr>
          <p:cNvSpPr>
            <a:spLocks noGrp="1"/>
          </p:cNvSpPr>
          <p:nvPr>
            <p:ph type="body" sz="quarter" idx="15"/>
          </p:nvPr>
        </p:nvSpPr>
        <p:spPr>
          <a:xfrm>
            <a:off x="1066800" y="5588228"/>
            <a:ext cx="2971800" cy="365126"/>
          </a:xfrm>
        </p:spPr>
        <p:txBody>
          <a:bodyPr>
            <a:noAutofit/>
          </a:bodyPr>
          <a:lstStyle>
            <a:lvl1pPr marL="0" indent="0">
              <a:buNone/>
              <a:defRPr sz="2000">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a:t>
            </a:r>
          </a:p>
        </p:txBody>
      </p:sp>
    </p:spTree>
    <p:extLst>
      <p:ext uri="{BB962C8B-B14F-4D97-AF65-F5344CB8AC3E}">
        <p14:creationId xmlns:p14="http://schemas.microsoft.com/office/powerpoint/2010/main" val="2824232365"/>
      </p:ext>
    </p:extLst>
  </p:cSld>
  <p:clrMapOvr>
    <a:masterClrMapping/>
  </p:clrMapOvr>
  <p:extLst>
    <p:ext uri="{DCECCB84-F9BA-43D5-87BE-67443E8EF086}">
      <p15:sldGuideLst xmlns:p15="http://schemas.microsoft.com/office/powerpoint/2012/main">
        <p15:guide id="1" orient="horz" pos="936">
          <p15:clr>
            <a:srgbClr val="FBAE40"/>
          </p15:clr>
        </p15:guide>
        <p15:guide id="2" pos="576">
          <p15:clr>
            <a:srgbClr val="FBAE40"/>
          </p15:clr>
        </p15:guide>
        <p15:guide id="3" orient="horz" pos="3744">
          <p15:clr>
            <a:srgbClr val="FBAE40"/>
          </p15:clr>
        </p15:guide>
        <p15:guide id="4" pos="6864">
          <p15:clr>
            <a:srgbClr val="FBAE40"/>
          </p15:clr>
        </p15:guide>
        <p15:guide id="5" pos="4560">
          <p15:clr>
            <a:srgbClr val="FBAE40"/>
          </p15:clr>
        </p15:guide>
        <p15:guide id="6" orient="horz" pos="1512">
          <p15:clr>
            <a:srgbClr val="FBAE40"/>
          </p15:clr>
        </p15:guide>
        <p15:guide id="7" orient="horz" pos="360">
          <p15:clr>
            <a:srgbClr val="FBAE40"/>
          </p15:clr>
        </p15:guide>
        <p15:guide id="8" pos="672">
          <p15:clr>
            <a:srgbClr val="FBAE40"/>
          </p15:clr>
        </p15:guide>
        <p15:guide id="9" pos="3720">
          <p15:clr>
            <a:srgbClr val="FBAE40"/>
          </p15:clr>
        </p15:guide>
        <p15:guide id="10" pos="6360">
          <p15:clr>
            <a:srgbClr val="FBAE40"/>
          </p15:clr>
        </p15:guide>
        <p15:guide id="11" pos="71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ajd tytuł + treść - 2 kolumny">
  <p:cSld name="slajd tytuł + treść - 2 kolumny">
    <p:spTree>
      <p:nvGrpSpPr>
        <p:cNvPr id="1"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a:stretch/>
        </p:blipFill>
        <p:spPr>
          <a:xfrm>
            <a:off x="615768" y="6359710"/>
            <a:ext cx="2095256" cy="148004"/>
          </a:xfrm>
          <a:prstGeom prst="rect">
            <a:avLst/>
          </a:prstGeom>
          <a:noFill/>
          <a:ln>
            <a:noFill/>
          </a:ln>
        </p:spPr>
      </p:pic>
      <p:sp>
        <p:nvSpPr>
          <p:cNvPr id="41" name="Google Shape;41;p5"/>
          <p:cNvSpPr txBox="1">
            <a:spLocks noGrp="1"/>
          </p:cNvSpPr>
          <p:nvPr>
            <p:ph type="body" idx="1"/>
          </p:nvPr>
        </p:nvSpPr>
        <p:spPr>
          <a:xfrm>
            <a:off x="593760" y="1395895"/>
            <a:ext cx="5378237" cy="4336424"/>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2" name="Google Shape;42;p5"/>
          <p:cNvSpPr txBox="1">
            <a:spLocks noGrp="1"/>
          </p:cNvSpPr>
          <p:nvPr>
            <p:ph type="body" idx="2"/>
          </p:nvPr>
        </p:nvSpPr>
        <p:spPr>
          <a:xfrm>
            <a:off x="6220001" y="1395895"/>
            <a:ext cx="5378238" cy="4336424"/>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3" name="Google Shape;43;p5"/>
          <p:cNvSpPr txBox="1">
            <a:spLocks noGrp="1"/>
          </p:cNvSpPr>
          <p:nvPr>
            <p:ph type="title"/>
          </p:nvPr>
        </p:nvSpPr>
        <p:spPr>
          <a:xfrm>
            <a:off x="593761" y="702960"/>
            <a:ext cx="11004479" cy="402061"/>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cxnSp>
        <p:nvCxnSpPr>
          <p:cNvPr id="44" name="Google Shape;44;p5"/>
          <p:cNvCxnSpPr/>
          <p:nvPr/>
        </p:nvCxnSpPr>
        <p:spPr>
          <a:xfrm>
            <a:off x="593761" y="489878"/>
            <a:ext cx="11004479" cy="0"/>
          </a:xfrm>
          <a:prstGeom prst="straightConnector1">
            <a:avLst/>
          </a:prstGeom>
          <a:noFill/>
          <a:ln w="50800" cap="flat" cmpd="sng">
            <a:solidFill>
              <a:schemeClr val="dk1"/>
            </a:solidFill>
            <a:prstDash val="solid"/>
            <a:miter lim="800000"/>
            <a:headEnd type="none" w="sm" len="sm"/>
            <a:tailEnd type="none" w="sm" len="sm"/>
          </a:ln>
        </p:spPr>
      </p:cxnSp>
      <p:sp>
        <p:nvSpPr>
          <p:cNvPr id="45" name="Google Shape;45;p5"/>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46" name="Google Shape;46;p5"/>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47" name="Google Shape;47;p5"/>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cxnSp>
        <p:nvCxnSpPr>
          <p:cNvPr id="48" name="Google Shape;48;p5"/>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sp>
        <p:nvSpPr>
          <p:cNvPr id="49" name="Google Shape;49;p5"/>
          <p:cNvSpPr txBox="1">
            <a:spLocks noGrp="1"/>
          </p:cNvSpPr>
          <p:nvPr>
            <p:ph type="body" idx="3"/>
          </p:nvPr>
        </p:nvSpPr>
        <p:spPr>
          <a:xfrm>
            <a:off x="593760" y="5818211"/>
            <a:ext cx="3289216" cy="257788"/>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1"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0" name="Google Shape;50;p5"/>
          <p:cNvSpPr txBox="1">
            <a:spLocks noGrp="1"/>
          </p:cNvSpPr>
          <p:nvPr>
            <p:ph type="body" idx="4"/>
          </p:nvPr>
        </p:nvSpPr>
        <p:spPr>
          <a:xfrm>
            <a:off x="6220000" y="5818211"/>
            <a:ext cx="3289216" cy="257788"/>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1"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3179591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slajd tytuł + treść- 4 kolumny">
  <p:cSld name="1_slajd tytuł + treść- 4 kolumny">
    <p:spTree>
      <p:nvGrpSpPr>
        <p:cNvPr id="1" name="Shape 51"/>
        <p:cNvGrpSpPr/>
        <p:nvPr/>
      </p:nvGrpSpPr>
      <p:grpSpPr>
        <a:xfrm>
          <a:off x="0" y="0"/>
          <a:ext cx="0" cy="0"/>
          <a:chOff x="0" y="0"/>
          <a:chExt cx="0" cy="0"/>
        </a:xfrm>
      </p:grpSpPr>
      <p:pic>
        <p:nvPicPr>
          <p:cNvPr id="52" name="Google Shape;52;p6"/>
          <p:cNvPicPr preferRelativeResize="0"/>
          <p:nvPr/>
        </p:nvPicPr>
        <p:blipFill rotWithShape="1">
          <a:blip r:embed="rId2">
            <a:alphaModFix/>
          </a:blip>
          <a:srcRect/>
          <a:stretch/>
        </p:blipFill>
        <p:spPr>
          <a:xfrm>
            <a:off x="593761" y="6359710"/>
            <a:ext cx="2095256" cy="148004"/>
          </a:xfrm>
          <a:prstGeom prst="rect">
            <a:avLst/>
          </a:prstGeom>
          <a:noFill/>
          <a:ln>
            <a:noFill/>
          </a:ln>
        </p:spPr>
      </p:pic>
      <p:sp>
        <p:nvSpPr>
          <p:cNvPr id="53" name="Google Shape;53;p6"/>
          <p:cNvSpPr txBox="1">
            <a:spLocks noGrp="1"/>
          </p:cNvSpPr>
          <p:nvPr>
            <p:ph type="body" idx="1"/>
          </p:nvPr>
        </p:nvSpPr>
        <p:spPr>
          <a:xfrm>
            <a:off x="593761" y="1395895"/>
            <a:ext cx="2547015" cy="4525213"/>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4" name="Google Shape;54;p6"/>
          <p:cNvSpPr txBox="1">
            <a:spLocks noGrp="1"/>
          </p:cNvSpPr>
          <p:nvPr>
            <p:ph type="body" idx="2"/>
          </p:nvPr>
        </p:nvSpPr>
        <p:spPr>
          <a:xfrm>
            <a:off x="6220001" y="1395895"/>
            <a:ext cx="2585030" cy="4525213"/>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5" name="Google Shape;55;p6"/>
          <p:cNvSpPr txBox="1">
            <a:spLocks noGrp="1"/>
          </p:cNvSpPr>
          <p:nvPr>
            <p:ph type="title"/>
          </p:nvPr>
        </p:nvSpPr>
        <p:spPr>
          <a:xfrm>
            <a:off x="593761" y="702960"/>
            <a:ext cx="11004479" cy="402061"/>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cxnSp>
        <p:nvCxnSpPr>
          <p:cNvPr id="56" name="Google Shape;56;p6"/>
          <p:cNvCxnSpPr/>
          <p:nvPr/>
        </p:nvCxnSpPr>
        <p:spPr>
          <a:xfrm>
            <a:off x="593761" y="489878"/>
            <a:ext cx="11004479" cy="0"/>
          </a:xfrm>
          <a:prstGeom prst="straightConnector1">
            <a:avLst/>
          </a:prstGeom>
          <a:noFill/>
          <a:ln w="50800" cap="flat" cmpd="sng">
            <a:solidFill>
              <a:schemeClr val="dk1"/>
            </a:solidFill>
            <a:prstDash val="solid"/>
            <a:miter lim="800000"/>
            <a:headEnd type="none" w="sm" len="sm"/>
            <a:tailEnd type="none" w="sm" len="sm"/>
          </a:ln>
        </p:spPr>
      </p:cxnSp>
      <p:sp>
        <p:nvSpPr>
          <p:cNvPr id="57" name="Google Shape;57;p6"/>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58" name="Google Shape;58;p6"/>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59" name="Google Shape;59;p6"/>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cxnSp>
        <p:nvCxnSpPr>
          <p:cNvPr id="60" name="Google Shape;60;p6"/>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sp>
        <p:nvSpPr>
          <p:cNvPr id="61" name="Google Shape;61;p6"/>
          <p:cNvSpPr txBox="1">
            <a:spLocks noGrp="1"/>
          </p:cNvSpPr>
          <p:nvPr>
            <p:ph type="body" idx="3"/>
          </p:nvPr>
        </p:nvSpPr>
        <p:spPr>
          <a:xfrm>
            <a:off x="3386969" y="1395895"/>
            <a:ext cx="2585030" cy="4525213"/>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Google Shape;62;p6"/>
          <p:cNvSpPr txBox="1">
            <a:spLocks noGrp="1"/>
          </p:cNvSpPr>
          <p:nvPr>
            <p:ph type="body" idx="4"/>
          </p:nvPr>
        </p:nvSpPr>
        <p:spPr>
          <a:xfrm>
            <a:off x="9051225" y="1395895"/>
            <a:ext cx="2547015" cy="4525213"/>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3632983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trona przekładkowa">
  <p:cSld name="Strona przekładkowa">
    <p:spTree>
      <p:nvGrpSpPr>
        <p:cNvPr id="1" name="Shape 63"/>
        <p:cNvGrpSpPr/>
        <p:nvPr/>
      </p:nvGrpSpPr>
      <p:grpSpPr>
        <a:xfrm>
          <a:off x="0" y="0"/>
          <a:ext cx="0" cy="0"/>
          <a:chOff x="0" y="0"/>
          <a:chExt cx="0" cy="0"/>
        </a:xfrm>
      </p:grpSpPr>
      <p:sp>
        <p:nvSpPr>
          <p:cNvPr id="64" name="Google Shape;64;p7"/>
          <p:cNvSpPr txBox="1">
            <a:spLocks noGrp="1"/>
          </p:cNvSpPr>
          <p:nvPr>
            <p:ph type="title"/>
          </p:nvPr>
        </p:nvSpPr>
        <p:spPr>
          <a:xfrm>
            <a:off x="593761" y="4155418"/>
            <a:ext cx="11004479" cy="402061"/>
          </a:xfrm>
          <a:prstGeom prst="rect">
            <a:avLst/>
          </a:prstGeom>
          <a:noFill/>
          <a:ln>
            <a:noFill/>
          </a:ln>
        </p:spPr>
        <p:txBody>
          <a:bodyPr spcFirstLastPara="1" wrap="square" lIns="0" tIns="0" rIns="0" bIns="0" anchor="b" anchorCtr="0">
            <a:noAutofit/>
          </a:bodyPr>
          <a:lstStyle>
            <a:lvl1pPr marR="0" lvl="0" algn="l">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65" name="Google Shape;65;p7"/>
          <p:cNvSpPr txBox="1">
            <a:spLocks noGrp="1"/>
          </p:cNvSpPr>
          <p:nvPr>
            <p:ph type="body" idx="1"/>
          </p:nvPr>
        </p:nvSpPr>
        <p:spPr>
          <a:xfrm>
            <a:off x="593761" y="4761122"/>
            <a:ext cx="11004479" cy="1171428"/>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2"/>
              </a:buClr>
              <a:buSzPts val="1600"/>
              <a:buFont typeface="Arial"/>
              <a:buNone/>
              <a:defRPr sz="1452" b="0" i="0" u="none" strike="noStrike" cap="none">
                <a:solidFill>
                  <a:schemeClr val="dk2"/>
                </a:solidFill>
                <a:latin typeface="Arial"/>
                <a:ea typeface="Arial"/>
                <a:cs typeface="Arial"/>
                <a:sym typeface="Arial"/>
              </a:defRPr>
            </a:lvl1pPr>
            <a:lvl2pPr marL="829544" marR="0" lvl="1" indent="-207386" algn="l">
              <a:lnSpc>
                <a:spcPct val="90000"/>
              </a:lnSpc>
              <a:spcBef>
                <a:spcPts val="500"/>
              </a:spcBef>
              <a:spcAft>
                <a:spcPts val="0"/>
              </a:spcAft>
              <a:buClr>
                <a:srgbClr val="888C98"/>
              </a:buClr>
              <a:buSzPts val="2205"/>
              <a:buFont typeface="Arial"/>
              <a:buNone/>
              <a:defRPr sz="2000" b="0" i="0" u="none" strike="noStrike" cap="none">
                <a:solidFill>
                  <a:srgbClr val="888C98"/>
                </a:solidFill>
                <a:latin typeface="Arial"/>
                <a:ea typeface="Arial"/>
                <a:cs typeface="Arial"/>
                <a:sym typeface="Arial"/>
              </a:defRPr>
            </a:lvl2pPr>
            <a:lvl3pPr marL="1244316" marR="0" lvl="2" indent="-207386" algn="l">
              <a:lnSpc>
                <a:spcPct val="90000"/>
              </a:lnSpc>
              <a:spcBef>
                <a:spcPts val="500"/>
              </a:spcBef>
              <a:spcAft>
                <a:spcPts val="0"/>
              </a:spcAft>
              <a:buClr>
                <a:srgbClr val="888C98"/>
              </a:buClr>
              <a:buSzPts val="1984"/>
              <a:buFont typeface="Arial"/>
              <a:buNone/>
              <a:defRPr sz="1800" b="0" i="0" u="none" strike="noStrike" cap="none">
                <a:solidFill>
                  <a:srgbClr val="888C98"/>
                </a:solidFill>
                <a:latin typeface="Arial"/>
                <a:ea typeface="Arial"/>
                <a:cs typeface="Arial"/>
                <a:sym typeface="Arial"/>
              </a:defRPr>
            </a:lvl3pPr>
            <a:lvl4pPr marL="1659087" marR="0" lvl="3"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4pPr>
            <a:lvl5pPr marL="2073859" marR="0" lvl="4"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5pPr>
            <a:lvl6pPr marL="2488631" marR="0" lvl="5"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6pPr>
            <a:lvl7pPr marL="2903403" marR="0" lvl="6"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7pPr>
            <a:lvl8pPr marL="3318175" marR="0" lvl="7"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8pPr>
            <a:lvl9pPr marL="3732947" marR="0" lvl="8" indent="-207386" algn="l">
              <a:lnSpc>
                <a:spcPct val="90000"/>
              </a:lnSpc>
              <a:spcBef>
                <a:spcPts val="500"/>
              </a:spcBef>
              <a:spcAft>
                <a:spcPts val="0"/>
              </a:spcAft>
              <a:buClr>
                <a:srgbClr val="888C98"/>
              </a:buClr>
              <a:buSzPts val="1764"/>
              <a:buFont typeface="Arial"/>
              <a:buNone/>
              <a:defRPr sz="1600" b="0" i="0" u="none" strike="noStrike" cap="none">
                <a:solidFill>
                  <a:srgbClr val="888C98"/>
                </a:solidFill>
                <a:latin typeface="Arial"/>
                <a:ea typeface="Arial"/>
                <a:cs typeface="Arial"/>
                <a:sym typeface="Arial"/>
              </a:defRPr>
            </a:lvl9pPr>
          </a:lstStyle>
          <a:p>
            <a:endParaRPr/>
          </a:p>
        </p:txBody>
      </p:sp>
      <p:cxnSp>
        <p:nvCxnSpPr>
          <p:cNvPr id="66" name="Google Shape;66;p7"/>
          <p:cNvCxnSpPr/>
          <p:nvPr/>
        </p:nvCxnSpPr>
        <p:spPr>
          <a:xfrm>
            <a:off x="593761" y="3951775"/>
            <a:ext cx="11004479" cy="0"/>
          </a:xfrm>
          <a:prstGeom prst="straightConnector1">
            <a:avLst/>
          </a:prstGeom>
          <a:noFill/>
          <a:ln w="50800" cap="flat" cmpd="sng">
            <a:solidFill>
              <a:schemeClr val="dk1"/>
            </a:solidFill>
            <a:prstDash val="solid"/>
            <a:miter lim="800000"/>
            <a:headEnd type="none" w="sm" len="sm"/>
            <a:tailEnd type="none" w="sm" len="sm"/>
          </a:ln>
        </p:spPr>
      </p:cxnSp>
      <p:cxnSp>
        <p:nvCxnSpPr>
          <p:cNvPr id="67" name="Google Shape;67;p7"/>
          <p:cNvCxnSpPr/>
          <p:nvPr/>
        </p:nvCxnSpPr>
        <p:spPr>
          <a:xfrm>
            <a:off x="593761" y="6186777"/>
            <a:ext cx="11004480" cy="0"/>
          </a:xfrm>
          <a:prstGeom prst="straightConnector1">
            <a:avLst/>
          </a:prstGeom>
          <a:noFill/>
          <a:ln w="9525" cap="flat" cmpd="sng">
            <a:solidFill>
              <a:schemeClr val="dk1"/>
            </a:solidFill>
            <a:prstDash val="solid"/>
            <a:miter lim="800000"/>
            <a:headEnd type="none" w="sm" len="sm"/>
            <a:tailEnd type="none" w="sm" len="sm"/>
          </a:ln>
        </p:spPr>
      </p:cxnSp>
      <p:pic>
        <p:nvPicPr>
          <p:cNvPr id="68" name="Google Shape;68;p7"/>
          <p:cNvPicPr preferRelativeResize="0"/>
          <p:nvPr/>
        </p:nvPicPr>
        <p:blipFill rotWithShape="1">
          <a:blip r:embed="rId2">
            <a:alphaModFix/>
          </a:blip>
          <a:srcRect/>
          <a:stretch/>
        </p:blipFill>
        <p:spPr>
          <a:xfrm>
            <a:off x="593761" y="6359710"/>
            <a:ext cx="2095256" cy="148004"/>
          </a:xfrm>
          <a:prstGeom prst="rect">
            <a:avLst/>
          </a:prstGeom>
          <a:noFill/>
          <a:ln>
            <a:noFill/>
          </a:ln>
        </p:spPr>
      </p:pic>
      <p:sp>
        <p:nvSpPr>
          <p:cNvPr id="69" name="Google Shape;69;p7"/>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70" name="Google Shape;70;p7"/>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71" name="Google Shape;71;p7"/>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sp>
        <p:nvSpPr>
          <p:cNvPr id="72" name="Google Shape;72;p7"/>
          <p:cNvSpPr txBox="1">
            <a:spLocks noGrp="1"/>
          </p:cNvSpPr>
          <p:nvPr>
            <p:ph type="body" idx="2"/>
          </p:nvPr>
        </p:nvSpPr>
        <p:spPr>
          <a:xfrm>
            <a:off x="593761" y="371559"/>
            <a:ext cx="11004479" cy="3329630"/>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2481945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lajd duży tytuł + treść">
  <p:cSld name="slajd duży tytuł + treść">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593761" y="702959"/>
            <a:ext cx="11004479" cy="1356957"/>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5400"/>
              <a:buFont typeface="Georgia"/>
              <a:buNone/>
              <a:defRPr sz="4899"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75" name="Google Shape;75;p8"/>
          <p:cNvSpPr txBox="1">
            <a:spLocks noGrp="1"/>
          </p:cNvSpPr>
          <p:nvPr>
            <p:ph type="body" idx="1"/>
          </p:nvPr>
        </p:nvSpPr>
        <p:spPr>
          <a:xfrm>
            <a:off x="593761" y="2459977"/>
            <a:ext cx="11004479" cy="3265036"/>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2400"/>
              <a:buFont typeface="Arial"/>
              <a:buNone/>
              <a:defRPr sz="2177" b="0" i="0" u="none" strike="noStrike" cap="none">
                <a:solidFill>
                  <a:schemeClr val="dk1"/>
                </a:solidFill>
                <a:latin typeface="Arial"/>
                <a:ea typeface="Arial"/>
                <a:cs typeface="Arial"/>
                <a:sym typeface="Arial"/>
              </a:defRPr>
            </a:lvl1pPr>
            <a:lvl2pPr marL="829544" marR="0" lvl="1"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2pPr>
            <a:lvl3pPr marL="1244316" marR="0" lvl="2"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3pPr>
            <a:lvl4pPr marL="1659087" marR="0" lvl="3"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4pPr>
            <a:lvl5pPr marL="2073859" marR="0" lvl="4"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76" name="Google Shape;76;p8"/>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pic>
        <p:nvPicPr>
          <p:cNvPr id="77" name="Google Shape;77;p8"/>
          <p:cNvPicPr preferRelativeResize="0"/>
          <p:nvPr/>
        </p:nvPicPr>
        <p:blipFill rotWithShape="1">
          <a:blip r:embed="rId2">
            <a:alphaModFix/>
          </a:blip>
          <a:srcRect/>
          <a:stretch/>
        </p:blipFill>
        <p:spPr>
          <a:xfrm>
            <a:off x="615768" y="6359710"/>
            <a:ext cx="2095256" cy="148004"/>
          </a:xfrm>
          <a:prstGeom prst="rect">
            <a:avLst/>
          </a:prstGeom>
          <a:noFill/>
          <a:ln>
            <a:noFill/>
          </a:ln>
        </p:spPr>
      </p:pic>
      <p:cxnSp>
        <p:nvCxnSpPr>
          <p:cNvPr id="78" name="Google Shape;78;p8"/>
          <p:cNvCxnSpPr/>
          <p:nvPr/>
        </p:nvCxnSpPr>
        <p:spPr>
          <a:xfrm>
            <a:off x="593761" y="489878"/>
            <a:ext cx="11004479" cy="0"/>
          </a:xfrm>
          <a:prstGeom prst="straightConnector1">
            <a:avLst/>
          </a:prstGeom>
          <a:noFill/>
          <a:ln w="50800" cap="flat" cmpd="sng">
            <a:solidFill>
              <a:schemeClr val="dk1"/>
            </a:solidFill>
            <a:prstDash val="solid"/>
            <a:miter lim="800000"/>
            <a:headEnd type="none" w="sm" len="sm"/>
            <a:tailEnd type="none" w="sm" len="sm"/>
          </a:ln>
        </p:spPr>
      </p:cxnSp>
      <p:sp>
        <p:nvSpPr>
          <p:cNvPr id="79" name="Google Shape;79;p8"/>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80" name="Google Shape;80;p8"/>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81" name="Google Shape;81;p8"/>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sp>
        <p:nvSpPr>
          <p:cNvPr id="82" name="Google Shape;82;p8"/>
          <p:cNvSpPr txBox="1">
            <a:spLocks noGrp="1"/>
          </p:cNvSpPr>
          <p:nvPr>
            <p:ph type="body" idx="2"/>
          </p:nvPr>
        </p:nvSpPr>
        <p:spPr>
          <a:xfrm>
            <a:off x="593760" y="5818211"/>
            <a:ext cx="5378238" cy="257788"/>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1"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3790404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lajd duży tytul + 2x treść" type="obj">
  <p:cSld name="slajd duży tytul + 2x treść">
    <p:spTree>
      <p:nvGrpSpPr>
        <p:cNvPr id="1" name="Shape 83"/>
        <p:cNvGrpSpPr/>
        <p:nvPr/>
      </p:nvGrpSpPr>
      <p:grpSpPr>
        <a:xfrm>
          <a:off x="0" y="0"/>
          <a:ext cx="0" cy="0"/>
          <a:chOff x="0" y="0"/>
          <a:chExt cx="0" cy="0"/>
        </a:xfrm>
      </p:grpSpPr>
      <p:sp>
        <p:nvSpPr>
          <p:cNvPr id="84" name="Google Shape;84;p9"/>
          <p:cNvSpPr txBox="1">
            <a:spLocks noGrp="1"/>
          </p:cNvSpPr>
          <p:nvPr>
            <p:ph type="title"/>
          </p:nvPr>
        </p:nvSpPr>
        <p:spPr>
          <a:xfrm>
            <a:off x="593761" y="702959"/>
            <a:ext cx="11004479" cy="1356957"/>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5400"/>
              <a:buFont typeface="Georgia"/>
              <a:buNone/>
              <a:defRPr sz="4899"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85" name="Google Shape;85;p9"/>
          <p:cNvSpPr txBox="1">
            <a:spLocks noGrp="1"/>
          </p:cNvSpPr>
          <p:nvPr>
            <p:ph type="body" idx="1"/>
          </p:nvPr>
        </p:nvSpPr>
        <p:spPr>
          <a:xfrm>
            <a:off x="593761" y="2459977"/>
            <a:ext cx="5378238" cy="3265036"/>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2400"/>
              <a:buFont typeface="Arial"/>
              <a:buNone/>
              <a:defRPr sz="2177" b="0" i="0" u="none" strike="noStrike" cap="none">
                <a:solidFill>
                  <a:schemeClr val="dk1"/>
                </a:solidFill>
                <a:latin typeface="Arial"/>
                <a:ea typeface="Arial"/>
                <a:cs typeface="Arial"/>
                <a:sym typeface="Arial"/>
              </a:defRPr>
            </a:lvl1pPr>
            <a:lvl2pPr marL="829544" marR="0" lvl="1"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2pPr>
            <a:lvl3pPr marL="1244316" marR="0" lvl="2"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3pPr>
            <a:lvl4pPr marL="1659087" marR="0" lvl="3"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4pPr>
            <a:lvl5pPr marL="2073859" marR="0" lvl="4"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86" name="Google Shape;86;p9"/>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pic>
        <p:nvPicPr>
          <p:cNvPr id="87" name="Google Shape;87;p9"/>
          <p:cNvPicPr preferRelativeResize="0"/>
          <p:nvPr/>
        </p:nvPicPr>
        <p:blipFill rotWithShape="1">
          <a:blip r:embed="rId2">
            <a:alphaModFix/>
          </a:blip>
          <a:srcRect/>
          <a:stretch/>
        </p:blipFill>
        <p:spPr>
          <a:xfrm>
            <a:off x="615768" y="6359710"/>
            <a:ext cx="2095256" cy="148004"/>
          </a:xfrm>
          <a:prstGeom prst="rect">
            <a:avLst/>
          </a:prstGeom>
          <a:noFill/>
          <a:ln>
            <a:noFill/>
          </a:ln>
        </p:spPr>
      </p:pic>
      <p:cxnSp>
        <p:nvCxnSpPr>
          <p:cNvPr id="88" name="Google Shape;88;p9"/>
          <p:cNvCxnSpPr/>
          <p:nvPr/>
        </p:nvCxnSpPr>
        <p:spPr>
          <a:xfrm>
            <a:off x="593761" y="489878"/>
            <a:ext cx="11004479" cy="0"/>
          </a:xfrm>
          <a:prstGeom prst="straightConnector1">
            <a:avLst/>
          </a:prstGeom>
          <a:noFill/>
          <a:ln w="50800" cap="flat" cmpd="sng">
            <a:solidFill>
              <a:schemeClr val="dk1"/>
            </a:solidFill>
            <a:prstDash val="solid"/>
            <a:miter lim="800000"/>
            <a:headEnd type="none" w="sm" len="sm"/>
            <a:tailEnd type="none" w="sm" len="sm"/>
          </a:ln>
        </p:spPr>
      </p:cxnSp>
      <p:sp>
        <p:nvSpPr>
          <p:cNvPr id="89" name="Google Shape;89;p9"/>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90" name="Google Shape;90;p9"/>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91" name="Google Shape;91;p9"/>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sp>
        <p:nvSpPr>
          <p:cNvPr id="92" name="Google Shape;92;p9"/>
          <p:cNvSpPr txBox="1">
            <a:spLocks noGrp="1"/>
          </p:cNvSpPr>
          <p:nvPr>
            <p:ph type="body" idx="2"/>
          </p:nvPr>
        </p:nvSpPr>
        <p:spPr>
          <a:xfrm>
            <a:off x="6220002" y="2459977"/>
            <a:ext cx="5378238" cy="3265036"/>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2400"/>
              <a:buFont typeface="Arial"/>
              <a:buNone/>
              <a:defRPr sz="2177" b="0" i="0" u="none" strike="noStrike" cap="none">
                <a:solidFill>
                  <a:schemeClr val="dk1"/>
                </a:solidFill>
                <a:latin typeface="Arial"/>
                <a:ea typeface="Arial"/>
                <a:cs typeface="Arial"/>
                <a:sym typeface="Arial"/>
              </a:defRPr>
            </a:lvl1pPr>
            <a:lvl2pPr marL="829544" marR="0" lvl="1"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2pPr>
            <a:lvl3pPr marL="1244316" marR="0" lvl="2"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3pPr>
            <a:lvl4pPr marL="1659087" marR="0" lvl="3"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4pPr>
            <a:lvl5pPr marL="2073859" marR="0" lvl="4" indent="-345643" algn="l">
              <a:lnSpc>
                <a:spcPct val="90000"/>
              </a:lnSpc>
              <a:spcBef>
                <a:spcPts val="500"/>
              </a:spcBef>
              <a:spcAft>
                <a:spcPts val="0"/>
              </a:spcAft>
              <a:buClr>
                <a:schemeClr val="dk1"/>
              </a:buClr>
              <a:buSzPts val="2400"/>
              <a:buFont typeface="Arial"/>
              <a:buChar char="•"/>
              <a:defRPr sz="2177"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208919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lajd mieszany">
  <p:cSld name="slajd mieszany">
    <p:spTree>
      <p:nvGrpSpPr>
        <p:cNvPr id="1" name="Shape 93"/>
        <p:cNvGrpSpPr/>
        <p:nvPr/>
      </p:nvGrpSpPr>
      <p:grpSpPr>
        <a:xfrm>
          <a:off x="0" y="0"/>
          <a:ext cx="0" cy="0"/>
          <a:chOff x="0" y="0"/>
          <a:chExt cx="0" cy="0"/>
        </a:xfrm>
      </p:grpSpPr>
      <p:sp>
        <p:nvSpPr>
          <p:cNvPr id="94" name="Google Shape;94;p10"/>
          <p:cNvSpPr txBox="1">
            <a:spLocks noGrp="1"/>
          </p:cNvSpPr>
          <p:nvPr>
            <p:ph type="title"/>
          </p:nvPr>
        </p:nvSpPr>
        <p:spPr>
          <a:xfrm>
            <a:off x="593761" y="807668"/>
            <a:ext cx="4178265" cy="1249731"/>
          </a:xfrm>
          <a:prstGeom prst="rect">
            <a:avLst/>
          </a:prstGeom>
          <a:noFill/>
          <a:ln>
            <a:noFill/>
          </a:ln>
        </p:spPr>
        <p:txBody>
          <a:bodyPr spcFirstLastPara="1" wrap="square" lIns="0" tIns="0" rIns="0" bIns="0" anchor="b" anchorCtr="0">
            <a:noAutofit/>
          </a:bodyPr>
          <a:lstStyle>
            <a:lvl1pPr marR="0" lvl="0" algn="l">
              <a:lnSpc>
                <a:spcPct val="90000"/>
              </a:lnSpc>
              <a:spcBef>
                <a:spcPts val="0"/>
              </a:spcBef>
              <a:spcAft>
                <a:spcPts val="0"/>
              </a:spcAft>
              <a:buClr>
                <a:schemeClr val="dk1"/>
              </a:buClr>
              <a:buSzPts val="3527"/>
              <a:buFont typeface="Georgia"/>
              <a:buNone/>
              <a:defRPr sz="3200"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sp>
        <p:nvSpPr>
          <p:cNvPr id="95" name="Google Shape;95;p10"/>
          <p:cNvSpPr txBox="1">
            <a:spLocks noGrp="1"/>
          </p:cNvSpPr>
          <p:nvPr>
            <p:ph type="body" idx="1"/>
          </p:nvPr>
        </p:nvSpPr>
        <p:spPr>
          <a:xfrm>
            <a:off x="5026539" y="807669"/>
            <a:ext cx="6571701" cy="4847687"/>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0"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34409" algn="l">
              <a:lnSpc>
                <a:spcPct val="90000"/>
              </a:lnSpc>
              <a:spcBef>
                <a:spcPts val="500"/>
              </a:spcBef>
              <a:spcAft>
                <a:spcPts val="0"/>
              </a:spcAft>
              <a:buClr>
                <a:schemeClr val="dk1"/>
              </a:buClr>
              <a:buSzPts val="2205"/>
              <a:buFont typeface="Arial"/>
              <a:buChar char="•"/>
              <a:defRPr sz="2000" b="0" i="0" u="none" strike="noStrike" cap="none">
                <a:solidFill>
                  <a:schemeClr val="dk1"/>
                </a:solidFill>
                <a:latin typeface="Arial"/>
                <a:ea typeface="Arial"/>
                <a:cs typeface="Arial"/>
                <a:sym typeface="Arial"/>
              </a:defRPr>
            </a:lvl6pPr>
            <a:lvl7pPr marL="2903403" marR="0" lvl="6" indent="-334409" algn="l">
              <a:lnSpc>
                <a:spcPct val="90000"/>
              </a:lnSpc>
              <a:spcBef>
                <a:spcPts val="500"/>
              </a:spcBef>
              <a:spcAft>
                <a:spcPts val="0"/>
              </a:spcAft>
              <a:buClr>
                <a:schemeClr val="dk1"/>
              </a:buClr>
              <a:buSzPts val="2205"/>
              <a:buFont typeface="Arial"/>
              <a:buChar char="•"/>
              <a:defRPr sz="2000" b="0" i="0" u="none" strike="noStrike" cap="none">
                <a:solidFill>
                  <a:schemeClr val="dk1"/>
                </a:solidFill>
                <a:latin typeface="Arial"/>
                <a:ea typeface="Arial"/>
                <a:cs typeface="Arial"/>
                <a:sym typeface="Arial"/>
              </a:defRPr>
            </a:lvl7pPr>
            <a:lvl8pPr marL="3318175" marR="0" lvl="7" indent="-334409" algn="l">
              <a:lnSpc>
                <a:spcPct val="90000"/>
              </a:lnSpc>
              <a:spcBef>
                <a:spcPts val="500"/>
              </a:spcBef>
              <a:spcAft>
                <a:spcPts val="0"/>
              </a:spcAft>
              <a:buClr>
                <a:schemeClr val="dk1"/>
              </a:buClr>
              <a:buSzPts val="2205"/>
              <a:buFont typeface="Arial"/>
              <a:buChar char="•"/>
              <a:defRPr sz="2000" b="0" i="0" u="none" strike="noStrike" cap="none">
                <a:solidFill>
                  <a:schemeClr val="dk1"/>
                </a:solidFill>
                <a:latin typeface="Arial"/>
                <a:ea typeface="Arial"/>
                <a:cs typeface="Arial"/>
                <a:sym typeface="Arial"/>
              </a:defRPr>
            </a:lvl8pPr>
            <a:lvl9pPr marL="3732947" marR="0" lvl="8" indent="-334409" algn="l">
              <a:lnSpc>
                <a:spcPct val="90000"/>
              </a:lnSpc>
              <a:spcBef>
                <a:spcPts val="500"/>
              </a:spcBef>
              <a:spcAft>
                <a:spcPts val="0"/>
              </a:spcAft>
              <a:buClr>
                <a:schemeClr val="dk1"/>
              </a:buClr>
              <a:buSzPts val="2205"/>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6" name="Google Shape;96;p10"/>
          <p:cNvSpPr txBox="1">
            <a:spLocks noGrp="1"/>
          </p:cNvSpPr>
          <p:nvPr>
            <p:ph type="body" idx="2"/>
          </p:nvPr>
        </p:nvSpPr>
        <p:spPr>
          <a:xfrm>
            <a:off x="593761" y="2732675"/>
            <a:ext cx="4178265" cy="3211317"/>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800"/>
              <a:buFont typeface="Arial"/>
              <a:buNone/>
              <a:defRPr sz="1633" b="0" i="0" u="none" strike="noStrike" cap="none">
                <a:solidFill>
                  <a:schemeClr val="dk1"/>
                </a:solidFill>
                <a:latin typeface="Arial"/>
                <a:ea typeface="Arial"/>
                <a:cs typeface="Arial"/>
                <a:sym typeface="Arial"/>
              </a:defRPr>
            </a:lvl1pPr>
            <a:lvl2pPr marL="829544" marR="0" lvl="1" indent="-207386" algn="l">
              <a:lnSpc>
                <a:spcPct val="90000"/>
              </a:lnSpc>
              <a:spcBef>
                <a:spcPts val="500"/>
              </a:spcBef>
              <a:spcAft>
                <a:spcPts val="0"/>
              </a:spcAft>
              <a:buClr>
                <a:schemeClr val="dk1"/>
              </a:buClr>
              <a:buSzPts val="1543"/>
              <a:buFont typeface="Arial"/>
              <a:buNone/>
              <a:defRPr sz="1400" b="0" i="0" u="none" strike="noStrike" cap="none">
                <a:solidFill>
                  <a:schemeClr val="dk1"/>
                </a:solidFill>
                <a:latin typeface="Arial"/>
                <a:ea typeface="Arial"/>
                <a:cs typeface="Arial"/>
                <a:sym typeface="Arial"/>
              </a:defRPr>
            </a:lvl2pPr>
            <a:lvl3pPr marL="1244316" marR="0" lvl="2" indent="-207386" algn="l">
              <a:lnSpc>
                <a:spcPct val="90000"/>
              </a:lnSpc>
              <a:spcBef>
                <a:spcPts val="500"/>
              </a:spcBef>
              <a:spcAft>
                <a:spcPts val="0"/>
              </a:spcAft>
              <a:buClr>
                <a:schemeClr val="dk1"/>
              </a:buClr>
              <a:buSzPts val="1323"/>
              <a:buFont typeface="Arial"/>
              <a:buNone/>
              <a:defRPr sz="1200" b="0" i="0" u="none" strike="noStrike" cap="none">
                <a:solidFill>
                  <a:schemeClr val="dk1"/>
                </a:solidFill>
                <a:latin typeface="Arial"/>
                <a:ea typeface="Arial"/>
                <a:cs typeface="Arial"/>
                <a:sym typeface="Arial"/>
              </a:defRPr>
            </a:lvl3pPr>
            <a:lvl4pPr marL="1659087" marR="0" lvl="3" indent="-207386" algn="l">
              <a:lnSpc>
                <a:spcPct val="90000"/>
              </a:lnSpc>
              <a:spcBef>
                <a:spcPts val="500"/>
              </a:spcBef>
              <a:spcAft>
                <a:spcPts val="0"/>
              </a:spcAft>
              <a:buClr>
                <a:schemeClr val="dk1"/>
              </a:buClr>
              <a:buSzPts val="1102"/>
              <a:buFont typeface="Arial"/>
              <a:buNone/>
              <a:defRPr sz="1000" b="0" i="0" u="none" strike="noStrike" cap="none">
                <a:solidFill>
                  <a:schemeClr val="dk1"/>
                </a:solidFill>
                <a:latin typeface="Arial"/>
                <a:ea typeface="Arial"/>
                <a:cs typeface="Arial"/>
                <a:sym typeface="Arial"/>
              </a:defRPr>
            </a:lvl4pPr>
            <a:lvl5pPr marL="2073859" marR="0" lvl="4" indent="-207386" algn="l">
              <a:lnSpc>
                <a:spcPct val="90000"/>
              </a:lnSpc>
              <a:spcBef>
                <a:spcPts val="500"/>
              </a:spcBef>
              <a:spcAft>
                <a:spcPts val="0"/>
              </a:spcAft>
              <a:buClr>
                <a:schemeClr val="dk1"/>
              </a:buClr>
              <a:buSzPts val="1102"/>
              <a:buFont typeface="Arial"/>
              <a:buNone/>
              <a:defRPr sz="1000" b="0" i="0" u="none" strike="noStrike" cap="none">
                <a:solidFill>
                  <a:schemeClr val="dk1"/>
                </a:solidFill>
                <a:latin typeface="Arial"/>
                <a:ea typeface="Arial"/>
                <a:cs typeface="Arial"/>
                <a:sym typeface="Arial"/>
              </a:defRPr>
            </a:lvl5pPr>
            <a:lvl6pPr marL="2488631" marR="0" lvl="5" indent="-207386" algn="l">
              <a:lnSpc>
                <a:spcPct val="90000"/>
              </a:lnSpc>
              <a:spcBef>
                <a:spcPts val="500"/>
              </a:spcBef>
              <a:spcAft>
                <a:spcPts val="0"/>
              </a:spcAft>
              <a:buClr>
                <a:schemeClr val="dk1"/>
              </a:buClr>
              <a:buSzPts val="1102"/>
              <a:buFont typeface="Arial"/>
              <a:buNone/>
              <a:defRPr sz="1000" b="0" i="0" u="none" strike="noStrike" cap="none">
                <a:solidFill>
                  <a:schemeClr val="dk1"/>
                </a:solidFill>
                <a:latin typeface="Arial"/>
                <a:ea typeface="Arial"/>
                <a:cs typeface="Arial"/>
                <a:sym typeface="Arial"/>
              </a:defRPr>
            </a:lvl6pPr>
            <a:lvl7pPr marL="2903403" marR="0" lvl="6" indent="-207386" algn="l">
              <a:lnSpc>
                <a:spcPct val="90000"/>
              </a:lnSpc>
              <a:spcBef>
                <a:spcPts val="500"/>
              </a:spcBef>
              <a:spcAft>
                <a:spcPts val="0"/>
              </a:spcAft>
              <a:buClr>
                <a:schemeClr val="dk1"/>
              </a:buClr>
              <a:buSzPts val="1102"/>
              <a:buFont typeface="Arial"/>
              <a:buNone/>
              <a:defRPr sz="1000" b="0" i="0" u="none" strike="noStrike" cap="none">
                <a:solidFill>
                  <a:schemeClr val="dk1"/>
                </a:solidFill>
                <a:latin typeface="Arial"/>
                <a:ea typeface="Arial"/>
                <a:cs typeface="Arial"/>
                <a:sym typeface="Arial"/>
              </a:defRPr>
            </a:lvl7pPr>
            <a:lvl8pPr marL="3318175" marR="0" lvl="7" indent="-207386" algn="l">
              <a:lnSpc>
                <a:spcPct val="90000"/>
              </a:lnSpc>
              <a:spcBef>
                <a:spcPts val="500"/>
              </a:spcBef>
              <a:spcAft>
                <a:spcPts val="0"/>
              </a:spcAft>
              <a:buClr>
                <a:schemeClr val="dk1"/>
              </a:buClr>
              <a:buSzPts val="1102"/>
              <a:buFont typeface="Arial"/>
              <a:buNone/>
              <a:defRPr sz="1000" b="0" i="0" u="none" strike="noStrike" cap="none">
                <a:solidFill>
                  <a:schemeClr val="dk1"/>
                </a:solidFill>
                <a:latin typeface="Arial"/>
                <a:ea typeface="Arial"/>
                <a:cs typeface="Arial"/>
                <a:sym typeface="Arial"/>
              </a:defRPr>
            </a:lvl8pPr>
            <a:lvl9pPr marL="3732947" marR="0" lvl="8" indent="-207386" algn="l">
              <a:lnSpc>
                <a:spcPct val="90000"/>
              </a:lnSpc>
              <a:spcBef>
                <a:spcPts val="500"/>
              </a:spcBef>
              <a:spcAft>
                <a:spcPts val="0"/>
              </a:spcAft>
              <a:buClr>
                <a:schemeClr val="dk1"/>
              </a:buClr>
              <a:buSzPts val="1102"/>
              <a:buFont typeface="Arial"/>
              <a:buNone/>
              <a:defRPr sz="1000" b="0" i="0" u="none" strike="noStrike" cap="none">
                <a:solidFill>
                  <a:schemeClr val="dk1"/>
                </a:solidFill>
                <a:latin typeface="Arial"/>
                <a:ea typeface="Arial"/>
                <a:cs typeface="Arial"/>
                <a:sym typeface="Arial"/>
              </a:defRPr>
            </a:lvl9pPr>
          </a:lstStyle>
          <a:p>
            <a:endParaRPr/>
          </a:p>
        </p:txBody>
      </p:sp>
      <p:sp>
        <p:nvSpPr>
          <p:cNvPr id="97" name="Google Shape;97;p10"/>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98" name="Google Shape;98;p10"/>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99" name="Google Shape;99;p10"/>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cxnSp>
        <p:nvCxnSpPr>
          <p:cNvPr id="100" name="Google Shape;100;p10"/>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cxnSp>
        <p:nvCxnSpPr>
          <p:cNvPr id="101" name="Google Shape;101;p10"/>
          <p:cNvCxnSpPr/>
          <p:nvPr/>
        </p:nvCxnSpPr>
        <p:spPr>
          <a:xfrm>
            <a:off x="593761" y="489878"/>
            <a:ext cx="11004479" cy="0"/>
          </a:xfrm>
          <a:prstGeom prst="straightConnector1">
            <a:avLst/>
          </a:prstGeom>
          <a:noFill/>
          <a:ln w="50800" cap="flat" cmpd="sng">
            <a:solidFill>
              <a:schemeClr val="dk1"/>
            </a:solidFill>
            <a:prstDash val="solid"/>
            <a:miter lim="800000"/>
            <a:headEnd type="none" w="sm" len="sm"/>
            <a:tailEnd type="none" w="sm" len="sm"/>
          </a:ln>
        </p:spPr>
      </p:cxnSp>
      <p:pic>
        <p:nvPicPr>
          <p:cNvPr id="102" name="Google Shape;102;p10"/>
          <p:cNvPicPr preferRelativeResize="0"/>
          <p:nvPr/>
        </p:nvPicPr>
        <p:blipFill rotWithShape="1">
          <a:blip r:embed="rId2">
            <a:alphaModFix/>
          </a:blip>
          <a:srcRect/>
          <a:stretch/>
        </p:blipFill>
        <p:spPr>
          <a:xfrm>
            <a:off x="615768" y="6359710"/>
            <a:ext cx="2095256" cy="148004"/>
          </a:xfrm>
          <a:prstGeom prst="rect">
            <a:avLst/>
          </a:prstGeom>
          <a:noFill/>
          <a:ln>
            <a:noFill/>
          </a:ln>
        </p:spPr>
      </p:pic>
      <p:sp>
        <p:nvSpPr>
          <p:cNvPr id="103" name="Google Shape;103;p10"/>
          <p:cNvSpPr txBox="1">
            <a:spLocks noGrp="1"/>
          </p:cNvSpPr>
          <p:nvPr>
            <p:ph type="body" idx="3"/>
          </p:nvPr>
        </p:nvSpPr>
        <p:spPr>
          <a:xfrm>
            <a:off x="5023173" y="5818211"/>
            <a:ext cx="3289216" cy="257788"/>
          </a:xfrm>
          <a:prstGeom prst="rect">
            <a:avLst/>
          </a:prstGeom>
          <a:noFill/>
          <a:ln>
            <a:noFill/>
          </a:ln>
        </p:spPr>
        <p:txBody>
          <a:bodyPr spcFirstLastPara="1" wrap="square" lIns="0" tIns="0" rIns="0" bIns="0" anchor="t" anchorCtr="0">
            <a:noAutofit/>
          </a:bodyPr>
          <a:lstStyle>
            <a:lvl1pPr marL="414772" marR="0" lvl="0" indent="-207386" algn="l">
              <a:lnSpc>
                <a:spcPct val="90000"/>
              </a:lnSpc>
              <a:spcBef>
                <a:spcPts val="1000"/>
              </a:spcBef>
              <a:spcAft>
                <a:spcPts val="0"/>
              </a:spcAft>
              <a:buClr>
                <a:schemeClr val="dk1"/>
              </a:buClr>
              <a:buSzPts val="1200"/>
              <a:buFont typeface="Arial"/>
              <a:buNone/>
              <a:defRPr sz="1089" b="0" i="1" u="none" strike="noStrike" cap="none">
                <a:solidFill>
                  <a:schemeClr val="dk1"/>
                </a:solidFill>
                <a:latin typeface="Arial"/>
                <a:ea typeface="Arial"/>
                <a:cs typeface="Arial"/>
                <a:sym typeface="Arial"/>
              </a:defRPr>
            </a:lvl1pPr>
            <a:lvl2pPr marL="829544" marR="0" lvl="1"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2pPr>
            <a:lvl3pPr marL="1244316" marR="0" lvl="2"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3pPr>
            <a:lvl4pPr marL="1659087" marR="0" lvl="3"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4pPr>
            <a:lvl5pPr marL="2073859" marR="0" lvl="4" indent="-276515" algn="l">
              <a:lnSpc>
                <a:spcPct val="90000"/>
              </a:lnSpc>
              <a:spcBef>
                <a:spcPts val="500"/>
              </a:spcBef>
              <a:spcAft>
                <a:spcPts val="0"/>
              </a:spcAft>
              <a:buClr>
                <a:schemeClr val="dk1"/>
              </a:buClr>
              <a:buSzPts val="1200"/>
              <a:buFont typeface="Arial"/>
              <a:buChar char="•"/>
              <a:defRPr sz="1089" b="0" i="0" u="none" strike="noStrike" cap="none">
                <a:solidFill>
                  <a:schemeClr val="dk1"/>
                </a:solidFill>
                <a:latin typeface="Arial"/>
                <a:ea typeface="Arial"/>
                <a:cs typeface="Arial"/>
                <a:sym typeface="Arial"/>
              </a:defRPr>
            </a:lvl5pPr>
            <a:lvl6pPr marL="2488631" marR="0" lvl="5"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6pPr>
            <a:lvl7pPr marL="2903403" marR="0" lvl="6" indent="-321678"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7pPr>
            <a:lvl8pPr marL="3318175" marR="0" lvl="7"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8pPr>
            <a:lvl9pPr marL="3732947" marR="0" lvl="8" indent="-321679" algn="l">
              <a:lnSpc>
                <a:spcPct val="90000"/>
              </a:lnSpc>
              <a:spcBef>
                <a:spcPts val="500"/>
              </a:spcBef>
              <a:spcAft>
                <a:spcPts val="0"/>
              </a:spcAft>
              <a:buClr>
                <a:schemeClr val="dk1"/>
              </a:buClr>
              <a:buSzPts val="1984"/>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104" name="Google Shape;104;p10"/>
          <p:cNvCxnSpPr/>
          <p:nvPr/>
        </p:nvCxnSpPr>
        <p:spPr>
          <a:xfrm>
            <a:off x="593761" y="2559742"/>
            <a:ext cx="4178265" cy="0"/>
          </a:xfrm>
          <a:prstGeom prst="straightConnector1">
            <a:avLst/>
          </a:prstGeom>
          <a:noFill/>
          <a:ln w="9525" cap="flat" cmpd="sng">
            <a:solidFill>
              <a:schemeClr val="dk1"/>
            </a:solidFill>
            <a:prstDash val="solid"/>
            <a:miter lim="800000"/>
            <a:headEnd type="none" w="sm" len="sm"/>
            <a:tailEnd type="none" w="sm" len="sm"/>
          </a:ln>
        </p:spPr>
      </p:cxnSp>
    </p:spTree>
    <p:extLst>
      <p:ext uri="{BB962C8B-B14F-4D97-AF65-F5344CB8AC3E}">
        <p14:creationId xmlns:p14="http://schemas.microsoft.com/office/powerpoint/2010/main" val="2923807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asło, cytat 1">
  <p:cSld name="Hasło, cytat 1">
    <p:spTree>
      <p:nvGrpSpPr>
        <p:cNvPr id="1" name="Shape 105"/>
        <p:cNvGrpSpPr/>
        <p:nvPr/>
      </p:nvGrpSpPr>
      <p:grpSpPr>
        <a:xfrm>
          <a:off x="0" y="0"/>
          <a:ext cx="0" cy="0"/>
          <a:chOff x="0" y="0"/>
          <a:chExt cx="0" cy="0"/>
        </a:xfrm>
      </p:grpSpPr>
      <p:sp>
        <p:nvSpPr>
          <p:cNvPr id="106" name="Google Shape;106;p11"/>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07" name="Google Shape;107;p11"/>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a:lnSpc>
                <a:spcPct val="100000"/>
              </a:lnSpc>
              <a:spcBef>
                <a:spcPts val="0"/>
              </a:spcBef>
              <a:spcAft>
                <a:spcPts val="0"/>
              </a:spcAft>
              <a:buSzPts val="1400"/>
              <a:buNone/>
              <a:defRPr sz="1089"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SzPts val="1400"/>
              <a:buNone/>
              <a:defRPr sz="1633" b="0" i="0" u="none" strike="noStrike" cap="none">
                <a:solidFill>
                  <a:schemeClr val="dk1"/>
                </a:solidFill>
                <a:latin typeface="Arial"/>
                <a:ea typeface="Arial"/>
                <a:cs typeface="Arial"/>
                <a:sym typeface="Arial"/>
              </a:defRPr>
            </a:lvl9pPr>
          </a:lstStyle>
          <a:p>
            <a:endParaRPr/>
          </a:p>
        </p:txBody>
      </p:sp>
      <p:sp>
        <p:nvSpPr>
          <p:cNvPr id="108" name="Google Shape;108;p11"/>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cxnSp>
        <p:nvCxnSpPr>
          <p:cNvPr id="109" name="Google Shape;109;p11"/>
          <p:cNvCxnSpPr/>
          <p:nvPr/>
        </p:nvCxnSpPr>
        <p:spPr>
          <a:xfrm>
            <a:off x="593761" y="6186777"/>
            <a:ext cx="11004479" cy="0"/>
          </a:xfrm>
          <a:prstGeom prst="straightConnector1">
            <a:avLst/>
          </a:prstGeom>
          <a:noFill/>
          <a:ln w="9525" cap="flat" cmpd="sng">
            <a:solidFill>
              <a:schemeClr val="dk1"/>
            </a:solidFill>
            <a:prstDash val="solid"/>
            <a:miter lim="800000"/>
            <a:headEnd type="none" w="sm" len="sm"/>
            <a:tailEnd type="none" w="sm" len="sm"/>
          </a:ln>
        </p:spPr>
      </p:cxnSp>
      <p:pic>
        <p:nvPicPr>
          <p:cNvPr id="110" name="Google Shape;110;p11"/>
          <p:cNvPicPr preferRelativeResize="0"/>
          <p:nvPr/>
        </p:nvPicPr>
        <p:blipFill rotWithShape="1">
          <a:blip r:embed="rId2">
            <a:alphaModFix/>
          </a:blip>
          <a:srcRect/>
          <a:stretch/>
        </p:blipFill>
        <p:spPr>
          <a:xfrm>
            <a:off x="615768" y="6359710"/>
            <a:ext cx="2095256" cy="148004"/>
          </a:xfrm>
          <a:prstGeom prst="rect">
            <a:avLst/>
          </a:prstGeom>
          <a:noFill/>
          <a:ln>
            <a:noFill/>
          </a:ln>
        </p:spPr>
      </p:pic>
      <p:cxnSp>
        <p:nvCxnSpPr>
          <p:cNvPr id="111" name="Google Shape;111;p11"/>
          <p:cNvCxnSpPr/>
          <p:nvPr/>
        </p:nvCxnSpPr>
        <p:spPr>
          <a:xfrm>
            <a:off x="3386969" y="2063119"/>
            <a:ext cx="8211271" cy="0"/>
          </a:xfrm>
          <a:prstGeom prst="straightConnector1">
            <a:avLst/>
          </a:prstGeom>
          <a:noFill/>
          <a:ln w="50800" cap="flat" cmpd="sng">
            <a:solidFill>
              <a:schemeClr val="dk1"/>
            </a:solidFill>
            <a:prstDash val="solid"/>
            <a:miter lim="800000"/>
            <a:headEnd type="none" w="sm" len="sm"/>
            <a:tailEnd type="none" w="sm" len="sm"/>
          </a:ln>
        </p:spPr>
      </p:cxnSp>
      <p:sp>
        <p:nvSpPr>
          <p:cNvPr id="112" name="Google Shape;112;p11"/>
          <p:cNvSpPr txBox="1">
            <a:spLocks noGrp="1"/>
          </p:cNvSpPr>
          <p:nvPr>
            <p:ph type="title"/>
          </p:nvPr>
        </p:nvSpPr>
        <p:spPr>
          <a:xfrm>
            <a:off x="3386970" y="2344850"/>
            <a:ext cx="8211271" cy="678479"/>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5400"/>
              <a:buFont typeface="Georgia"/>
              <a:buNone/>
              <a:defRPr sz="4899" b="1" i="0" u="none" strike="noStrike" cap="none">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sz="1633"/>
            </a:lvl2pPr>
            <a:lvl3pPr lvl="2" algn="l">
              <a:lnSpc>
                <a:spcPct val="100000"/>
              </a:lnSpc>
              <a:spcBef>
                <a:spcPts val="0"/>
              </a:spcBef>
              <a:spcAft>
                <a:spcPts val="0"/>
              </a:spcAft>
              <a:buSzPts val="1400"/>
              <a:buNone/>
              <a:defRPr sz="1633"/>
            </a:lvl3pPr>
            <a:lvl4pPr lvl="3" algn="l">
              <a:lnSpc>
                <a:spcPct val="100000"/>
              </a:lnSpc>
              <a:spcBef>
                <a:spcPts val="0"/>
              </a:spcBef>
              <a:spcAft>
                <a:spcPts val="0"/>
              </a:spcAft>
              <a:buSzPts val="1400"/>
              <a:buNone/>
              <a:defRPr sz="1633"/>
            </a:lvl4pPr>
            <a:lvl5pPr lvl="4" algn="l">
              <a:lnSpc>
                <a:spcPct val="100000"/>
              </a:lnSpc>
              <a:spcBef>
                <a:spcPts val="0"/>
              </a:spcBef>
              <a:spcAft>
                <a:spcPts val="0"/>
              </a:spcAft>
              <a:buSzPts val="1400"/>
              <a:buNone/>
              <a:defRPr sz="1633"/>
            </a:lvl5pPr>
            <a:lvl6pPr lvl="5" algn="l">
              <a:lnSpc>
                <a:spcPct val="100000"/>
              </a:lnSpc>
              <a:spcBef>
                <a:spcPts val="0"/>
              </a:spcBef>
              <a:spcAft>
                <a:spcPts val="0"/>
              </a:spcAft>
              <a:buSzPts val="1400"/>
              <a:buNone/>
              <a:defRPr sz="1633"/>
            </a:lvl6pPr>
            <a:lvl7pPr lvl="6" algn="l">
              <a:lnSpc>
                <a:spcPct val="100000"/>
              </a:lnSpc>
              <a:spcBef>
                <a:spcPts val="0"/>
              </a:spcBef>
              <a:spcAft>
                <a:spcPts val="0"/>
              </a:spcAft>
              <a:buSzPts val="1400"/>
              <a:buNone/>
              <a:defRPr sz="1633"/>
            </a:lvl7pPr>
            <a:lvl8pPr lvl="7" algn="l">
              <a:lnSpc>
                <a:spcPct val="100000"/>
              </a:lnSpc>
              <a:spcBef>
                <a:spcPts val="0"/>
              </a:spcBef>
              <a:spcAft>
                <a:spcPts val="0"/>
              </a:spcAft>
              <a:buSzPts val="1400"/>
              <a:buNone/>
              <a:defRPr sz="1633"/>
            </a:lvl8pPr>
            <a:lvl9pPr lvl="8" algn="l">
              <a:lnSpc>
                <a:spcPct val="100000"/>
              </a:lnSpc>
              <a:spcBef>
                <a:spcPts val="0"/>
              </a:spcBef>
              <a:spcAft>
                <a:spcPts val="0"/>
              </a:spcAft>
              <a:buSzPts val="1400"/>
              <a:buNone/>
              <a:defRPr sz="1633"/>
            </a:lvl9pPr>
          </a:lstStyle>
          <a:p>
            <a:endParaRPr/>
          </a:p>
        </p:txBody>
      </p:sp>
      <p:cxnSp>
        <p:nvCxnSpPr>
          <p:cNvPr id="113" name="Google Shape;113;p11"/>
          <p:cNvCxnSpPr/>
          <p:nvPr/>
        </p:nvCxnSpPr>
        <p:spPr>
          <a:xfrm>
            <a:off x="3386969" y="4173029"/>
            <a:ext cx="8211271" cy="0"/>
          </a:xfrm>
          <a:prstGeom prst="straightConnector1">
            <a:avLst/>
          </a:prstGeom>
          <a:noFill/>
          <a:ln w="9525" cap="flat" cmpd="sng">
            <a:solidFill>
              <a:schemeClr val="dk1"/>
            </a:solidFill>
            <a:prstDash val="solid"/>
            <a:miter lim="800000"/>
            <a:headEnd type="none" w="sm" len="sm"/>
            <a:tailEnd type="none" w="sm" len="sm"/>
          </a:ln>
        </p:spPr>
      </p:cxnSp>
      <p:sp>
        <p:nvSpPr>
          <p:cNvPr id="114" name="Google Shape;114;p11"/>
          <p:cNvSpPr txBox="1"/>
          <p:nvPr/>
        </p:nvSpPr>
        <p:spPr>
          <a:xfrm>
            <a:off x="3386970" y="4342604"/>
            <a:ext cx="8211271" cy="201031"/>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chemeClr val="dk1"/>
              </a:buClr>
              <a:buSzPts val="1600"/>
              <a:buFont typeface="Arial"/>
              <a:buNone/>
            </a:pPr>
            <a:r>
              <a:rPr lang="pl-PL" sz="1452" b="0" i="0" u="none" strike="noStrike" cap="none">
                <a:solidFill>
                  <a:schemeClr val="dk1"/>
                </a:solidFill>
                <a:latin typeface="Arial"/>
                <a:ea typeface="Arial"/>
                <a:cs typeface="Arial"/>
                <a:sym typeface="Arial"/>
              </a:rPr>
              <a:t>Podpis, dopisek, podtytuł, etc.</a:t>
            </a:r>
            <a:endParaRPr sz="1452"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13824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593761" y="702960"/>
            <a:ext cx="11004479" cy="402061"/>
          </a:xfrm>
          <a:prstGeom prst="rect">
            <a:avLst/>
          </a:prstGeom>
          <a:noFill/>
          <a:ln>
            <a:noFill/>
          </a:ln>
        </p:spPr>
        <p:txBody>
          <a:bodyPr spcFirstLastPara="1" wrap="square" lIns="0" tIns="0" rIns="0" bIns="0" anchor="t" anchorCtr="0">
            <a:noAutofit/>
          </a:bodyPr>
          <a:lstStyle>
            <a:lvl1pPr marR="0" lvl="0" algn="l" rtl="0">
              <a:lnSpc>
                <a:spcPct val="90000"/>
              </a:lnSpc>
              <a:spcBef>
                <a:spcPts val="0"/>
              </a:spcBef>
              <a:spcAft>
                <a:spcPts val="0"/>
              </a:spcAft>
              <a:buClr>
                <a:schemeClr val="dk1"/>
              </a:buClr>
              <a:buSzPts val="3200"/>
              <a:buFont typeface="Georgia"/>
              <a:buNone/>
              <a:defRPr sz="3200"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
          <p:cNvSpPr txBox="1">
            <a:spLocks noGrp="1"/>
          </p:cNvSpPr>
          <p:nvPr>
            <p:ph type="body" idx="1"/>
          </p:nvPr>
        </p:nvSpPr>
        <p:spPr>
          <a:xfrm>
            <a:off x="593761" y="1373675"/>
            <a:ext cx="11004479" cy="4351338"/>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102"/>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04800" algn="l" rtl="0">
              <a:lnSpc>
                <a:spcPct val="90000"/>
              </a:lnSpc>
              <a:spcBef>
                <a:spcPts val="551"/>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2pPr>
            <a:lvl3pPr marL="1371600" marR="0" lvl="2" indent="-304800" algn="l" rtl="0">
              <a:lnSpc>
                <a:spcPct val="90000"/>
              </a:lnSpc>
              <a:spcBef>
                <a:spcPts val="551"/>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90000"/>
              </a:lnSpc>
              <a:spcBef>
                <a:spcPts val="551"/>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304800" algn="l" rtl="0">
              <a:lnSpc>
                <a:spcPct val="90000"/>
              </a:lnSpc>
              <a:spcBef>
                <a:spcPts val="551"/>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4583" algn="l" rtl="0">
              <a:lnSpc>
                <a:spcPct val="90000"/>
              </a:lnSpc>
              <a:spcBef>
                <a:spcPts val="551"/>
              </a:spcBef>
              <a:spcAft>
                <a:spcPts val="0"/>
              </a:spcAft>
              <a:buClr>
                <a:schemeClr val="dk1"/>
              </a:buClr>
              <a:buSzPts val="1984"/>
              <a:buFont typeface="Arial"/>
              <a:buChar char="•"/>
              <a:defRPr sz="1984" b="0" i="0" u="none" strike="noStrike" cap="none">
                <a:solidFill>
                  <a:schemeClr val="dk1"/>
                </a:solidFill>
                <a:latin typeface="Arial"/>
                <a:ea typeface="Arial"/>
                <a:cs typeface="Arial"/>
                <a:sym typeface="Arial"/>
              </a:defRPr>
            </a:lvl6pPr>
            <a:lvl7pPr marL="3200400" marR="0" lvl="6" indent="-354583" algn="l" rtl="0">
              <a:lnSpc>
                <a:spcPct val="90000"/>
              </a:lnSpc>
              <a:spcBef>
                <a:spcPts val="551"/>
              </a:spcBef>
              <a:spcAft>
                <a:spcPts val="0"/>
              </a:spcAft>
              <a:buClr>
                <a:schemeClr val="dk1"/>
              </a:buClr>
              <a:buSzPts val="1984"/>
              <a:buFont typeface="Arial"/>
              <a:buChar char="•"/>
              <a:defRPr sz="1984" b="0" i="0" u="none" strike="noStrike" cap="none">
                <a:solidFill>
                  <a:schemeClr val="dk1"/>
                </a:solidFill>
                <a:latin typeface="Arial"/>
                <a:ea typeface="Arial"/>
                <a:cs typeface="Arial"/>
                <a:sym typeface="Arial"/>
              </a:defRPr>
            </a:lvl7pPr>
            <a:lvl8pPr marL="3657600" marR="0" lvl="7" indent="-354584" algn="l" rtl="0">
              <a:lnSpc>
                <a:spcPct val="90000"/>
              </a:lnSpc>
              <a:spcBef>
                <a:spcPts val="551"/>
              </a:spcBef>
              <a:spcAft>
                <a:spcPts val="0"/>
              </a:spcAft>
              <a:buClr>
                <a:schemeClr val="dk1"/>
              </a:buClr>
              <a:buSzPts val="1984"/>
              <a:buFont typeface="Arial"/>
              <a:buChar char="•"/>
              <a:defRPr sz="1984" b="0" i="0" u="none" strike="noStrike" cap="none">
                <a:solidFill>
                  <a:schemeClr val="dk1"/>
                </a:solidFill>
                <a:latin typeface="Arial"/>
                <a:ea typeface="Arial"/>
                <a:cs typeface="Arial"/>
                <a:sym typeface="Arial"/>
              </a:defRPr>
            </a:lvl8pPr>
            <a:lvl9pPr marL="4114800" marR="0" lvl="8" indent="-354584" algn="l" rtl="0">
              <a:lnSpc>
                <a:spcPct val="90000"/>
              </a:lnSpc>
              <a:spcBef>
                <a:spcPts val="551"/>
              </a:spcBef>
              <a:spcAft>
                <a:spcPts val="0"/>
              </a:spcAft>
              <a:buClr>
                <a:schemeClr val="dk1"/>
              </a:buClr>
              <a:buSzPts val="1984"/>
              <a:buFont typeface="Arial"/>
              <a:buChar char="•"/>
              <a:defRPr sz="1984" b="0" i="0" u="none" strike="noStrike" cap="none">
                <a:solidFill>
                  <a:schemeClr val="dk1"/>
                </a:solidFill>
                <a:latin typeface="Arial"/>
                <a:ea typeface="Arial"/>
                <a:cs typeface="Arial"/>
                <a:sym typeface="Arial"/>
              </a:defRPr>
            </a:lvl9pPr>
          </a:lstStyle>
          <a:p>
            <a:endParaRPr/>
          </a:p>
        </p:txBody>
      </p:sp>
      <p:sp>
        <p:nvSpPr>
          <p:cNvPr id="12" name="Google Shape;12;p1"/>
          <p:cNvSpPr txBox="1">
            <a:spLocks noGrp="1"/>
          </p:cNvSpPr>
          <p:nvPr>
            <p:ph type="dt" idx="10"/>
          </p:nvPr>
        </p:nvSpPr>
        <p:spPr>
          <a:xfrm>
            <a:off x="9051225" y="6356351"/>
            <a:ext cx="1292515" cy="167526"/>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1089"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6220002" y="6356351"/>
            <a:ext cx="2585029" cy="167526"/>
          </a:xfrm>
          <a:prstGeom prst="rect">
            <a:avLst/>
          </a:prstGeom>
          <a:noFill/>
          <a:ln>
            <a:noFill/>
          </a:ln>
        </p:spPr>
        <p:txBody>
          <a:bodyPr spcFirstLastPara="1" wrap="square" lIns="0" tIns="0" rIns="0" bIns="0" anchor="t" anchorCtr="0">
            <a:noAutofit/>
          </a:bodyPr>
          <a:lstStyle>
            <a:lvl1pPr marR="0" lvl="0" algn="r" rtl="0">
              <a:lnSpc>
                <a:spcPct val="100000"/>
              </a:lnSpc>
              <a:spcBef>
                <a:spcPts val="0"/>
              </a:spcBef>
              <a:spcAft>
                <a:spcPts val="0"/>
              </a:spcAft>
              <a:buClr>
                <a:srgbClr val="000000"/>
              </a:buClr>
              <a:buSzPts val="1400"/>
              <a:buFont typeface="Arial"/>
              <a:buNone/>
              <a:defRPr sz="1089"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10800945" y="6356351"/>
            <a:ext cx="797295" cy="167526"/>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089" b="0" i="0" u="none" strike="noStrike" cap="none">
                <a:solidFill>
                  <a:schemeClr val="dk1"/>
                </a:solidFill>
                <a:latin typeface="Arial"/>
                <a:ea typeface="Arial"/>
                <a:cs typeface="Arial"/>
                <a:sym typeface="Arial"/>
              </a:defRPr>
            </a:lvl9pPr>
          </a:lstStyle>
          <a:p>
            <a:fld id="{00000000-1234-1234-1234-123412341234}" type="slidenum">
              <a:rPr lang="pl-PL" smtClean="0"/>
              <a:pPr/>
              <a:t>‹#›</a:t>
            </a:fld>
            <a:endParaRPr lang="pl-PL"/>
          </a:p>
        </p:txBody>
      </p:sp>
    </p:spTree>
    <p:extLst>
      <p:ext uri="{BB962C8B-B14F-4D97-AF65-F5344CB8AC3E}">
        <p14:creationId xmlns:p14="http://schemas.microsoft.com/office/powerpoint/2010/main" val="1022385416"/>
      </p:ext>
    </p:extLst>
  </p:cSld>
  <p:clrMap bg1="lt1" tx1="dk1" bg2="dk2" tx2="lt2" accent1="accent1" accent2="accent2" accent3="accent3" accent4="accent4" accent5="accent5" accent6="accent6" hlink="hlink" folHlink="folHlink"/>
  <p:sldLayoutIdLst>
    <p:sldLayoutId id="2147483683" r:id="rId1"/>
    <p:sldLayoutId id="2147483663"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84" r:id="rId11"/>
    <p:sldLayoutId id="2147483673" r:id="rId12"/>
    <p:sldLayoutId id="2147483674" r:id="rId13"/>
    <p:sldLayoutId id="2147483675" r:id="rId14"/>
    <p:sldLayoutId id="2147483676" r:id="rId15"/>
    <p:sldLayoutId id="2147483677"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744">
          <p15:clr>
            <a:srgbClr val="F26B43"/>
          </p15:clr>
        </p15:guide>
        <p15:guide id="2" pos="3436">
          <p15:clr>
            <a:srgbClr val="F26B43"/>
          </p15:clr>
        </p15:guide>
        <p15:guide id="3" pos="3299">
          <p15:clr>
            <a:srgbClr val="F26B43"/>
          </p15:clr>
        </p15:guide>
        <p15:guide id="4" pos="328">
          <p15:clr>
            <a:srgbClr val="F26B43"/>
          </p15:clr>
        </p15:guide>
        <p15:guide id="5" pos="192">
          <p15:clr>
            <a:srgbClr val="F26B43"/>
          </p15:clr>
        </p15:guide>
        <p15:guide id="6" pos="6407">
          <p15:clr>
            <a:srgbClr val="F26B43"/>
          </p15:clr>
        </p15:guide>
        <p15:guide id="7" pos="6543">
          <p15:clr>
            <a:srgbClr val="F26B43"/>
          </p15:clr>
        </p15:guide>
        <p15:guide id="8" pos="1735">
          <p15:clr>
            <a:srgbClr val="F26B43"/>
          </p15:clr>
        </p15:guide>
        <p15:guide id="9" pos="1871">
          <p15:clr>
            <a:srgbClr val="F26B43"/>
          </p15:clr>
        </p15:guide>
        <p15:guide id="10" pos="4864">
          <p15:clr>
            <a:srgbClr val="F26B43"/>
          </p15:clr>
        </p15:guide>
        <p15:guide id="11" pos="500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54C769-5B6E-5C22-9516-5D7BE462E3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023190F5-D493-CE67-ED1B-D761BFA699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725225E-A593-BBE5-FA35-2952DE6D56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0812C0-D4F0-C345-96B4-1E8B918506AC}" type="datetimeFigureOut">
              <a:rPr lang="en-US" smtClean="0"/>
              <a:t>10/4/24</a:t>
            </a:fld>
            <a:endParaRPr lang="en-US"/>
          </a:p>
        </p:txBody>
      </p:sp>
      <p:sp>
        <p:nvSpPr>
          <p:cNvPr id="6" name="Slide Number Placeholder 5">
            <a:extLst>
              <a:ext uri="{FF2B5EF4-FFF2-40B4-BE49-F238E27FC236}">
                <a16:creationId xmlns:a16="http://schemas.microsoft.com/office/drawing/2014/main" id="{BB730E95-9162-1956-4897-1AA052698F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9709E4-652E-524A-8D35-CF602AA44AAA}" type="slidenum">
              <a:rPr lang="en-US" smtClean="0"/>
              <a:t>‹#›</a:t>
            </a:fld>
            <a:endParaRPr lang="en-US"/>
          </a:p>
        </p:txBody>
      </p:sp>
    </p:spTree>
    <p:extLst>
      <p:ext uri="{BB962C8B-B14F-4D97-AF65-F5344CB8AC3E}">
        <p14:creationId xmlns:p14="http://schemas.microsoft.com/office/powerpoint/2010/main" val="1679508059"/>
      </p:ext>
    </p:extLst>
  </p:cSld>
  <p:clrMap bg1="lt1" tx1="dk1" bg2="lt2" tx2="dk2" accent1="accent1" accent2="accent2" accent3="accent3" accent4="accent4" accent5="accent5" accent6="accent6" hlink="hlink" folHlink="folHlink"/>
  <p:sldLayoutIdLst>
    <p:sldLayoutId id="2147483662" r:id="rId1"/>
    <p:sldLayoutId id="2147483672"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60" r:id="rId11"/>
  </p:sldLayoutIdLst>
  <p:txStyles>
    <p:titleStyle>
      <a:lvl1pPr algn="l" defTabSz="914400" rtl="0" eaLnBrk="1" latinLnBrk="0" hangingPunct="1">
        <a:lnSpc>
          <a:spcPct val="90000"/>
        </a:lnSpc>
        <a:spcBef>
          <a:spcPct val="0"/>
        </a:spcBef>
        <a:buNone/>
        <a:defRPr sz="4800" kern="1200">
          <a:solidFill>
            <a:schemeClr val="tx1">
              <a:lumMod val="85000"/>
              <a:lumOff val="15000"/>
            </a:schemeClr>
          </a:solidFill>
          <a:latin typeface="Poppins" pitchFamily="2" charset="77"/>
          <a:ea typeface="+mj-ea"/>
          <a:cs typeface="Poppins" pitchFamily="2" charset="77"/>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85000"/>
              <a:lumOff val="1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85000"/>
              <a:lumOff val="1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6144">
          <p15:clr>
            <a:srgbClr val="F26B43"/>
          </p15:clr>
        </p15:guide>
        <p15:guide id="4" pos="7416">
          <p15:clr>
            <a:srgbClr val="F26B43"/>
          </p15:clr>
        </p15:guide>
        <p15:guide id="5" pos="31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10" Type="http://schemas.openxmlformats.org/officeDocument/2006/relationships/image" Target="../media/image4.png"/><Relationship Id="rId4" Type="http://schemas.openxmlformats.org/officeDocument/2006/relationships/image" Target="../media/image6.jpeg"/><Relationship Id="rId9" Type="http://schemas.openxmlformats.org/officeDocument/2006/relationships/image" Target="../media/image3.png"/></Relationships>
</file>

<file path=ppt/slides/_rels/slide10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3.xml"/><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4.png"/></Relationships>
</file>

<file path=ppt/slides/_rels/slide1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4.xml"/><Relationship Id="rId1"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image" Target="../media/image4.png"/></Relationships>
</file>

<file path=ppt/slides/_rels/slide1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5.xml"/><Relationship Id="rId1" Type="http://schemas.openxmlformats.org/officeDocument/2006/relationships/slideLayout" Target="../slideLayouts/slideLayout2.xml"/><Relationship Id="rId5" Type="http://schemas.openxmlformats.org/officeDocument/2006/relationships/image" Target="../media/image52.png"/><Relationship Id="rId4" Type="http://schemas.openxmlformats.org/officeDocument/2006/relationships/image" Target="../media/image4.png"/></Relationships>
</file>

<file path=ppt/slides/_rels/slide1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6.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4.png"/></Relationships>
</file>

<file path=ppt/slides/_rels/slide1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7.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4.png"/></Relationships>
</file>

<file path=ppt/slides/_rels/slide1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8.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4.png"/></Relationships>
</file>

<file path=ppt/slides/_rels/slide1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9.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5.png"/></Relationships>
</file>

<file path=ppt/slides/_rels/slide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0.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4.png"/></Relationships>
</file>

<file path=ppt/slides/_rels/slide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1.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4.png"/><Relationship Id="rId4" Type="http://schemas.openxmlformats.org/officeDocument/2006/relationships/image" Target="../media/image4.png"/></Relationships>
</file>

<file path=ppt/slides/_rels/slide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2.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5.png"/><Relationship Id="rId4" Type="http://schemas.openxmlformats.org/officeDocument/2006/relationships/image" Target="../media/image4.png"/></Relationships>
</file>

<file path=ppt/slides/_rels/slide1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3.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6.jpeg"/><Relationship Id="rId4" Type="http://schemas.openxmlformats.org/officeDocument/2006/relationships/image" Target="../media/image4.png"/></Relationships>
</file>

<file path=ppt/slides/_rels/slide1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4.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7.png"/><Relationship Id="rId4" Type="http://schemas.openxmlformats.org/officeDocument/2006/relationships/image" Target="../media/image4.png"/></Relationships>
</file>

<file path=ppt/slides/_rels/slide1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5.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8.png"/><Relationship Id="rId4" Type="http://schemas.openxmlformats.org/officeDocument/2006/relationships/image" Target="../media/image4.png"/></Relationships>
</file>

<file path=ppt/slides/_rels/slide1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6.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8.png"/><Relationship Id="rId4" Type="http://schemas.openxmlformats.org/officeDocument/2006/relationships/image" Target="../media/image4.png"/></Relationships>
</file>

<file path=ppt/slides/_rels/slide1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7.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9.png"/><Relationship Id="rId4" Type="http://schemas.openxmlformats.org/officeDocument/2006/relationships/image" Target="../media/image4.png"/></Relationships>
</file>

<file path=ppt/slides/_rels/slide1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8.xml"/><Relationship Id="rId1" Type="http://schemas.openxmlformats.org/officeDocument/2006/relationships/slideLayout" Target="../slideLayouts/slideLayout2.xml"/><Relationship Id="rId6" Type="http://schemas.openxmlformats.org/officeDocument/2006/relationships/image" Target="../media/image60.png"/><Relationship Id="rId5" Type="http://schemas.openxmlformats.org/officeDocument/2006/relationships/image" Target="../media/image53.png"/><Relationship Id="rId4" Type="http://schemas.openxmlformats.org/officeDocument/2006/relationships/image" Target="../media/image4.png"/></Relationships>
</file>

<file path=ppt/slides/_rels/slide1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9.xml"/><Relationship Id="rId1" Type="http://schemas.openxmlformats.org/officeDocument/2006/relationships/slideLayout" Target="../slideLayouts/slideLayout2.xml"/><Relationship Id="rId6" Type="http://schemas.openxmlformats.org/officeDocument/2006/relationships/image" Target="../media/image61.png"/><Relationship Id="rId5" Type="http://schemas.openxmlformats.org/officeDocument/2006/relationships/image" Target="../media/image53.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4.png"/><Relationship Id="rId4" Type="http://schemas.openxmlformats.org/officeDocument/2006/relationships/image" Target="../media/image3.png"/></Relationships>
</file>

<file path=ppt/slides/_rels/slide1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0.xml"/><Relationship Id="rId1" Type="http://schemas.openxmlformats.org/officeDocument/2006/relationships/slideLayout" Target="../slideLayouts/slideLayout2.xml"/><Relationship Id="rId6" Type="http://schemas.openxmlformats.org/officeDocument/2006/relationships/image" Target="../media/image56.jpeg"/><Relationship Id="rId5" Type="http://schemas.openxmlformats.org/officeDocument/2006/relationships/image" Target="../media/image53.png"/><Relationship Id="rId4" Type="http://schemas.openxmlformats.org/officeDocument/2006/relationships/image" Target="../media/image4.png"/></Relationships>
</file>

<file path=ppt/slides/_rels/slide1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1.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4.png"/></Relationships>
</file>

<file path=ppt/slides/_rels/slide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2.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4.png"/></Relationships>
</file>

<file path=ppt/slides/_rels/slide1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3.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4.png"/></Relationships>
</file>

<file path=ppt/slides/_rels/slide1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4.xml"/><Relationship Id="rId1" Type="http://schemas.openxmlformats.org/officeDocument/2006/relationships/slideLayout" Target="../slideLayouts/slideLayout2.xml"/><Relationship Id="rId5" Type="http://schemas.openxmlformats.org/officeDocument/2006/relationships/image" Target="../media/image53.png"/><Relationship Id="rId4" Type="http://schemas.openxmlformats.org/officeDocument/2006/relationships/image" Target="../media/image4.png"/></Relationships>
</file>

<file path=ppt/slides/_rels/slide135.xml.rels><?xml version="1.0" encoding="UTF-8" standalone="yes"?>
<Relationships xmlns="http://schemas.openxmlformats.org/package/2006/relationships"><Relationship Id="rId8" Type="http://schemas.openxmlformats.org/officeDocument/2006/relationships/hyperlink" Target="https://kobietydokodu.pl/tag/spring/" TargetMode="External"/><Relationship Id="rId3" Type="http://schemas.openxmlformats.org/officeDocument/2006/relationships/image" Target="../media/image5.png"/><Relationship Id="rId7" Type="http://schemas.openxmlformats.org/officeDocument/2006/relationships/hyperlink" Target="http://www.baeldung.com/spring-tutorial" TargetMode="External"/><Relationship Id="rId2" Type="http://schemas.openxmlformats.org/officeDocument/2006/relationships/notesSlide" Target="../notesSlides/notesSlide135.xml"/><Relationship Id="rId1" Type="http://schemas.openxmlformats.org/officeDocument/2006/relationships/slideLayout" Target="../slideLayouts/slideLayout2.xml"/><Relationship Id="rId6" Type="http://schemas.openxmlformats.org/officeDocument/2006/relationships/hyperlink" Target="https://spring.io/guides" TargetMode="External"/><Relationship Id="rId11" Type="http://schemas.openxmlformats.org/officeDocument/2006/relationships/hyperlink" Target="https://docs.liquibase.com/home.html" TargetMode="External"/><Relationship Id="rId5" Type="http://schemas.openxmlformats.org/officeDocument/2006/relationships/image" Target="../media/image4.png"/><Relationship Id="rId10" Type="http://schemas.openxmlformats.org/officeDocument/2006/relationships/hyperlink" Target="https://docs.spring.io/spring/docs/current/spring-framework-reference/core.html" TargetMode="External"/><Relationship Id="rId4" Type="http://schemas.openxmlformats.org/officeDocument/2006/relationships/image" Target="../media/image3.png"/><Relationship Id="rId9" Type="http://schemas.openxmlformats.org/officeDocument/2006/relationships/hyperlink" Target="https://dzone.com/articles/aspect-oriented-programming-with-springboot" TargetMode="External"/></Relationships>
</file>

<file path=ppt/slides/_rels/slide1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6.xml"/><Relationship Id="rId1" Type="http://schemas.openxmlformats.org/officeDocument/2006/relationships/slideLayout" Target="../slideLayouts/slideLayout2.xml"/><Relationship Id="rId6" Type="http://schemas.openxmlformats.org/officeDocument/2006/relationships/image" Target="../media/image62.jpeg"/><Relationship Id="rId5" Type="http://schemas.openxmlformats.org/officeDocument/2006/relationships/image" Target="../media/image4.png"/><Relationship Id="rId4" Type="http://schemas.openxmlformats.org/officeDocument/2006/relationships/image" Target="../media/image3.png"/></Relationships>
</file>

<file path=ppt/slides/_rels/slide1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hyperlink" Target="https://www.bealdung.com/" TargetMode="External"/><Relationship Id="rId3" Type="http://schemas.openxmlformats.org/officeDocument/2006/relationships/image" Target="../media/image5.png"/><Relationship Id="rId7"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www.spring.io/" TargetMode="External"/><Relationship Id="rId5" Type="http://schemas.openxmlformats.org/officeDocument/2006/relationships/image" Target="../media/image15.png"/><Relationship Id="rId10" Type="http://schemas.openxmlformats.org/officeDocument/2006/relationships/image" Target="../media/image4.png"/><Relationship Id="rId4" Type="http://schemas.openxmlformats.org/officeDocument/2006/relationships/image" Target="../media/image14.png"/><Relationship Id="rId9"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4.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8" Type="http://schemas.openxmlformats.org/officeDocument/2006/relationships/hyperlink" Target="https://docs.spring.io/spring-boot/docs/current/reference/html/application-properties.html#appendix.application-properties.cache" TargetMode="External"/><Relationship Id="rId13" Type="http://schemas.openxmlformats.org/officeDocument/2006/relationships/hyperlink" Target="https://docs.spring.io/spring-boot/docs/current/reference/html/application-properties.html#appendix.application-properties.data-migration" TargetMode="External"/><Relationship Id="rId18" Type="http://schemas.openxmlformats.org/officeDocument/2006/relationships/hyperlink" Target="https://docs.spring.io/spring-boot/docs/current/reference/html/application-properties.html#appendix.application-properties.security" TargetMode="External"/><Relationship Id="rId3" Type="http://schemas.openxmlformats.org/officeDocument/2006/relationships/image" Target="../media/image5.png"/><Relationship Id="rId21" Type="http://schemas.openxmlformats.org/officeDocument/2006/relationships/hyperlink" Target="https://docs.spring.io/spring-boot/docs/current/reference/html/application-properties.html#appendix.application-properties.devtools" TargetMode="External"/><Relationship Id="rId7" Type="http://schemas.openxmlformats.org/officeDocument/2006/relationships/hyperlink" Target="https://docs.spring.io/spring-boot/docs/current/reference/html/application-properties.html#appendix.application-properties.core" TargetMode="External"/><Relationship Id="rId12" Type="http://schemas.openxmlformats.org/officeDocument/2006/relationships/hyperlink" Target="https://docs.spring.io/spring-boot/docs/current/reference/html/application-properties.html#appendix.application-properties.transaction" TargetMode="External"/><Relationship Id="rId17" Type="http://schemas.openxmlformats.org/officeDocument/2006/relationships/hyperlink" Target="https://docs.spring.io/spring-boot/docs/current/reference/html/application-properties.html#appendix.application-properties.server" TargetMode="External"/><Relationship Id="rId2" Type="http://schemas.openxmlformats.org/officeDocument/2006/relationships/notesSlide" Target="../notesSlides/notesSlide23.xml"/><Relationship Id="rId16" Type="http://schemas.openxmlformats.org/officeDocument/2006/relationships/hyperlink" Target="https://docs.spring.io/spring-boot/docs/current/reference/html/application-properties.html#appendix.application-properties.templating" TargetMode="External"/><Relationship Id="rId20" Type="http://schemas.openxmlformats.org/officeDocument/2006/relationships/hyperlink" Target="https://docs.spring.io/spring-boot/docs/current/reference/html/application-properties.html#appendix.application-properties.actuator" TargetMode="External"/><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hyperlink" Target="https://docs.spring.io/spring-boot/docs/current/reference/html/application-properties.html#appendix.application-properties.data" TargetMode="External"/><Relationship Id="rId24" Type="http://schemas.openxmlformats.org/officeDocument/2006/relationships/hyperlink" Target="https://docs.spring.io/spring-boot/docs/current/reference/html/application-properties.html#appendix.application-properties.testing" TargetMode="External"/><Relationship Id="rId5" Type="http://schemas.openxmlformats.org/officeDocument/2006/relationships/image" Target="../media/image4.png"/><Relationship Id="rId15" Type="http://schemas.openxmlformats.org/officeDocument/2006/relationships/hyperlink" Target="https://docs.spring.io/spring-boot/docs/current/reference/html/application-properties.html#appendix.application-properties.web" TargetMode="External"/><Relationship Id="rId23" Type="http://schemas.openxmlformats.org/officeDocument/2006/relationships/hyperlink" Target="https://docs.spring.io/spring-boot/docs/current/reference/html/application-properties.html#appendix.application-properties.testcontainers" TargetMode="External"/><Relationship Id="rId10" Type="http://schemas.openxmlformats.org/officeDocument/2006/relationships/hyperlink" Target="https://docs.spring.io/spring-boot/docs/current/reference/html/application-properties.html#appendix.application-properties.json" TargetMode="External"/><Relationship Id="rId19" Type="http://schemas.openxmlformats.org/officeDocument/2006/relationships/hyperlink" Target="https://docs.spring.io/spring-boot/docs/current/reference/html/application-properties.html#appendix.application-properties.rsocket" TargetMode="External"/><Relationship Id="rId4" Type="http://schemas.openxmlformats.org/officeDocument/2006/relationships/image" Target="../media/image3.png"/><Relationship Id="rId9" Type="http://schemas.openxmlformats.org/officeDocument/2006/relationships/hyperlink" Target="https://docs.spring.io/spring-boot/docs/current/reference/html/application-properties.html#appendix.application-properties.mail" TargetMode="External"/><Relationship Id="rId14" Type="http://schemas.openxmlformats.org/officeDocument/2006/relationships/hyperlink" Target="https://docs.spring.io/spring-boot/docs/current/reference/html/application-properties.html#appendix.application-properties.integration" TargetMode="External"/><Relationship Id="rId22" Type="http://schemas.openxmlformats.org/officeDocument/2006/relationships/hyperlink" Target="https://docs.spring.io/spring-boot/docs/current/reference/html/application-properties.html#appendix.application-properties.docker-compose"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4.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4.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4.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4.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4.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4.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4.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mailto:wojciech.koszela@wroclaw.merito.p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0.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4.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4.png"/><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4.pn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4.png"/><Relationship Id="rId4"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image" Target="../media/image5.png"/><Relationship Id="rId7" Type="http://schemas.openxmlformats.org/officeDocument/2006/relationships/diagramData" Target="../diagrams/data1.xml"/><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image" Target="../media/image33.png"/><Relationship Id="rId11" Type="http://schemas.microsoft.com/office/2007/relationships/diagramDrawing" Target="../diagrams/drawing1.xml"/><Relationship Id="rId5" Type="http://schemas.openxmlformats.org/officeDocument/2006/relationships/image" Target="../media/image4.png"/><Relationship Id="rId10" Type="http://schemas.openxmlformats.org/officeDocument/2006/relationships/diagramColors" Target="../diagrams/colors1.xml"/><Relationship Id="rId4" Type="http://schemas.openxmlformats.org/officeDocument/2006/relationships/image" Target="../media/image3.png"/><Relationship Id="rId9"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hyperlink" Target="https://developer.mozilla.org/en-US/docs/Glossary/Request_header"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4.png"/><Relationship Id="rId4" Type="http://schemas.openxmlformats.org/officeDocument/2006/relationships/image" Target="../media/image3.png"/></Relationships>
</file>

<file path=ppt/slides/_rels/slide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4.png"/><Relationship Id="rId4" Type="http://schemas.openxmlformats.org/officeDocument/2006/relationships/image" Target="../media/image3.png"/></Relationships>
</file>

<file path=ppt/slides/_rels/slide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image" Target="../media/image36.jpeg"/><Relationship Id="rId5" Type="http://schemas.openxmlformats.org/officeDocument/2006/relationships/image" Target="../media/image4.png"/><Relationship Id="rId4" Type="http://schemas.openxmlformats.org/officeDocument/2006/relationships/image" Target="../media/image3.png"/></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image" Target="../media/image36.jpeg"/><Relationship Id="rId5" Type="http://schemas.openxmlformats.org/officeDocument/2006/relationships/image" Target="../media/image4.png"/><Relationship Id="rId4" Type="http://schemas.openxmlformats.org/officeDocument/2006/relationships/image" Target="../media/image3.png"/></Relationships>
</file>

<file path=ppt/slides/_rels/slide5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5.png"/></Relationships>
</file>

<file path=ppt/slides/_rels/slide5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57.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5.png"/></Relationships>
</file>

<file path=ppt/slides/_rels/slide5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5.png"/></Relationships>
</file>

<file path=ppt/slides/_rels/slide5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github.com/wkoszela/CapWSB-FitnessTracker"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4.png"/><Relationship Id="rId4" Type="http://schemas.openxmlformats.org/officeDocument/2006/relationships/image" Target="../media/image3.png"/></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9.PNG"/><Relationship Id="rId2" Type="http://schemas.openxmlformats.org/officeDocument/2006/relationships/notesSlide" Target="../notesSlides/notesSlide64.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4.png"/><Relationship Id="rId4" Type="http://schemas.openxmlformats.org/officeDocument/2006/relationships/image" Target="../media/image3.png"/></Relationships>
</file>

<file path=ppt/slides/_rels/slide6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hyperlink" Target="https://www.baeldung.com/spring-events"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6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8.xml"/><Relationship Id="rId1" Type="http://schemas.openxmlformats.org/officeDocument/2006/relationships/slideLayout" Target="../slideLayouts/slideLayout2.xml"/><Relationship Id="rId6" Type="http://schemas.openxmlformats.org/officeDocument/2006/relationships/image" Target="../media/image40.jpeg"/><Relationship Id="rId5" Type="http://schemas.openxmlformats.org/officeDocument/2006/relationships/image" Target="../media/image4.png"/><Relationship Id="rId4" Type="http://schemas.openxmlformats.org/officeDocument/2006/relationships/image" Target="../media/image3.png"/></Relationships>
</file>

<file path=ppt/slides/_rels/slide69.xml.rels><?xml version="1.0" encoding="UTF-8" standalone="yes"?>
<Relationships xmlns="http://schemas.openxmlformats.org/package/2006/relationships"><Relationship Id="rId8" Type="http://schemas.openxmlformats.org/officeDocument/2006/relationships/hyperlink" Target="https://www.mscharhag.com/api-design/http-idempotent-safe" TargetMode="External"/><Relationship Id="rId3" Type="http://schemas.openxmlformats.org/officeDocument/2006/relationships/image" Target="../media/image5.png"/><Relationship Id="rId7" Type="http://schemas.openxmlformats.org/officeDocument/2006/relationships/hyperlink" Target="https://www.restapitutorial.com/lessons/httpmethods.html" TargetMode="External"/><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image" Target="../media/image40.jpeg"/><Relationship Id="rId5" Type="http://schemas.openxmlformats.org/officeDocument/2006/relationships/image" Target="../media/image4.png"/><Relationship Id="rId10" Type="http://schemas.openxmlformats.org/officeDocument/2006/relationships/hyperlink" Target="https://www.iana.org/assignments/http-methods/http-methods.xhtml" TargetMode="External"/><Relationship Id="rId4" Type="http://schemas.openxmlformats.org/officeDocument/2006/relationships/image" Target="../media/image3.png"/><Relationship Id="rId9" Type="http://schemas.openxmlformats.org/officeDocument/2006/relationships/hyperlink" Target="https://tools.ietf.org/html/rfc7231"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7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7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7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7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42.PNG"/><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png"/><Relationship Id="rId4" Type="http://schemas.openxmlformats.org/officeDocument/2006/relationships/image" Target="../media/image3.png"/></Relationships>
</file>

<file path=ppt/slides/_rels/slide7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5.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png"/><Relationship Id="rId4" Type="http://schemas.openxmlformats.org/officeDocument/2006/relationships/image" Target="../media/image3.png"/></Relationships>
</file>

<file path=ppt/slides/_rels/slide7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45.PNG"/><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png"/><Relationship Id="rId4" Type="http://schemas.openxmlformats.org/officeDocument/2006/relationships/image" Target="../media/image3.png"/></Relationships>
</file>

<file path=ppt/slides/_rels/slide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7.xml"/><Relationship Id="rId1" Type="http://schemas.openxmlformats.org/officeDocument/2006/relationships/slideLayout" Target="../slideLayouts/slideLayout2.xml"/><Relationship Id="rId6" Type="http://schemas.openxmlformats.org/officeDocument/2006/relationships/hyperlink" Target="https://www.baeldung.com/spring-events"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9.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0.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png"/><Relationship Id="rId4" Type="http://schemas.openxmlformats.org/officeDocument/2006/relationships/image" Target="../media/image3.png"/></Relationships>
</file>

<file path=ppt/slides/_rels/slide8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1.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png"/><Relationship Id="rId4" Type="http://schemas.openxmlformats.org/officeDocument/2006/relationships/image" Target="../media/image3.png"/></Relationships>
</file>

<file path=ppt/slides/_rels/slide8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8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www.baeldung.com/spring-aop" TargetMode="External"/><Relationship Id="rId2" Type="http://schemas.openxmlformats.org/officeDocument/2006/relationships/notesSlide" Target="../notesSlides/notesSlide83.xml"/><Relationship Id="rId1" Type="http://schemas.openxmlformats.org/officeDocument/2006/relationships/slideLayout" Target="../slideLayouts/slideLayout2.xml"/><Relationship Id="rId6" Type="http://schemas.openxmlformats.org/officeDocument/2006/relationships/hyperlink" Target="https://www.baeldung.com/spring-aspect-oriented-programming-logging"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8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8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8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8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8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8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1.xml"/><Relationship Id="rId1" Type="http://schemas.openxmlformats.org/officeDocument/2006/relationships/slideLayout" Target="../slideLayouts/slideLayout2.xml"/><Relationship Id="rId6" Type="http://schemas.openxmlformats.org/officeDocument/2006/relationships/hyperlink" Target="https://www.baeldung.com/spring-email"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9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7.xml"/><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png"/><Relationship Id="rId4" Type="http://schemas.openxmlformats.org/officeDocument/2006/relationships/image" Target="../media/image3.png"/></Relationships>
</file>

<file path=ppt/slides/_rels/slide9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9"/>
          <p:cNvSpPr txBox="1">
            <a:spLocks noGrp="1"/>
          </p:cNvSpPr>
          <p:nvPr>
            <p:ph type="ctrTitle"/>
          </p:nvPr>
        </p:nvSpPr>
        <p:spPr>
          <a:xfrm>
            <a:off x="603092" y="4092961"/>
            <a:ext cx="11030108" cy="598781"/>
          </a:xfrm>
          <a:prstGeom prst="rect">
            <a:avLst/>
          </a:prstGeom>
          <a:noFill/>
          <a:ln>
            <a:noFill/>
          </a:ln>
        </p:spPr>
        <p:txBody>
          <a:bodyPr spcFirstLastPara="1" wrap="square" lIns="0" tIns="0" rIns="0" bIns="0" anchor="t" anchorCtr="0">
            <a:noAutofit/>
          </a:bodyPr>
          <a:lstStyle/>
          <a:p>
            <a:r>
              <a:rPr lang="pl-PL" sz="3600" dirty="0">
                <a:solidFill>
                  <a:srgbClr val="3A5066"/>
                </a:solidFill>
                <a:latin typeface="Helvetica" pitchFamily="2" charset="0"/>
              </a:rPr>
              <a:t>Wprowadzenie do Technologii </a:t>
            </a:r>
            <a:r>
              <a:rPr lang="pl-PL" sz="3600" dirty="0" err="1">
                <a:solidFill>
                  <a:srgbClr val="3A5066"/>
                </a:solidFill>
                <a:latin typeface="Helvetica" pitchFamily="2" charset="0"/>
              </a:rPr>
              <a:t>Backendowych</a:t>
            </a:r>
            <a:br>
              <a:rPr lang="pl-PL" sz="3600" dirty="0">
                <a:solidFill>
                  <a:srgbClr val="3A5066"/>
                </a:solidFill>
                <a:latin typeface="Helvetica" pitchFamily="2" charset="0"/>
              </a:rPr>
            </a:br>
            <a:br>
              <a:rPr lang="pl-PL" sz="3600" dirty="0">
                <a:solidFill>
                  <a:srgbClr val="3A5066"/>
                </a:solidFill>
                <a:latin typeface="Helvetica" pitchFamily="2" charset="0"/>
              </a:rPr>
            </a:br>
            <a:r>
              <a:rPr lang="pl-PL" sz="2400" dirty="0">
                <a:solidFill>
                  <a:srgbClr val="3A5066"/>
                </a:solidFill>
                <a:latin typeface="Helvetica" pitchFamily="2" charset="0"/>
              </a:rPr>
              <a:t>Wojciech Koszela, semestr zimowy 2024/2025</a:t>
            </a:r>
            <a:endParaRPr sz="2400" b="0" dirty="0">
              <a:solidFill>
                <a:srgbClr val="3A5066"/>
              </a:solidFill>
              <a:latin typeface="Helvetica" pitchFamily="2" charset="0"/>
            </a:endParaRPr>
          </a:p>
        </p:txBody>
      </p:sp>
      <p:sp>
        <p:nvSpPr>
          <p:cNvPr id="190" name="Google Shape;190;p19"/>
          <p:cNvSpPr/>
          <p:nvPr/>
        </p:nvSpPr>
        <p:spPr>
          <a:xfrm>
            <a:off x="484632" y="638475"/>
            <a:ext cx="375154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6" name="Google Shape;204;p21">
            <a:extLst>
              <a:ext uri="{FF2B5EF4-FFF2-40B4-BE49-F238E27FC236}">
                <a16:creationId xmlns:a16="http://schemas.microsoft.com/office/drawing/2014/main" id="{CC70EF0D-44AD-4A7C-8860-A0E1B9EC83E8}"/>
              </a:ext>
            </a:extLst>
          </p:cNvPr>
          <p:cNvSpPr/>
          <p:nvPr/>
        </p:nvSpPr>
        <p:spPr>
          <a:xfrm>
            <a:off x="520797" y="6265565"/>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1027" name="Obraz 3" descr="Uniwersytet WSB Merito Wrocław">
            <a:extLst>
              <a:ext uri="{FF2B5EF4-FFF2-40B4-BE49-F238E27FC236}">
                <a16:creationId xmlns:a16="http://schemas.microsoft.com/office/drawing/2014/main" id="{6E0BE427-3698-238F-6D8B-4A95DEBBA6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426" y="1294067"/>
            <a:ext cx="6864536" cy="14709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2" descr="Capgemini Logo Logo and symbol, meaning, history, PNG">
            <a:extLst>
              <a:ext uri="{FF2B5EF4-FFF2-40B4-BE49-F238E27FC236}">
                <a16:creationId xmlns:a16="http://schemas.microsoft.com/office/drawing/2014/main" id="{42FFDBC6-CBC8-CB39-FE04-2F11C13731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06101" y="959044"/>
            <a:ext cx="4038551" cy="2540266"/>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Connector 2">
            <a:extLst>
              <a:ext uri="{FF2B5EF4-FFF2-40B4-BE49-F238E27FC236}">
                <a16:creationId xmlns:a16="http://schemas.microsoft.com/office/drawing/2014/main" id="{E3C8274E-4283-C2C9-EA8B-5D8926A10D8E}"/>
              </a:ext>
            </a:extLst>
          </p:cNvPr>
          <p:cNvCxnSpPr>
            <a:cxnSpLocks/>
          </p:cNvCxnSpPr>
          <p:nvPr/>
        </p:nvCxnSpPr>
        <p:spPr>
          <a:xfrm>
            <a:off x="6477000" y="943275"/>
            <a:ext cx="0" cy="2257125"/>
          </a:xfrm>
          <a:prstGeom prst="line">
            <a:avLst/>
          </a:prstGeom>
        </p:spPr>
        <p:style>
          <a:lnRef idx="1">
            <a:schemeClr val="accent2"/>
          </a:lnRef>
          <a:fillRef idx="0">
            <a:schemeClr val="accent2"/>
          </a:fillRef>
          <a:effectRef idx="0">
            <a:schemeClr val="accent2"/>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2.1. Java przykłady </a:t>
            </a:r>
            <a:r>
              <a:rPr lang="pl-PL" sz="2900" err="1">
                <a:solidFill>
                  <a:srgbClr val="002C58"/>
                </a:solidFill>
                <a:latin typeface="Helvetica" pitchFamily="2" charset="0"/>
                <a:ea typeface="+mn-ea"/>
                <a:cs typeface="+mn-cs"/>
              </a:rPr>
              <a:t>frameworków</a:t>
            </a:r>
            <a:endParaRPr lang="pl-PL" sz="290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8" descr="Top Java Web Development Frameworks to Count in 2017 :- #java #web  #development #company | Web development, Spring hibernate, Development">
            <a:extLst>
              <a:ext uri="{FF2B5EF4-FFF2-40B4-BE49-F238E27FC236}">
                <a16:creationId xmlns:a16="http://schemas.microsoft.com/office/drawing/2014/main" id="{37813E6C-3CCD-88EA-F528-9BDC7AA3CA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5200" y="2922198"/>
            <a:ext cx="3733800" cy="28003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0" descr="java-web-framework - Web Development &amp;amp; Technology Resources">
            <a:extLst>
              <a:ext uri="{FF2B5EF4-FFF2-40B4-BE49-F238E27FC236}">
                <a16:creationId xmlns:a16="http://schemas.microsoft.com/office/drawing/2014/main" id="{677271E7-5F1E-0A06-31D3-9A7AF305650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75007" y="3195687"/>
            <a:ext cx="3930087" cy="27335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Top 10 Popular Java Frameworks to use - Tricky Enough">
            <a:extLst>
              <a:ext uri="{FF2B5EF4-FFF2-40B4-BE49-F238E27FC236}">
                <a16:creationId xmlns:a16="http://schemas.microsoft.com/office/drawing/2014/main" id="{DF2CEB30-21E5-6CC3-2075-99A7BFF69F2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92218" y="578332"/>
            <a:ext cx="3879467" cy="261030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D911C6E-FB1E-04AA-5405-87FB1F101CA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3968" y="1011256"/>
            <a:ext cx="4697121" cy="1601573"/>
          </a:xfrm>
          <a:prstGeom prst="rect">
            <a:avLst/>
          </a:prstGeom>
        </p:spPr>
      </p:pic>
      <p:pic>
        <p:nvPicPr>
          <p:cNvPr id="11" name="Picture 6">
            <a:extLst>
              <a:ext uri="{FF2B5EF4-FFF2-40B4-BE49-F238E27FC236}">
                <a16:creationId xmlns:a16="http://schemas.microsoft.com/office/drawing/2014/main" id="{CDD221D1-A87F-75C7-3E24-A66BCF6A9E5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0992" y="2922199"/>
            <a:ext cx="3001537" cy="2634970"/>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Connector 13">
            <a:extLst>
              <a:ext uri="{FF2B5EF4-FFF2-40B4-BE49-F238E27FC236}">
                <a16:creationId xmlns:a16="http://schemas.microsoft.com/office/drawing/2014/main" id="{5C6AE424-2F3B-B37A-5FAD-B105701F5828}"/>
              </a:ext>
            </a:extLst>
          </p:cNvPr>
          <p:cNvCxnSpPr>
            <a:cxnSpLocks/>
          </p:cNvCxnSpPr>
          <p:nvPr/>
        </p:nvCxnSpPr>
        <p:spPr>
          <a:xfrm>
            <a:off x="1447800" y="6298893"/>
            <a:ext cx="0" cy="450209"/>
          </a:xfrm>
          <a:prstGeom prst="line">
            <a:avLst/>
          </a:prstGeom>
          <a:ln>
            <a:solidFill>
              <a:srgbClr val="262A2D"/>
            </a:solidFill>
          </a:ln>
        </p:spPr>
        <p:style>
          <a:lnRef idx="1">
            <a:schemeClr val="accent1"/>
          </a:lnRef>
          <a:fillRef idx="0">
            <a:schemeClr val="accent1"/>
          </a:fillRef>
          <a:effectRef idx="0">
            <a:schemeClr val="accent1"/>
          </a:effectRef>
          <a:fontRef idx="minor">
            <a:schemeClr val="tx1"/>
          </a:fontRef>
        </p:style>
      </p:cxnSp>
      <p:pic>
        <p:nvPicPr>
          <p:cNvPr id="17" name="Obraz 3" descr="Uniwersytet WSB Merito Wrocław">
            <a:extLst>
              <a:ext uri="{FF2B5EF4-FFF2-40B4-BE49-F238E27FC236}">
                <a16:creationId xmlns:a16="http://schemas.microsoft.com/office/drawing/2014/main" id="{B0657055-9C86-3299-B44B-4C885CE86B9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8" name="Straight Connector 17">
            <a:extLst>
              <a:ext uri="{FF2B5EF4-FFF2-40B4-BE49-F238E27FC236}">
                <a16:creationId xmlns:a16="http://schemas.microsoft.com/office/drawing/2014/main" id="{BF737B58-2751-E553-1B95-28E1C4FB20C0}"/>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9" name="Picture 2" descr="Capgemini Logo Logo and symbol, meaning, history, PNG">
            <a:extLst>
              <a:ext uri="{FF2B5EF4-FFF2-40B4-BE49-F238E27FC236}">
                <a16:creationId xmlns:a16="http://schemas.microsoft.com/office/drawing/2014/main" id="{D2A1DBE3-B1A4-21F8-680C-B7D94BD9A83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092170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10.4. Spring </a:t>
            </a:r>
            <a:r>
              <a:rPr lang="pl-PL" sz="2900" dirty="0" err="1">
                <a:solidFill>
                  <a:srgbClr val="002C58"/>
                </a:solidFill>
                <a:latin typeface="Helvetica" pitchFamily="2" charset="0"/>
                <a:ea typeface="+mn-ea"/>
                <a:cs typeface="+mn-cs"/>
              </a:rPr>
              <a:t>Scheduling</a:t>
            </a:r>
            <a:r>
              <a:rPr lang="pl-PL" sz="2900" dirty="0">
                <a:solidFill>
                  <a:srgbClr val="002C58"/>
                </a:solidFill>
                <a:latin typeface="Helvetica" pitchFamily="2" charset="0"/>
                <a:ea typeface="+mn-ea"/>
                <a:cs typeface="+mn-cs"/>
              </a:rPr>
              <a:t> – Większa pula</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341301" cy="646331"/>
          </a:xfrm>
          <a:prstGeom prst="rect">
            <a:avLst/>
          </a:prstGeom>
          <a:noFill/>
        </p:spPr>
        <p:txBody>
          <a:bodyPr wrap="square">
            <a:spAutoFit/>
          </a:bodyPr>
          <a:lstStyle/>
          <a:p>
            <a:r>
              <a:rPr lang="pl-PL" dirty="0">
                <a:solidFill>
                  <a:srgbClr val="002B58"/>
                </a:solidFill>
                <a:latin typeface="Helvetica" pitchFamily="2" charset="0"/>
              </a:rPr>
              <a:t>1. </a:t>
            </a:r>
            <a:r>
              <a:rPr lang="pl-PL" dirty="0">
                <a:solidFill>
                  <a:srgbClr val="002B58"/>
                </a:solidFill>
                <a:latin typeface="Helvetica" panose="020B0604020202020204" pitchFamily="34" charset="0"/>
                <a:cs typeface="Helvetica" panose="020B0604020202020204" pitchFamily="34" charset="0"/>
              </a:rPr>
              <a:t>Większą pulę wątków można uzyskać przez nadpisanie klasy </a:t>
            </a:r>
            <a:r>
              <a:rPr lang="pl-PL" b="1" dirty="0" err="1">
                <a:solidFill>
                  <a:srgbClr val="002B58"/>
                </a:solidFill>
                <a:latin typeface="Helvetica" panose="020B0604020202020204" pitchFamily="34" charset="0"/>
                <a:cs typeface="Helvetica" panose="020B0604020202020204" pitchFamily="34" charset="0"/>
              </a:rPr>
              <a:t>SchedulingConfigurer</a:t>
            </a:r>
            <a:r>
              <a:rPr lang="pl-PL" b="1" dirty="0">
                <a:solidFill>
                  <a:srgbClr val="002B58"/>
                </a:solidFill>
                <a:latin typeface="Helvetica" panose="020B0604020202020204" pitchFamily="34" charset="0"/>
                <a:cs typeface="Helvetica" panose="020B0604020202020204" pitchFamily="34" charset="0"/>
              </a:rPr>
              <a:t> </a:t>
            </a:r>
          </a:p>
          <a:p>
            <a:endParaRPr lang="pl-PL" dirty="0">
              <a:solidFill>
                <a:srgbClr val="002B58"/>
              </a:solidFill>
              <a:latin typeface="Helvetica" pitchFamily="2" charset="0"/>
            </a:endParaRPr>
          </a:p>
        </p:txBody>
      </p:sp>
      <p:sp>
        <p:nvSpPr>
          <p:cNvPr id="6" name="Rectangle 1">
            <a:extLst>
              <a:ext uri="{FF2B5EF4-FFF2-40B4-BE49-F238E27FC236}">
                <a16:creationId xmlns:a16="http://schemas.microsoft.com/office/drawing/2014/main" id="{311CC73C-AB3E-0B19-3FC1-2E489DE68061}"/>
              </a:ext>
            </a:extLst>
          </p:cNvPr>
          <p:cNvSpPr>
            <a:spLocks noChangeArrowheads="1"/>
          </p:cNvSpPr>
          <p:nvPr/>
        </p:nvSpPr>
        <p:spPr bwMode="auto">
          <a:xfrm>
            <a:off x="3276600" y="1485710"/>
            <a:ext cx="6019800" cy="4524315"/>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600" b="0" i="0" u="none" strike="noStrike" cap="none" normalizeH="0" baseline="0" dirty="0">
                <a:ln>
                  <a:noFill/>
                </a:ln>
                <a:solidFill>
                  <a:srgbClr val="9E880D"/>
                </a:solidFill>
                <a:effectLst/>
                <a:latin typeface="JetBrains Mono"/>
              </a:rPr>
              <a:t>@Configuration</a:t>
            </a:r>
            <a:br>
              <a:rPr kumimoji="0" lang="de-DE" altLang="de-DE" sz="1600" b="0" i="0" u="none" strike="noStrike" cap="none" normalizeH="0" baseline="0" dirty="0">
                <a:ln>
                  <a:noFill/>
                </a:ln>
                <a:solidFill>
                  <a:srgbClr val="9E880D"/>
                </a:solidFill>
                <a:effectLst/>
                <a:latin typeface="JetBrains Mono"/>
              </a:rPr>
            </a:br>
            <a:r>
              <a:rPr kumimoji="0" lang="de-DE" altLang="de-DE" sz="1600" b="0" i="0" u="none" strike="noStrike" cap="none" normalizeH="0" baseline="0" dirty="0">
                <a:ln>
                  <a:noFill/>
                </a:ln>
                <a:solidFill>
                  <a:srgbClr val="9E880D"/>
                </a:solidFill>
                <a:effectLst/>
                <a:latin typeface="JetBrains Mono"/>
              </a:rPr>
              <a:t>@EnableScheduling</a:t>
            </a:r>
            <a:br>
              <a:rPr kumimoji="0" lang="de-DE" altLang="de-DE" sz="1600" b="0" i="0" u="none" strike="noStrike" cap="none" normalizeH="0" baseline="0" dirty="0">
                <a:ln>
                  <a:noFill/>
                </a:ln>
                <a:solidFill>
                  <a:srgbClr val="9E880D"/>
                </a:solidFill>
                <a:effectLst/>
                <a:latin typeface="JetBrains Mono"/>
              </a:rPr>
            </a:br>
            <a:r>
              <a:rPr kumimoji="0" lang="de-DE" altLang="de-DE" sz="1600" b="0" i="0" u="none" strike="noStrike" cap="none" normalizeH="0" baseline="0" dirty="0" err="1">
                <a:ln>
                  <a:noFill/>
                </a:ln>
                <a:solidFill>
                  <a:srgbClr val="0033B3"/>
                </a:solidFill>
                <a:effectLst/>
                <a:latin typeface="JetBrains Mono"/>
              </a:rPr>
              <a:t>public</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033B3"/>
                </a:solidFill>
                <a:effectLst/>
                <a:latin typeface="JetBrains Mono"/>
              </a:rPr>
              <a:t>class</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SchedulerConfig</a:t>
            </a:r>
            <a:r>
              <a:rPr kumimoji="0" lang="de-DE" altLang="de-DE" sz="1600" b="0" i="0" u="none" strike="noStrike" cap="none" normalizeH="0" baseline="0" dirty="0">
                <a:ln>
                  <a:noFill/>
                </a:ln>
                <a:solidFill>
                  <a:srgbClr val="000000"/>
                </a:solidFill>
                <a:effectLst/>
                <a:latin typeface="JetBrains Mono"/>
              </a:rPr>
              <a:t> </a:t>
            </a:r>
            <a:r>
              <a:rPr kumimoji="0" lang="de-DE" altLang="de-DE" sz="1600" b="0" i="0" u="none" strike="noStrike" cap="none" normalizeH="0" baseline="0" dirty="0" err="1">
                <a:ln>
                  <a:noFill/>
                </a:ln>
                <a:solidFill>
                  <a:srgbClr val="0033B3"/>
                </a:solidFill>
                <a:effectLst/>
                <a:latin typeface="JetBrains Mono"/>
              </a:rPr>
              <a:t>implements</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SchedulingConfigurer</a:t>
            </a:r>
            <a:r>
              <a:rPr kumimoji="0" lang="de-DE" altLang="de-DE" sz="1600" b="0" i="0" u="none" strike="noStrike" cap="none" normalizeH="0" baseline="0" dirty="0">
                <a:ln>
                  <a:noFill/>
                </a:ln>
                <a:solidFill>
                  <a:srgbClr val="000000"/>
                </a:solidFill>
                <a:effectLst/>
                <a:latin typeface="JetBrains Mono"/>
              </a:rPr>
              <a:t> </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a:ln>
                  <a:noFill/>
                </a:ln>
                <a:solidFill>
                  <a:srgbClr val="0033B3"/>
                </a:solidFill>
                <a:effectLst/>
                <a:latin typeface="JetBrains Mono"/>
              </a:rPr>
              <a:t>private final </a:t>
            </a:r>
            <a:r>
              <a:rPr kumimoji="0" lang="de-DE" altLang="de-DE" sz="1600" b="0" i="0" u="none" strike="noStrike" cap="none" normalizeH="0" baseline="0" dirty="0" err="1">
                <a:ln>
                  <a:noFill/>
                </a:ln>
                <a:solidFill>
                  <a:srgbClr val="0033B3"/>
                </a:solidFill>
                <a:effectLst/>
                <a:latin typeface="JetBrains Mono"/>
              </a:rPr>
              <a:t>int</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a:ln>
                  <a:noFill/>
                </a:ln>
                <a:solidFill>
                  <a:srgbClr val="871094"/>
                </a:solidFill>
                <a:effectLst/>
                <a:latin typeface="JetBrains Mono"/>
              </a:rPr>
              <a:t>POOL_SIZE </a:t>
            </a: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a:ln>
                  <a:noFill/>
                </a:ln>
                <a:solidFill>
                  <a:srgbClr val="1750EB"/>
                </a:solidFill>
                <a:effectLst/>
                <a:latin typeface="JetBrains Mono"/>
              </a:rPr>
              <a:t>10</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a:ln>
                  <a:noFill/>
                </a:ln>
                <a:solidFill>
                  <a:srgbClr val="9E880D"/>
                </a:solidFill>
                <a:effectLst/>
                <a:latin typeface="JetBrains Mono"/>
              </a:rPr>
              <a:t>@Override</a:t>
            </a:r>
            <a:br>
              <a:rPr kumimoji="0" lang="de-DE" altLang="de-DE" sz="1600" b="0" i="0" u="none" strike="noStrike" cap="none" normalizeH="0" baseline="0" dirty="0">
                <a:ln>
                  <a:noFill/>
                </a:ln>
                <a:solidFill>
                  <a:srgbClr val="9E880D"/>
                </a:solidFill>
                <a:effectLst/>
                <a:latin typeface="JetBrains Mono"/>
              </a:rPr>
            </a:br>
            <a:r>
              <a:rPr kumimoji="0" lang="de-DE" altLang="de-DE" sz="1600" b="0" i="0" u="none" strike="noStrike" cap="none" normalizeH="0" baseline="0" dirty="0">
                <a:ln>
                  <a:noFill/>
                </a:ln>
                <a:solidFill>
                  <a:srgbClr val="9E880D"/>
                </a:solidFill>
                <a:effectLst/>
                <a:latin typeface="JetBrains Mono"/>
              </a:rPr>
              <a:t>    </a:t>
            </a:r>
            <a:r>
              <a:rPr kumimoji="0" lang="de-DE" altLang="de-DE" sz="1600" b="0" i="0" u="none" strike="noStrike" cap="none" normalizeH="0" baseline="0" dirty="0" err="1">
                <a:ln>
                  <a:noFill/>
                </a:ln>
                <a:solidFill>
                  <a:srgbClr val="0033B3"/>
                </a:solidFill>
                <a:effectLst/>
                <a:latin typeface="JetBrains Mono"/>
              </a:rPr>
              <a:t>public</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033B3"/>
                </a:solidFill>
                <a:effectLst/>
                <a:latin typeface="JetBrains Mono"/>
              </a:rPr>
              <a:t>void</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0627A"/>
                </a:solidFill>
                <a:effectLst/>
                <a:latin typeface="JetBrains Mono"/>
              </a:rPr>
              <a:t>configureTasks</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err="1">
                <a:ln>
                  <a:noFill/>
                </a:ln>
                <a:solidFill>
                  <a:srgbClr val="000000"/>
                </a:solidFill>
                <a:effectLst/>
                <a:latin typeface="JetBrains Mono"/>
              </a:rPr>
              <a:t>ScheduledTaskRegistrar</a:t>
            </a:r>
            <a:r>
              <a:rPr kumimoji="0" lang="de-DE" altLang="de-DE" sz="1600" b="0" i="0" u="none" strike="noStrike" cap="none" normalizeH="0" baseline="0" dirty="0">
                <a:ln>
                  <a:noFill/>
                </a:ln>
                <a:solidFill>
                  <a:srgbClr val="000000"/>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taskRegistrar</a:t>
            </a:r>
            <a:r>
              <a:rPr kumimoji="0" lang="de-DE" altLang="de-DE" sz="1600" b="0" i="0" u="none" strike="noStrike" cap="none" normalizeH="0" baseline="0" dirty="0">
                <a:ln>
                  <a:noFill/>
                </a:ln>
                <a:solidFill>
                  <a:srgbClr val="080808"/>
                </a:solidFill>
                <a:effectLst/>
                <a:latin typeface="JetBrains Mono"/>
              </a:rPr>
              <a:t>) {</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ThreadPoolTaskScheduler</a:t>
            </a:r>
            <a:r>
              <a:rPr kumimoji="0" lang="de-DE" altLang="de-DE" sz="1600" b="0" i="0" u="none" strike="noStrike" cap="none" normalizeH="0" baseline="0" dirty="0">
                <a:ln>
                  <a:noFill/>
                </a:ln>
                <a:solidFill>
                  <a:srgbClr val="000000"/>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threadPoolTaskScheduler</a:t>
            </a:r>
            <a:r>
              <a:rPr kumimoji="0" lang="de-DE" altLang="de-DE" sz="1600" b="0" i="0" u="none" strike="noStrike" cap="none" normalizeH="0" baseline="0" dirty="0">
                <a:ln>
                  <a:noFill/>
                </a:ln>
                <a:solidFill>
                  <a:srgbClr val="000000"/>
                </a:solidFill>
                <a:effectLst/>
                <a:latin typeface="JetBrains Mono"/>
              </a:rPr>
              <a:t> </a:t>
            </a: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33B3"/>
                </a:solidFill>
                <a:effectLst/>
                <a:latin typeface="JetBrains Mono"/>
              </a:rPr>
              <a:t>new</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80808"/>
                </a:solidFill>
                <a:effectLst/>
                <a:latin typeface="JetBrains Mono"/>
              </a:rPr>
              <a:t>ThreadPoolTaskScheduler</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threadPoolTaskScheduler</a:t>
            </a:r>
            <a:r>
              <a:rPr kumimoji="0" lang="de-DE" altLang="de-DE" sz="1600" b="0" i="0" u="none" strike="noStrike" cap="none" normalizeH="0" baseline="0" dirty="0" err="1">
                <a:ln>
                  <a:noFill/>
                </a:ln>
                <a:solidFill>
                  <a:srgbClr val="080808"/>
                </a:solidFill>
                <a:effectLst/>
                <a:latin typeface="JetBrains Mono"/>
              </a:rPr>
              <a:t>.setPoolSize</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a:ln>
                  <a:noFill/>
                </a:ln>
                <a:solidFill>
                  <a:srgbClr val="871094"/>
                </a:solidFill>
                <a:effectLst/>
                <a:latin typeface="JetBrains Mono"/>
              </a:rPr>
              <a:t>POOL_SIZE</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threadPoolTaskScheduler</a:t>
            </a:r>
            <a:r>
              <a:rPr kumimoji="0" lang="de-DE" altLang="de-DE" sz="1600" b="0" i="0" u="none" strike="noStrike" cap="none" normalizeH="0" baseline="0" dirty="0" err="1">
                <a:ln>
                  <a:noFill/>
                </a:ln>
                <a:solidFill>
                  <a:srgbClr val="080808"/>
                </a:solidFill>
                <a:effectLst/>
                <a:latin typeface="JetBrains Mono"/>
              </a:rPr>
              <a:t>.setThreadNamePrefix</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a:ln>
                  <a:noFill/>
                </a:ln>
                <a:solidFill>
                  <a:srgbClr val="067D17"/>
                </a:solidFill>
                <a:effectLst/>
                <a:latin typeface="JetBrains Mono"/>
              </a:rPr>
              <a:t>"</a:t>
            </a:r>
            <a:r>
              <a:rPr kumimoji="0" lang="de-DE" altLang="de-DE" sz="1600" b="0" i="0" u="none" strike="noStrike" cap="none" normalizeH="0" baseline="0" dirty="0" err="1">
                <a:ln>
                  <a:noFill/>
                </a:ln>
                <a:solidFill>
                  <a:srgbClr val="067D17"/>
                </a:solidFill>
                <a:effectLst/>
                <a:latin typeface="JetBrains Mono"/>
              </a:rPr>
              <a:t>my-scheduler</a:t>
            </a:r>
            <a:r>
              <a:rPr kumimoji="0" lang="de-DE" altLang="de-DE" sz="1600" b="0" i="0" u="none" strike="noStrike" cap="none" normalizeH="0" baseline="0" dirty="0">
                <a:ln>
                  <a:noFill/>
                </a:ln>
                <a:solidFill>
                  <a:srgbClr val="067D17"/>
                </a:solidFill>
                <a:effectLst/>
                <a:latin typeface="JetBrains Mono"/>
              </a:rPr>
              <a:t>-"</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threadPoolTaskScheduler</a:t>
            </a:r>
            <a:r>
              <a:rPr kumimoji="0" lang="de-DE" altLang="de-DE" sz="1600" b="0" i="0" u="none" strike="noStrike" cap="none" normalizeH="0" baseline="0" dirty="0" err="1">
                <a:ln>
                  <a:noFill/>
                </a:ln>
                <a:solidFill>
                  <a:srgbClr val="080808"/>
                </a:solidFill>
                <a:effectLst/>
                <a:latin typeface="JetBrains Mono"/>
              </a:rPr>
              <a:t>.initialize</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taskRegistrar</a:t>
            </a:r>
            <a:r>
              <a:rPr kumimoji="0" lang="de-DE" altLang="de-DE" sz="1600" b="0" i="0" u="none" strike="noStrike" cap="none" normalizeH="0" baseline="0" dirty="0" err="1">
                <a:ln>
                  <a:noFill/>
                </a:ln>
                <a:solidFill>
                  <a:srgbClr val="080808"/>
                </a:solidFill>
                <a:effectLst/>
                <a:latin typeface="JetBrains Mono"/>
              </a:rPr>
              <a:t>.setTaskScheduler</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err="1">
                <a:ln>
                  <a:noFill/>
                </a:ln>
                <a:solidFill>
                  <a:srgbClr val="000000"/>
                </a:solidFill>
                <a:effectLst/>
                <a:latin typeface="JetBrains Mono"/>
              </a:rPr>
              <a:t>threadPoolTaskScheduler</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a:t>
            </a:r>
            <a:endParaRPr kumimoji="0" lang="de-DE" altLang="de-DE" sz="4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4106512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10.4. Spring </a:t>
            </a:r>
            <a:r>
              <a:rPr lang="pl-PL" sz="2900" dirty="0" err="1">
                <a:solidFill>
                  <a:srgbClr val="002C58"/>
                </a:solidFill>
                <a:latin typeface="Helvetica" pitchFamily="2" charset="0"/>
                <a:ea typeface="+mn-ea"/>
                <a:cs typeface="+mn-cs"/>
              </a:rPr>
              <a:t>Scheduling</a:t>
            </a:r>
            <a:r>
              <a:rPr lang="pl-PL" sz="2900" dirty="0">
                <a:solidFill>
                  <a:srgbClr val="002C58"/>
                </a:solidFill>
                <a:latin typeface="Helvetica" pitchFamily="2" charset="0"/>
                <a:ea typeface="+mn-ea"/>
                <a:cs typeface="+mn-cs"/>
              </a:rPr>
              <a:t> – Dwa niezależne </a:t>
            </a:r>
            <a:r>
              <a:rPr lang="pl-PL" sz="2900" i="1" dirty="0" err="1">
                <a:solidFill>
                  <a:srgbClr val="002C58"/>
                </a:solidFill>
                <a:latin typeface="Helvetica" pitchFamily="2" charset="0"/>
                <a:ea typeface="+mn-ea"/>
                <a:cs typeface="+mn-cs"/>
              </a:rPr>
              <a:t>SchedulerPool</a:t>
            </a:r>
            <a:endParaRPr lang="pl-PL" sz="2900" i="1"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915AA3D9-E152-3418-C643-EB465006E59B}"/>
              </a:ext>
            </a:extLst>
          </p:cNvPr>
          <p:cNvSpPr>
            <a:spLocks noChangeArrowheads="1"/>
          </p:cNvSpPr>
          <p:nvPr/>
        </p:nvSpPr>
        <p:spPr bwMode="auto">
          <a:xfrm>
            <a:off x="155188" y="598346"/>
            <a:ext cx="4871224" cy="5478423"/>
          </a:xfrm>
          <a:prstGeom prst="rect">
            <a:avLst/>
          </a:prstGeom>
          <a:solidFill>
            <a:srgbClr val="FFFFFF"/>
          </a:solidFill>
          <a:ln w="63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400" b="0" i="0" u="none" strike="noStrike" cap="none" normalizeH="0" baseline="0" dirty="0">
                <a:ln>
                  <a:noFill/>
                </a:ln>
                <a:solidFill>
                  <a:srgbClr val="9E880D"/>
                </a:solidFill>
                <a:effectLst/>
                <a:latin typeface="JetBrains Mono"/>
              </a:rPr>
              <a:t>@Configuration</a:t>
            </a:r>
            <a:br>
              <a:rPr kumimoji="0" lang="de-DE" altLang="de-DE" sz="1400" b="0" i="0" u="none" strike="noStrike" cap="none" normalizeH="0" baseline="0" dirty="0">
                <a:ln>
                  <a:noFill/>
                </a:ln>
                <a:solidFill>
                  <a:srgbClr val="9E880D"/>
                </a:solidFill>
                <a:effectLst/>
                <a:latin typeface="JetBrains Mono"/>
              </a:rPr>
            </a:br>
            <a:r>
              <a:rPr kumimoji="0" lang="de-DE" altLang="de-DE" sz="1400" b="0" i="0" u="none" strike="noStrike" cap="none" normalizeH="0" baseline="0" dirty="0" err="1">
                <a:ln>
                  <a:noFill/>
                </a:ln>
                <a:solidFill>
                  <a:srgbClr val="0033B3"/>
                </a:solidFill>
                <a:effectLst/>
                <a:latin typeface="JetBrains Mono"/>
              </a:rPr>
              <a:t>public</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class</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TwoSchedulersPoolConfiguration</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a:ln>
                  <a:noFill/>
                </a:ln>
                <a:solidFill>
                  <a:srgbClr val="9E880D"/>
                </a:solidFill>
                <a:effectLst/>
                <a:latin typeface="JetBrains Mono"/>
              </a:rPr>
              <a:t>@Bean</a:t>
            </a:r>
            <a:r>
              <a:rPr kumimoji="0" lang="de-DE" altLang="de-DE" sz="1400" b="0" i="0" u="none" strike="noStrike" cap="none" normalizeH="0" baseline="0" dirty="0">
                <a:ln>
                  <a:noFill/>
                </a:ln>
                <a:solidFill>
                  <a:srgbClr val="080808"/>
                </a:solidFill>
                <a:effectLst/>
                <a:latin typeface="JetBrains Mono"/>
              </a:rPr>
              <a:t>(name = </a:t>
            </a:r>
            <a:r>
              <a:rPr kumimoji="0" lang="de-DE" altLang="de-DE" sz="1400" b="0" i="0" u="none" strike="noStrike" cap="none" normalizeH="0" baseline="0" dirty="0">
                <a:ln>
                  <a:noFill/>
                </a:ln>
                <a:solidFill>
                  <a:srgbClr val="067D17"/>
                </a:solidFill>
                <a:effectLst/>
                <a:latin typeface="JetBrains Mono"/>
              </a:rPr>
              <a:t>"</a:t>
            </a:r>
            <a:r>
              <a:rPr kumimoji="0" lang="de-DE" altLang="de-DE" sz="1400" b="0" i="0" u="none" strike="noStrike" cap="none" normalizeH="0" baseline="0" dirty="0" err="1">
                <a:ln>
                  <a:noFill/>
                </a:ln>
                <a:solidFill>
                  <a:srgbClr val="067D17"/>
                </a:solidFill>
                <a:effectLst/>
                <a:latin typeface="JetBrains Mono"/>
              </a:rPr>
              <a:t>mainSchedulerPool</a:t>
            </a:r>
            <a:r>
              <a:rPr kumimoji="0" lang="de-DE" altLang="de-DE" sz="1400" b="0" i="0" u="none" strike="noStrike" cap="none" normalizeH="0" baseline="0" dirty="0">
                <a:ln>
                  <a:noFill/>
                </a:ln>
                <a:solidFill>
                  <a:srgbClr val="067D17"/>
                </a:solidFill>
                <a:effectLst/>
                <a:latin typeface="JetBrains Mono"/>
              </a:rPr>
              <a:t>"</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a:ln>
                  <a:noFill/>
                </a:ln>
                <a:solidFill>
                  <a:srgbClr val="9E880D"/>
                </a:solidFill>
                <a:effectLst/>
                <a:latin typeface="JetBrains Mono"/>
              </a:rPr>
              <a:t>@Primary</a:t>
            </a:r>
            <a:br>
              <a:rPr kumimoji="0" lang="de-DE" altLang="de-DE" sz="1400" b="0" i="0" u="none" strike="noStrike" cap="none" normalizeH="0" baseline="0" dirty="0">
                <a:ln>
                  <a:noFill/>
                </a:ln>
                <a:solidFill>
                  <a:srgbClr val="9E880D"/>
                </a:solidFill>
                <a:effectLst/>
                <a:latin typeface="JetBrains Mono"/>
              </a:rPr>
            </a:br>
            <a:r>
              <a:rPr kumimoji="0" lang="de-DE" altLang="de-DE" sz="1400" b="0" i="0" u="none" strike="noStrike" cap="none" normalizeH="0" baseline="0" dirty="0">
                <a:ln>
                  <a:noFill/>
                </a:ln>
                <a:solidFill>
                  <a:srgbClr val="9E880D"/>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public</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TaskScheduler</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err="1">
                <a:ln>
                  <a:noFill/>
                </a:ln>
                <a:solidFill>
                  <a:srgbClr val="00627A"/>
                </a:solidFill>
                <a:effectLst/>
                <a:latin typeface="JetBrains Mono"/>
              </a:rPr>
              <a:t>mainScheduler</a:t>
            </a:r>
            <a:r>
              <a:rPr kumimoji="0" lang="de-DE" altLang="de-DE" sz="1400" b="0" i="0" u="none" strike="noStrike" cap="none" normalizeH="0" baseline="0" dirty="0">
                <a:ln>
                  <a:noFill/>
                </a:ln>
                <a:solidFill>
                  <a:srgbClr val="080808"/>
                </a:solidFill>
                <a:effectLst/>
                <a:latin typeface="JetBrains Mono"/>
              </a:rPr>
              <a:t>() {</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a:ln>
                  <a:noFill/>
                </a:ln>
                <a:solidFill>
                  <a:srgbClr val="0033B3"/>
                </a:solidFill>
                <a:effectLst/>
                <a:latin typeface="JetBrains Mono"/>
              </a:rPr>
              <a:t>final </a:t>
            </a:r>
            <a:r>
              <a:rPr kumimoji="0" lang="de-DE" altLang="de-DE" sz="1400" b="0" i="0" u="none" strike="noStrike" cap="none" normalizeH="0" baseline="0" dirty="0" err="1">
                <a:ln>
                  <a:noFill/>
                </a:ln>
                <a:solidFill>
                  <a:srgbClr val="000000"/>
                </a:solidFill>
                <a:effectLst/>
                <a:latin typeface="JetBrains Mono"/>
              </a:rPr>
              <a:t>ThreadPoolTaskScheduler</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mainScheduler</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new</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80808"/>
                </a:solidFill>
                <a:effectLst/>
                <a:latin typeface="JetBrains Mono"/>
              </a:rPr>
              <a:t>ThreadPoolTaskScheduler</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mainScheduler</a:t>
            </a:r>
            <a:r>
              <a:rPr kumimoji="0" lang="de-DE" altLang="de-DE" sz="1400" b="0" i="0" u="none" strike="noStrike" cap="none" normalizeH="0" baseline="0" dirty="0" err="1">
                <a:ln>
                  <a:noFill/>
                </a:ln>
                <a:solidFill>
                  <a:srgbClr val="080808"/>
                </a:solidFill>
                <a:effectLst/>
                <a:latin typeface="JetBrains Mono"/>
              </a:rPr>
              <a:t>.setPoolSize</a:t>
            </a:r>
            <a:r>
              <a:rPr kumimoji="0" lang="de-DE" altLang="de-DE" sz="1400" b="0" i="0" u="none" strike="noStrike" cap="none" normalizeH="0" baseline="0" dirty="0">
                <a:ln>
                  <a:noFill/>
                </a:ln>
                <a:solidFill>
                  <a:srgbClr val="080808"/>
                </a:solidFill>
                <a:effectLst/>
                <a:latin typeface="JetBrains Mono"/>
              </a:rPr>
              <a:t>(</a:t>
            </a:r>
            <a:r>
              <a:rPr kumimoji="0" lang="de-DE" altLang="de-DE" sz="1400" b="0" i="0" u="none" strike="noStrike" cap="none" normalizeH="0" baseline="0" dirty="0">
                <a:ln>
                  <a:noFill/>
                </a:ln>
                <a:solidFill>
                  <a:srgbClr val="1750EB"/>
                </a:solidFill>
                <a:effectLst/>
                <a:latin typeface="JetBrains Mono"/>
              </a:rPr>
              <a:t>10</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mainScheduler</a:t>
            </a:r>
            <a:r>
              <a:rPr kumimoji="0" lang="de-DE" altLang="de-DE" sz="1400" b="0" i="0" u="none" strike="noStrike" cap="none" normalizeH="0" baseline="0" dirty="0" err="1">
                <a:ln>
                  <a:noFill/>
                </a:ln>
                <a:solidFill>
                  <a:srgbClr val="080808"/>
                </a:solidFill>
                <a:effectLst/>
                <a:latin typeface="JetBrains Mono"/>
              </a:rPr>
              <a:t>.setThreadNamePrefix</a:t>
            </a:r>
            <a:r>
              <a:rPr kumimoji="0" lang="de-DE" altLang="de-DE" sz="1400" b="0" i="0" u="none" strike="noStrike" cap="none" normalizeH="0" baseline="0" dirty="0">
                <a:ln>
                  <a:noFill/>
                </a:ln>
                <a:solidFill>
                  <a:srgbClr val="080808"/>
                </a:solidFill>
                <a:effectLst/>
                <a:latin typeface="JetBrains Mono"/>
              </a:rPr>
              <a:t>(</a:t>
            </a:r>
            <a:r>
              <a:rPr kumimoji="0" lang="de-DE" altLang="de-DE" sz="1400" b="0" i="0" u="none" strike="noStrike" cap="none" normalizeH="0" baseline="0" dirty="0">
                <a:ln>
                  <a:noFill/>
                </a:ln>
                <a:solidFill>
                  <a:srgbClr val="067D17"/>
                </a:solidFill>
                <a:effectLst/>
                <a:latin typeface="JetBrains Mono"/>
              </a:rPr>
              <a:t>"Main-Scheduler"</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mainScheduler</a:t>
            </a:r>
            <a:r>
              <a:rPr kumimoji="0" lang="de-DE" altLang="de-DE" sz="1400" b="0" i="0" u="none" strike="noStrike" cap="none" normalizeH="0" baseline="0" dirty="0" err="1">
                <a:ln>
                  <a:noFill/>
                </a:ln>
                <a:solidFill>
                  <a:srgbClr val="080808"/>
                </a:solidFill>
                <a:effectLst/>
                <a:latin typeface="JetBrains Mono"/>
              </a:rPr>
              <a:t>.initialize</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return</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mainScheduler</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br>
              <a:rPr kumimoji="0" lang="de-DE" altLang="de-DE" sz="1400" b="0" i="0" u="none" strike="noStrike" cap="none" normalizeH="0" baseline="0" dirty="0">
                <a:ln>
                  <a:noFill/>
                </a:ln>
                <a:solidFill>
                  <a:srgbClr val="080808"/>
                </a:solidFill>
                <a:effectLst/>
                <a:latin typeface="JetBrains Mono"/>
              </a:rPr>
            </a:b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a:ln>
                  <a:noFill/>
                </a:ln>
                <a:solidFill>
                  <a:srgbClr val="9E880D"/>
                </a:solidFill>
                <a:effectLst/>
                <a:latin typeface="JetBrains Mono"/>
              </a:rPr>
              <a:t>@Bean</a:t>
            </a:r>
            <a:r>
              <a:rPr kumimoji="0" lang="de-DE" altLang="de-DE" sz="1400" b="0" i="0" u="none" strike="noStrike" cap="none" normalizeH="0" baseline="0" dirty="0">
                <a:ln>
                  <a:noFill/>
                </a:ln>
                <a:solidFill>
                  <a:srgbClr val="080808"/>
                </a:solidFill>
                <a:effectLst/>
                <a:latin typeface="JetBrains Mono"/>
              </a:rPr>
              <a:t>(name = </a:t>
            </a:r>
            <a:r>
              <a:rPr kumimoji="0" lang="de-DE" altLang="de-DE" sz="1400" b="0" i="0" u="none" strike="noStrike" cap="none" normalizeH="0" baseline="0" dirty="0">
                <a:ln>
                  <a:noFill/>
                </a:ln>
                <a:solidFill>
                  <a:srgbClr val="067D17"/>
                </a:solidFill>
                <a:effectLst/>
                <a:latin typeface="JetBrains Mono"/>
              </a:rPr>
              <a:t>"</a:t>
            </a:r>
            <a:r>
              <a:rPr kumimoji="0" lang="de-DE" altLang="de-DE" sz="1400" b="0" i="0" u="none" strike="noStrike" cap="none" normalizeH="0" baseline="0" dirty="0" err="1">
                <a:ln>
                  <a:noFill/>
                </a:ln>
                <a:solidFill>
                  <a:srgbClr val="067D17"/>
                </a:solidFill>
                <a:effectLst/>
                <a:latin typeface="JetBrains Mono"/>
              </a:rPr>
              <a:t>additionalSchedulerPool</a:t>
            </a:r>
            <a:r>
              <a:rPr kumimoji="0" lang="de-DE" altLang="de-DE" sz="1400" b="0" i="0" u="none" strike="noStrike" cap="none" normalizeH="0" baseline="0" dirty="0">
                <a:ln>
                  <a:noFill/>
                </a:ln>
                <a:solidFill>
                  <a:srgbClr val="067D17"/>
                </a:solidFill>
                <a:effectLst/>
                <a:latin typeface="JetBrains Mono"/>
              </a:rPr>
              <a:t>"</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public</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TaskScheduler</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err="1">
                <a:ln>
                  <a:noFill/>
                </a:ln>
                <a:solidFill>
                  <a:srgbClr val="00627A"/>
                </a:solidFill>
                <a:effectLst/>
                <a:latin typeface="JetBrains Mono"/>
              </a:rPr>
              <a:t>additionalScheduler</a:t>
            </a:r>
            <a:r>
              <a:rPr kumimoji="0" lang="de-DE" altLang="de-DE" sz="1400" b="0" i="0" u="none" strike="noStrike" cap="none" normalizeH="0" baseline="0" dirty="0">
                <a:ln>
                  <a:noFill/>
                </a:ln>
                <a:solidFill>
                  <a:srgbClr val="080808"/>
                </a:solidFill>
                <a:effectLst/>
                <a:latin typeface="JetBrains Mono"/>
              </a:rPr>
              <a:t>() {</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a:ln>
                  <a:noFill/>
                </a:ln>
                <a:solidFill>
                  <a:srgbClr val="0033B3"/>
                </a:solidFill>
                <a:effectLst/>
                <a:latin typeface="JetBrains Mono"/>
              </a:rPr>
              <a:t>final </a:t>
            </a:r>
            <a:r>
              <a:rPr kumimoji="0" lang="de-DE" altLang="de-DE" sz="1400" b="0" i="0" u="none" strike="noStrike" cap="none" normalizeH="0" baseline="0" dirty="0" err="1">
                <a:ln>
                  <a:noFill/>
                </a:ln>
                <a:solidFill>
                  <a:srgbClr val="000000"/>
                </a:solidFill>
                <a:effectLst/>
                <a:latin typeface="JetBrains Mono"/>
              </a:rPr>
              <a:t>ThreadPoolTaskScheduler</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scheduler</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new</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80808"/>
                </a:solidFill>
                <a:effectLst/>
                <a:latin typeface="JetBrains Mono"/>
              </a:rPr>
              <a:t>ThreadPoolTaskScheduler</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scheduler</a:t>
            </a:r>
            <a:r>
              <a:rPr kumimoji="0" lang="de-DE" altLang="de-DE" sz="1400" b="0" i="0" u="none" strike="noStrike" cap="none" normalizeH="0" baseline="0" dirty="0" err="1">
                <a:ln>
                  <a:noFill/>
                </a:ln>
                <a:solidFill>
                  <a:srgbClr val="080808"/>
                </a:solidFill>
                <a:effectLst/>
                <a:latin typeface="JetBrains Mono"/>
              </a:rPr>
              <a:t>.setPoolSize</a:t>
            </a:r>
            <a:r>
              <a:rPr kumimoji="0" lang="de-DE" altLang="de-DE" sz="1400" b="0" i="0" u="none" strike="noStrike" cap="none" normalizeH="0" baseline="0" dirty="0">
                <a:ln>
                  <a:noFill/>
                </a:ln>
                <a:solidFill>
                  <a:srgbClr val="080808"/>
                </a:solidFill>
                <a:effectLst/>
                <a:latin typeface="JetBrains Mono"/>
              </a:rPr>
              <a:t>(</a:t>
            </a:r>
            <a:r>
              <a:rPr kumimoji="0" lang="de-DE" altLang="de-DE" sz="1400" b="0" i="0" u="none" strike="noStrike" cap="none" normalizeH="0" baseline="0" dirty="0">
                <a:ln>
                  <a:noFill/>
                </a:ln>
                <a:solidFill>
                  <a:srgbClr val="1750EB"/>
                </a:solidFill>
                <a:effectLst/>
                <a:latin typeface="JetBrains Mono"/>
              </a:rPr>
              <a:t>10</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scheduler</a:t>
            </a:r>
            <a:r>
              <a:rPr kumimoji="0" lang="de-DE" altLang="de-DE" sz="1400" b="0" i="0" u="none" strike="noStrike" cap="none" normalizeH="0" baseline="0" dirty="0" err="1">
                <a:ln>
                  <a:noFill/>
                </a:ln>
                <a:solidFill>
                  <a:srgbClr val="080808"/>
                </a:solidFill>
                <a:effectLst/>
                <a:latin typeface="JetBrains Mono"/>
              </a:rPr>
              <a:t>.setThreadNamePrefix</a:t>
            </a:r>
            <a:r>
              <a:rPr kumimoji="0" lang="de-DE" altLang="de-DE" sz="1400" b="0" i="0" u="none" strike="noStrike" cap="none" normalizeH="0" baseline="0" dirty="0">
                <a:ln>
                  <a:noFill/>
                </a:ln>
                <a:solidFill>
                  <a:srgbClr val="080808"/>
                </a:solidFill>
                <a:effectLst/>
                <a:latin typeface="JetBrains Mono"/>
              </a:rPr>
              <a:t>(</a:t>
            </a:r>
            <a:r>
              <a:rPr kumimoji="0" lang="de-DE" altLang="de-DE" sz="1400" b="0" i="0" u="none" strike="noStrike" cap="none" normalizeH="0" baseline="0" dirty="0">
                <a:ln>
                  <a:noFill/>
                </a:ln>
                <a:solidFill>
                  <a:srgbClr val="067D17"/>
                </a:solidFill>
                <a:effectLst/>
                <a:latin typeface="JetBrains Mono"/>
              </a:rPr>
              <a:t>"</a:t>
            </a:r>
            <a:r>
              <a:rPr kumimoji="0" lang="de-DE" altLang="de-DE" sz="1400" b="0" i="0" u="none" strike="noStrike" cap="none" normalizeH="0" baseline="0" dirty="0" err="1">
                <a:ln>
                  <a:noFill/>
                </a:ln>
                <a:solidFill>
                  <a:srgbClr val="067D17"/>
                </a:solidFill>
                <a:effectLst/>
                <a:latin typeface="JetBrains Mono"/>
              </a:rPr>
              <a:t>Secondary</a:t>
            </a:r>
            <a:r>
              <a:rPr kumimoji="0" lang="de-DE" altLang="de-DE" sz="1400" b="0" i="0" u="none" strike="noStrike" cap="none" normalizeH="0" baseline="0" dirty="0">
                <a:ln>
                  <a:noFill/>
                </a:ln>
                <a:solidFill>
                  <a:srgbClr val="067D17"/>
                </a:solidFill>
                <a:effectLst/>
                <a:latin typeface="JetBrains Mono"/>
              </a:rPr>
              <a:t>-Scheduler"</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scheduler</a:t>
            </a:r>
            <a:r>
              <a:rPr kumimoji="0" lang="de-DE" altLang="de-DE" sz="1400" b="0" i="0" u="none" strike="noStrike" cap="none" normalizeH="0" baseline="0" dirty="0" err="1">
                <a:ln>
                  <a:noFill/>
                </a:ln>
                <a:solidFill>
                  <a:srgbClr val="080808"/>
                </a:solidFill>
                <a:effectLst/>
                <a:latin typeface="JetBrains Mono"/>
              </a:rPr>
              <a:t>.initialize</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return</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scheduler</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br>
              <a:rPr kumimoji="0" lang="de-DE" altLang="de-DE" sz="1400" b="0" i="0" u="none" strike="noStrike" cap="none" normalizeH="0" baseline="0" dirty="0">
                <a:ln>
                  <a:noFill/>
                </a:ln>
                <a:solidFill>
                  <a:srgbClr val="080808"/>
                </a:solidFill>
                <a:effectLst/>
                <a:latin typeface="JetBrains Mono"/>
              </a:rPr>
            </a:b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a:t>
            </a:r>
            <a:endParaRPr kumimoji="0" lang="de-DE" altLang="de-DE" sz="3600" b="0" i="0" u="none" strike="noStrike" cap="none" normalizeH="0" baseline="0" dirty="0">
              <a:ln>
                <a:noFill/>
              </a:ln>
              <a:solidFill>
                <a:schemeClr val="tx1"/>
              </a:solidFill>
              <a:effectLst/>
              <a:latin typeface="Arial" panose="020B0604020202020204" pitchFamily="34" charset="0"/>
            </a:endParaRPr>
          </a:p>
        </p:txBody>
      </p:sp>
      <p:sp>
        <p:nvSpPr>
          <p:cNvPr id="12" name="Rectangle 4">
            <a:extLst>
              <a:ext uri="{FF2B5EF4-FFF2-40B4-BE49-F238E27FC236}">
                <a16:creationId xmlns:a16="http://schemas.microsoft.com/office/drawing/2014/main" id="{B880D2A3-285D-5382-6ECF-9FFE4C9D171C}"/>
              </a:ext>
            </a:extLst>
          </p:cNvPr>
          <p:cNvSpPr>
            <a:spLocks noChangeArrowheads="1"/>
          </p:cNvSpPr>
          <p:nvPr/>
        </p:nvSpPr>
        <p:spPr bwMode="auto">
          <a:xfrm>
            <a:off x="5401857" y="2057400"/>
            <a:ext cx="6171040" cy="2462213"/>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400" b="0" i="0" u="none" strike="noStrike" cap="none" normalizeH="0" baseline="0" dirty="0">
                <a:ln>
                  <a:noFill/>
                </a:ln>
                <a:solidFill>
                  <a:srgbClr val="9E880D"/>
                </a:solidFill>
                <a:effectLst/>
                <a:latin typeface="JetBrains Mono"/>
              </a:rPr>
              <a:t>@Component</a:t>
            </a:r>
            <a:br>
              <a:rPr kumimoji="0" lang="de-DE" altLang="de-DE" sz="1400" b="0" i="0" u="none" strike="noStrike" cap="none" normalizeH="0" baseline="0" dirty="0">
                <a:ln>
                  <a:noFill/>
                </a:ln>
                <a:solidFill>
                  <a:srgbClr val="9E880D"/>
                </a:solidFill>
                <a:effectLst/>
                <a:latin typeface="JetBrains Mono"/>
              </a:rPr>
            </a:br>
            <a:r>
              <a:rPr kumimoji="0" lang="de-DE" altLang="de-DE" sz="1400" b="0" i="0" u="none" strike="noStrike" cap="none" normalizeH="0" baseline="0" dirty="0">
                <a:ln>
                  <a:noFill/>
                </a:ln>
                <a:solidFill>
                  <a:srgbClr val="9E880D"/>
                </a:solidFill>
                <a:effectLst/>
                <a:latin typeface="JetBrains Mono"/>
              </a:rPr>
              <a:t>@Slf4j</a:t>
            </a:r>
            <a:br>
              <a:rPr kumimoji="0" lang="de-DE" altLang="de-DE" sz="1400" b="0" i="0" u="none" strike="noStrike" cap="none" normalizeH="0" baseline="0" dirty="0">
                <a:ln>
                  <a:noFill/>
                </a:ln>
                <a:solidFill>
                  <a:srgbClr val="9E880D"/>
                </a:solidFill>
                <a:effectLst/>
                <a:latin typeface="JetBrains Mono"/>
              </a:rPr>
            </a:br>
            <a:r>
              <a:rPr kumimoji="0" lang="de-DE" altLang="de-DE" sz="1400" b="0" i="0" u="none" strike="noStrike" cap="none" normalizeH="0" baseline="0" dirty="0" err="1">
                <a:ln>
                  <a:noFill/>
                </a:ln>
                <a:solidFill>
                  <a:srgbClr val="0033B3"/>
                </a:solidFill>
                <a:effectLst/>
                <a:latin typeface="JetBrains Mono"/>
              </a:rPr>
              <a:t>public</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class</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MySpringScheduler</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public</a:t>
            </a:r>
            <a:r>
              <a:rPr kumimoji="0" lang="de-DE" altLang="de-DE" sz="1400" b="0" i="0" u="none" strike="noStrike" cap="none" normalizeH="0" baseline="0" dirty="0">
                <a:ln>
                  <a:noFill/>
                </a:ln>
                <a:solidFill>
                  <a:srgbClr val="0033B3"/>
                </a:solidFill>
                <a:effectLst/>
                <a:latin typeface="JetBrains Mono"/>
              </a:rPr>
              <a:t> </a:t>
            </a:r>
            <a:r>
              <a:rPr kumimoji="0" lang="de-DE" altLang="de-DE" sz="1400" b="0" i="0" u="none" strike="noStrike" cap="none" normalizeH="0" baseline="0" dirty="0" err="1">
                <a:ln>
                  <a:noFill/>
                </a:ln>
                <a:solidFill>
                  <a:srgbClr val="00627A"/>
                </a:solidFill>
                <a:effectLst/>
                <a:latin typeface="JetBrains Mono"/>
              </a:rPr>
              <a:t>MySpringScheduler</a:t>
            </a:r>
            <a:r>
              <a:rPr kumimoji="0" lang="de-DE" altLang="de-DE" sz="1400" b="0" i="0" u="none" strike="noStrike" cap="none" normalizeH="0" baseline="0" dirty="0">
                <a:ln>
                  <a:noFill/>
                </a:ln>
                <a:solidFill>
                  <a:srgbClr val="080808"/>
                </a:solidFill>
                <a:effectLst/>
                <a:latin typeface="JetBrains Mono"/>
              </a:rPr>
              <a:t>(</a:t>
            </a:r>
            <a:r>
              <a:rPr kumimoji="0" lang="de-DE" altLang="de-DE" sz="1400" b="0" i="0" u="none" strike="noStrike" cap="none" normalizeH="0" baseline="0" dirty="0">
                <a:ln>
                  <a:noFill/>
                </a:ln>
                <a:solidFill>
                  <a:srgbClr val="9E880D"/>
                </a:solidFill>
                <a:effectLst/>
                <a:latin typeface="JetBrains Mono"/>
              </a:rPr>
              <a:t>@Qualifier</a:t>
            </a:r>
            <a:r>
              <a:rPr kumimoji="0" lang="de-DE" altLang="de-DE" sz="1400" b="0" i="0" u="none" strike="noStrike" cap="none" normalizeH="0" baseline="0" dirty="0">
                <a:ln>
                  <a:noFill/>
                </a:ln>
                <a:solidFill>
                  <a:srgbClr val="080808"/>
                </a:solidFill>
                <a:effectLst/>
                <a:latin typeface="JetBrains Mono"/>
              </a:rPr>
              <a:t>(</a:t>
            </a:r>
            <a:r>
              <a:rPr kumimoji="0" lang="de-DE" altLang="de-DE" sz="1400" b="0" i="0" u="none" strike="noStrike" cap="none" normalizeH="0" baseline="0" dirty="0">
                <a:ln>
                  <a:noFill/>
                </a:ln>
                <a:solidFill>
                  <a:srgbClr val="067D17"/>
                </a:solidFill>
                <a:effectLst/>
                <a:latin typeface="JetBrains Mono"/>
              </a:rPr>
              <a:t>"mainSchedulerPool"</a:t>
            </a: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a:ln>
                  <a:noFill/>
                </a:ln>
                <a:solidFill>
                  <a:srgbClr val="0033B3"/>
                </a:solidFill>
                <a:effectLst/>
                <a:latin typeface="JetBrains Mono"/>
              </a:rPr>
              <a:t>final </a:t>
            </a:r>
            <a:r>
              <a:rPr kumimoji="0" lang="de-DE" altLang="de-DE" sz="1400" b="0" i="0" u="none" strike="noStrike" cap="none" normalizeH="0" baseline="0" dirty="0" err="1">
                <a:ln>
                  <a:noFill/>
                </a:ln>
                <a:solidFill>
                  <a:srgbClr val="000000"/>
                </a:solidFill>
                <a:effectLst/>
                <a:latin typeface="JetBrains Mono"/>
              </a:rPr>
              <a:t>TaskScheduler</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mainScheduler</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a:ln>
                  <a:noFill/>
                </a:ln>
                <a:solidFill>
                  <a:srgbClr val="9E880D"/>
                </a:solidFill>
                <a:effectLst/>
                <a:latin typeface="JetBrains Mono"/>
              </a:rPr>
              <a:t>@Qualifier</a:t>
            </a:r>
            <a:r>
              <a:rPr kumimoji="0" lang="de-DE" altLang="de-DE" sz="1400" b="0" i="0" u="none" strike="noStrike" cap="none" normalizeH="0" baseline="0" dirty="0">
                <a:ln>
                  <a:noFill/>
                </a:ln>
                <a:solidFill>
                  <a:srgbClr val="080808"/>
                </a:solidFill>
                <a:effectLst/>
                <a:latin typeface="JetBrains Mono"/>
              </a:rPr>
              <a:t>(</a:t>
            </a:r>
            <a:r>
              <a:rPr kumimoji="0" lang="de-DE" altLang="de-DE" sz="1400" b="0" i="0" u="none" strike="noStrike" cap="none" normalizeH="0" baseline="0" dirty="0">
                <a:ln>
                  <a:noFill/>
                </a:ln>
                <a:solidFill>
                  <a:srgbClr val="067D17"/>
                </a:solidFill>
                <a:effectLst/>
                <a:latin typeface="JetBrains Mono"/>
              </a:rPr>
              <a:t>"additionalSchedulerPool"</a:t>
            </a: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a:ln>
                  <a:noFill/>
                </a:ln>
                <a:solidFill>
                  <a:srgbClr val="0033B3"/>
                </a:solidFill>
                <a:effectLst/>
                <a:latin typeface="JetBrains Mono"/>
              </a:rPr>
              <a:t>final </a:t>
            </a:r>
            <a:r>
              <a:rPr kumimoji="0" lang="de-DE" altLang="de-DE" sz="1400" b="0" i="0" u="none" strike="noStrike" cap="none" normalizeH="0" baseline="0" dirty="0" err="1">
                <a:ln>
                  <a:noFill/>
                </a:ln>
                <a:solidFill>
                  <a:srgbClr val="000000"/>
                </a:solidFill>
                <a:effectLst/>
                <a:latin typeface="JetBrains Mono"/>
              </a:rPr>
              <a:t>TaskScheduler</a:t>
            </a:r>
            <a:r>
              <a:rPr kumimoji="0" lang="de-DE" altLang="de-DE" sz="1400" b="0" i="0" u="none" strike="noStrike" cap="none" normalizeH="0" baseline="0" dirty="0">
                <a:ln>
                  <a:noFill/>
                </a:ln>
                <a:solidFill>
                  <a:srgbClr val="000000"/>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additionalScheduler</a:t>
            </a:r>
            <a:r>
              <a:rPr kumimoji="0" lang="de-DE" altLang="de-DE" sz="1400" b="0" i="0" u="none" strike="noStrike" cap="none" normalizeH="0" baseline="0" dirty="0">
                <a:ln>
                  <a:noFill/>
                </a:ln>
                <a:solidFill>
                  <a:srgbClr val="080808"/>
                </a:solidFill>
                <a:effectLst/>
                <a:latin typeface="JetBrains Mono"/>
              </a:rPr>
              <a:t>) {</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this</a:t>
            </a:r>
            <a:r>
              <a:rPr kumimoji="0" lang="de-DE" altLang="de-DE" sz="1400" b="0" i="0" u="none" strike="noStrike" cap="none" normalizeH="0" baseline="0" dirty="0" err="1">
                <a:ln>
                  <a:noFill/>
                </a:ln>
                <a:solidFill>
                  <a:srgbClr val="080808"/>
                </a:solidFill>
                <a:effectLst/>
                <a:latin typeface="JetBrains Mono"/>
              </a:rPr>
              <a:t>.</a:t>
            </a:r>
            <a:r>
              <a:rPr kumimoji="0" lang="de-DE" altLang="de-DE" sz="1400" b="0" i="0" u="none" strike="noStrike" cap="none" normalizeH="0" baseline="0" dirty="0" err="1">
                <a:ln>
                  <a:noFill/>
                </a:ln>
                <a:solidFill>
                  <a:srgbClr val="871094"/>
                </a:solidFill>
                <a:effectLst/>
                <a:latin typeface="JetBrains Mono"/>
              </a:rPr>
              <a:t>mainScheduler</a:t>
            </a:r>
            <a:r>
              <a:rPr kumimoji="0" lang="de-DE" altLang="de-DE" sz="1400" b="0" i="0" u="none" strike="noStrike" cap="none" normalizeH="0" baseline="0" dirty="0">
                <a:ln>
                  <a:noFill/>
                </a:ln>
                <a:solidFill>
                  <a:srgbClr val="871094"/>
                </a:solidFill>
                <a:effectLst/>
                <a:latin typeface="JetBrains Mono"/>
              </a:rPr>
              <a:t> </a:t>
            </a: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mainScheduler</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33B3"/>
                </a:solidFill>
                <a:effectLst/>
                <a:latin typeface="JetBrains Mono"/>
              </a:rPr>
              <a:t>this</a:t>
            </a:r>
            <a:r>
              <a:rPr kumimoji="0" lang="de-DE" altLang="de-DE" sz="1400" b="0" i="0" u="none" strike="noStrike" cap="none" normalizeH="0" baseline="0" dirty="0" err="1">
                <a:ln>
                  <a:noFill/>
                </a:ln>
                <a:solidFill>
                  <a:srgbClr val="080808"/>
                </a:solidFill>
                <a:effectLst/>
                <a:latin typeface="JetBrains Mono"/>
              </a:rPr>
              <a:t>.</a:t>
            </a:r>
            <a:r>
              <a:rPr kumimoji="0" lang="de-DE" altLang="de-DE" sz="1400" b="0" i="0" u="none" strike="noStrike" cap="none" normalizeH="0" baseline="0" dirty="0" err="1">
                <a:ln>
                  <a:noFill/>
                </a:ln>
                <a:solidFill>
                  <a:srgbClr val="871094"/>
                </a:solidFill>
                <a:effectLst/>
                <a:latin typeface="JetBrains Mono"/>
              </a:rPr>
              <a:t>additionalScheduler</a:t>
            </a:r>
            <a:r>
              <a:rPr kumimoji="0" lang="de-DE" altLang="de-DE" sz="1400" b="0" i="0" u="none" strike="noStrike" cap="none" normalizeH="0" baseline="0" dirty="0">
                <a:ln>
                  <a:noFill/>
                </a:ln>
                <a:solidFill>
                  <a:srgbClr val="871094"/>
                </a:solidFill>
                <a:effectLst/>
                <a:latin typeface="JetBrains Mono"/>
              </a:rPr>
              <a:t> </a:t>
            </a:r>
            <a:r>
              <a:rPr kumimoji="0" lang="de-DE" altLang="de-DE" sz="1400" b="0" i="0" u="none" strike="noStrike" cap="none" normalizeH="0" baseline="0" dirty="0">
                <a:ln>
                  <a:noFill/>
                </a:ln>
                <a:solidFill>
                  <a:srgbClr val="080808"/>
                </a:solidFill>
                <a:effectLst/>
                <a:latin typeface="JetBrains Mono"/>
              </a:rPr>
              <a:t>= </a:t>
            </a:r>
            <a:r>
              <a:rPr kumimoji="0" lang="de-DE" altLang="de-DE" sz="1400" b="0" i="0" u="none" strike="noStrike" cap="none" normalizeH="0" baseline="0" dirty="0" err="1">
                <a:ln>
                  <a:noFill/>
                </a:ln>
                <a:solidFill>
                  <a:srgbClr val="000000"/>
                </a:solidFill>
                <a:effectLst/>
                <a:latin typeface="JetBrains Mono"/>
              </a:rPr>
              <a:t>additionalScheduler</a:t>
            </a:r>
            <a:r>
              <a:rPr kumimoji="0" lang="de-DE" altLang="de-DE" sz="1400" b="0" i="0" u="none" strike="noStrike" cap="none" normalizeH="0" baseline="0" dirty="0">
                <a:ln>
                  <a:noFill/>
                </a:ln>
                <a:solidFill>
                  <a:srgbClr val="080808"/>
                </a:solidFill>
                <a:effectLst/>
                <a:latin typeface="JetBrains Mono"/>
              </a:rPr>
              <a:t>;</a:t>
            </a:r>
            <a:br>
              <a:rPr kumimoji="0" lang="de-DE" altLang="de-DE" sz="1400" b="0" i="0" u="none" strike="noStrike" cap="none" normalizeH="0" baseline="0" dirty="0">
                <a:ln>
                  <a:noFill/>
                </a:ln>
                <a:solidFill>
                  <a:srgbClr val="080808"/>
                </a:solidFill>
                <a:effectLst/>
                <a:latin typeface="JetBrains Mono"/>
              </a:rPr>
            </a:br>
            <a:r>
              <a:rPr kumimoji="0" lang="de-DE" altLang="de-DE" sz="1400" b="0" i="0" u="none" strike="noStrike" cap="none" normalizeH="0" baseline="0" dirty="0">
                <a:ln>
                  <a:noFill/>
                </a:ln>
                <a:solidFill>
                  <a:srgbClr val="080808"/>
                </a:solidFill>
                <a:effectLst/>
                <a:latin typeface="JetBrains Mono"/>
              </a:rPr>
              <a:t>    }</a:t>
            </a:r>
            <a:endParaRPr kumimoji="0" lang="de-DE" altLang="de-DE"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6839528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10.5. Spring </a:t>
            </a:r>
            <a:r>
              <a:rPr lang="pl-PL" sz="2900" dirty="0" err="1">
                <a:solidFill>
                  <a:srgbClr val="002C58"/>
                </a:solidFill>
                <a:latin typeface="Helvetica" pitchFamily="2" charset="0"/>
                <a:ea typeface="+mn-ea"/>
                <a:cs typeface="+mn-cs"/>
              </a:rPr>
              <a:t>Scheduling</a:t>
            </a:r>
            <a:r>
              <a:rPr lang="pl-PL" sz="2900" dirty="0">
                <a:solidFill>
                  <a:srgbClr val="002C58"/>
                </a:solidFill>
                <a:latin typeface="Helvetica" pitchFamily="2" charset="0"/>
                <a:ea typeface="+mn-ea"/>
                <a:cs typeface="+mn-cs"/>
              </a:rPr>
              <a:t> – Zadanie</a:t>
            </a:r>
            <a:endParaRPr lang="pl-PL" sz="2900" i="1"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9">
            <a:extLst>
              <a:ext uri="{FF2B5EF4-FFF2-40B4-BE49-F238E27FC236}">
                <a16:creationId xmlns:a16="http://schemas.microsoft.com/office/drawing/2014/main" id="{EA4612D6-DF5D-35E2-E616-88B52AC9B1C1}"/>
              </a:ext>
            </a:extLst>
          </p:cNvPr>
          <p:cNvSpPr txBox="1"/>
          <p:nvPr/>
        </p:nvSpPr>
        <p:spPr>
          <a:xfrm>
            <a:off x="1814585" y="1200028"/>
            <a:ext cx="8382000" cy="461665"/>
          </a:xfrm>
          <a:prstGeom prst="rect">
            <a:avLst/>
          </a:prstGeom>
          <a:noFill/>
        </p:spPr>
        <p:txBody>
          <a:bodyPr wrap="square">
            <a:spAutoFit/>
          </a:bodyPr>
          <a:lstStyle/>
          <a:p>
            <a:pPr algn="ctr"/>
            <a:r>
              <a:rPr lang="pl-PL" sz="2400" b="1" dirty="0">
                <a:solidFill>
                  <a:srgbClr val="002B58"/>
                </a:solidFill>
                <a:latin typeface="Helvetica" pitchFamily="2" charset="0"/>
              </a:rPr>
              <a:t>Zadanie</a:t>
            </a:r>
            <a:endParaRPr lang="pl-PL" sz="2000" b="1" dirty="0">
              <a:solidFill>
                <a:srgbClr val="002B58"/>
              </a:solidFill>
              <a:latin typeface="Helvetica" pitchFamily="2" charset="0"/>
            </a:endParaRPr>
          </a:p>
        </p:txBody>
      </p:sp>
      <p:sp>
        <p:nvSpPr>
          <p:cNvPr id="6" name="Textfeld 5">
            <a:extLst>
              <a:ext uri="{FF2B5EF4-FFF2-40B4-BE49-F238E27FC236}">
                <a16:creationId xmlns:a16="http://schemas.microsoft.com/office/drawing/2014/main" id="{1FD018C7-6B2A-A48A-C34D-A3E2D98925D0}"/>
              </a:ext>
            </a:extLst>
          </p:cNvPr>
          <p:cNvSpPr txBox="1"/>
          <p:nvPr/>
        </p:nvSpPr>
        <p:spPr>
          <a:xfrm>
            <a:off x="1948912" y="1829503"/>
            <a:ext cx="8113346" cy="3046988"/>
          </a:xfrm>
          <a:prstGeom prst="rect">
            <a:avLst/>
          </a:prstGeom>
          <a:noFill/>
        </p:spPr>
        <p:txBody>
          <a:bodyPr wrap="square">
            <a:spAutoFit/>
          </a:bodyPr>
          <a:lstStyle/>
          <a:p>
            <a:pPr marL="342900" indent="-342900">
              <a:buFont typeface="+mj-lt"/>
              <a:buAutoNum type="arabicPeriod"/>
            </a:pPr>
            <a:r>
              <a:rPr lang="de-DE" sz="1600" dirty="0" err="1">
                <a:latin typeface="Helvetica" panose="020B0604020202020204" pitchFamily="34" charset="0"/>
                <a:cs typeface="Helvetica" panose="020B0604020202020204" pitchFamily="34" charset="0"/>
              </a:rPr>
              <a:t>Utwórz</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nowy</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projekt</a:t>
            </a:r>
            <a:r>
              <a:rPr lang="de-DE" sz="1600" dirty="0">
                <a:latin typeface="Helvetica" panose="020B0604020202020204" pitchFamily="34" charset="0"/>
                <a:cs typeface="Helvetica" panose="020B0604020202020204" pitchFamily="34" charset="0"/>
              </a:rPr>
              <a:t> Spring Boot </a:t>
            </a:r>
            <a:r>
              <a:rPr lang="de-DE" sz="1600" dirty="0" err="1">
                <a:latin typeface="Helvetica" panose="020B0604020202020204" pitchFamily="34" charset="0"/>
                <a:cs typeface="Helvetica" panose="020B0604020202020204" pitchFamily="34" charset="0"/>
              </a:rPr>
              <a:t>za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pomocą</a:t>
            </a:r>
            <a:r>
              <a:rPr lang="de-DE" sz="1600" dirty="0">
                <a:latin typeface="Helvetica" panose="020B0604020202020204" pitchFamily="34" charset="0"/>
                <a:cs typeface="Helvetica" panose="020B0604020202020204" pitchFamily="34" charset="0"/>
              </a:rPr>
              <a:t> Spring </a:t>
            </a:r>
            <a:r>
              <a:rPr lang="de-DE" sz="1600" dirty="0" err="1">
                <a:latin typeface="Helvetica" panose="020B0604020202020204" pitchFamily="34" charset="0"/>
                <a:cs typeface="Helvetica" panose="020B0604020202020204" pitchFamily="34" charset="0"/>
              </a:rPr>
              <a:t>Initializr</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lub</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innego</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narzędzia</a:t>
            </a:r>
            <a:r>
              <a:rPr lang="de-DE" sz="1600" dirty="0">
                <a:latin typeface="Helvetica" panose="020B0604020202020204" pitchFamily="34" charset="0"/>
                <a:cs typeface="Helvetica" panose="020B0604020202020204" pitchFamily="34" charset="0"/>
              </a:rPr>
              <a:t> do </a:t>
            </a:r>
            <a:r>
              <a:rPr lang="de-DE" sz="1600" dirty="0" err="1">
                <a:latin typeface="Helvetica" panose="020B0604020202020204" pitchFamily="34" charset="0"/>
                <a:cs typeface="Helvetica" panose="020B0604020202020204" pitchFamily="34" charset="0"/>
              </a:rPr>
              <a:t>generowania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szkieletów</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projektów</a:t>
            </a:r>
            <a:r>
              <a:rPr lang="de-DE" sz="1600" dirty="0">
                <a:latin typeface="Helvetica" panose="020B0604020202020204" pitchFamily="34" charset="0"/>
                <a:cs typeface="Helvetica" panose="020B0604020202020204" pitchFamily="34" charset="0"/>
              </a:rPr>
              <a:t>. </a:t>
            </a:r>
            <a:endParaRPr lang="pl-PL" sz="1600" dirty="0">
              <a:latin typeface="Helvetica" panose="020B0604020202020204" pitchFamily="34" charset="0"/>
              <a:cs typeface="Helvetica" panose="020B0604020202020204" pitchFamily="34" charset="0"/>
            </a:endParaRPr>
          </a:p>
          <a:p>
            <a:pPr marL="342900" indent="-342900">
              <a:buFont typeface="+mj-lt"/>
              <a:buAutoNum type="arabicPeriod"/>
            </a:pPr>
            <a:r>
              <a:rPr lang="pl-PL" sz="1600" dirty="0">
                <a:latin typeface="Helvetica" panose="020B0604020202020204" pitchFamily="34" charset="0"/>
                <a:cs typeface="Helvetica" panose="020B0604020202020204" pitchFamily="34" charset="0"/>
              </a:rPr>
              <a:t>Skonfiguruj w projekcie </a:t>
            </a:r>
            <a:r>
              <a:rPr lang="pl-PL" sz="1600" dirty="0" err="1">
                <a:latin typeface="Helvetica" panose="020B0604020202020204" pitchFamily="34" charset="0"/>
                <a:cs typeface="Helvetica" panose="020B0604020202020204" pitchFamily="34" charset="0"/>
              </a:rPr>
              <a:t>SpringScheduling</a:t>
            </a:r>
            <a:endParaRPr lang="pl-PL" sz="1600" dirty="0">
              <a:latin typeface="Helvetica" panose="020B0604020202020204" pitchFamily="34" charset="0"/>
              <a:cs typeface="Helvetica" panose="020B0604020202020204" pitchFamily="34" charset="0"/>
            </a:endParaRPr>
          </a:p>
          <a:p>
            <a:pPr marL="342900" indent="-342900">
              <a:buFont typeface="+mj-lt"/>
              <a:buAutoNum type="arabicPeriod"/>
            </a:pPr>
            <a:r>
              <a:rPr lang="pl-PL" sz="1600" dirty="0">
                <a:latin typeface="Helvetica" panose="020B0604020202020204" pitchFamily="34" charset="0"/>
                <a:cs typeface="Helvetica" panose="020B0604020202020204" pitchFamily="34" charset="0"/>
              </a:rPr>
              <a:t>Wywołaj 3 metody (każda z nich z inną opcją):</a:t>
            </a:r>
          </a:p>
          <a:p>
            <a:pPr marL="800100" lvl="1" indent="-342900">
              <a:buFont typeface="+mj-lt"/>
              <a:buAutoNum type="arabicPeriod"/>
            </a:pPr>
            <a:r>
              <a:rPr lang="pl-PL" sz="1600" dirty="0" err="1">
                <a:latin typeface="Helvetica" panose="020B0604020202020204" pitchFamily="34" charset="0"/>
                <a:cs typeface="Helvetica" panose="020B0604020202020204" pitchFamily="34" charset="0"/>
              </a:rPr>
              <a:t>FixedRate</a:t>
            </a:r>
            <a:endParaRPr lang="pl-PL" sz="1600" dirty="0">
              <a:latin typeface="Helvetica" panose="020B0604020202020204" pitchFamily="34" charset="0"/>
              <a:cs typeface="Helvetica" panose="020B0604020202020204" pitchFamily="34" charset="0"/>
            </a:endParaRPr>
          </a:p>
          <a:p>
            <a:pPr marL="800100" lvl="1" indent="-342900">
              <a:buFont typeface="+mj-lt"/>
              <a:buAutoNum type="arabicPeriod"/>
            </a:pPr>
            <a:r>
              <a:rPr lang="pl-PL" sz="1600" dirty="0" err="1">
                <a:latin typeface="Helvetica" panose="020B0604020202020204" pitchFamily="34" charset="0"/>
                <a:cs typeface="Helvetica" panose="020B0604020202020204" pitchFamily="34" charset="0"/>
              </a:rPr>
              <a:t>FixedDelay</a:t>
            </a:r>
            <a:endParaRPr lang="pl-PL" sz="1600" dirty="0">
              <a:latin typeface="Helvetica" panose="020B0604020202020204" pitchFamily="34" charset="0"/>
              <a:cs typeface="Helvetica" panose="020B0604020202020204" pitchFamily="34" charset="0"/>
            </a:endParaRPr>
          </a:p>
          <a:p>
            <a:pPr marL="800100" lvl="1" indent="-342900">
              <a:buFont typeface="+mj-lt"/>
              <a:buAutoNum type="arabicPeriod"/>
            </a:pPr>
            <a:r>
              <a:rPr lang="pl-PL" sz="1600" dirty="0" err="1">
                <a:latin typeface="Helvetica" panose="020B0604020202020204" pitchFamily="34" charset="0"/>
                <a:cs typeface="Helvetica" panose="020B0604020202020204" pitchFamily="34" charset="0"/>
              </a:rPr>
              <a:t>InitialDelay</a:t>
            </a:r>
            <a:endParaRPr lang="pl-PL" sz="1600" dirty="0">
              <a:latin typeface="Helvetica" panose="020B0604020202020204" pitchFamily="34" charset="0"/>
              <a:cs typeface="Helvetica" panose="020B0604020202020204" pitchFamily="34" charset="0"/>
            </a:endParaRPr>
          </a:p>
          <a:p>
            <a:pPr marL="800100" lvl="1" indent="-342900">
              <a:buFont typeface="+mj-lt"/>
              <a:buAutoNum type="arabicPeriod"/>
            </a:pPr>
            <a:r>
              <a:rPr lang="pl-PL" sz="1600" dirty="0">
                <a:latin typeface="Helvetica" panose="020B0604020202020204" pitchFamily="34" charset="0"/>
                <a:cs typeface="Helvetica" panose="020B0604020202020204" pitchFamily="34" charset="0"/>
              </a:rPr>
              <a:t>CRON (zadanie powinno uruchamiać się o dowolnie wybranej porze np. co minutę)</a:t>
            </a:r>
          </a:p>
          <a:p>
            <a:pPr marL="342900" indent="-342900">
              <a:buFont typeface="+mj-lt"/>
              <a:buAutoNum type="arabicPeriod"/>
            </a:pPr>
            <a:r>
              <a:rPr lang="pl-PL" sz="1600" dirty="0">
                <a:latin typeface="Helvetica" panose="020B0604020202020204" pitchFamily="34" charset="0"/>
                <a:cs typeface="Helvetica" panose="020B0604020202020204" pitchFamily="34" charset="0"/>
              </a:rPr>
              <a:t>Rozszerz </a:t>
            </a:r>
            <a:r>
              <a:rPr lang="pl-PL" sz="1600" dirty="0" err="1">
                <a:latin typeface="Helvetica" panose="020B0604020202020204" pitchFamily="34" charset="0"/>
                <a:cs typeface="Helvetica" panose="020B0604020202020204" pitchFamily="34" charset="0"/>
              </a:rPr>
              <a:t>SchedulerPool</a:t>
            </a:r>
            <a:r>
              <a:rPr lang="pl-PL" sz="1600" dirty="0">
                <a:latin typeface="Helvetica" panose="020B0604020202020204" pitchFamily="34" charset="0"/>
                <a:cs typeface="Helvetica" panose="020B0604020202020204" pitchFamily="34" charset="0"/>
              </a:rPr>
              <a:t> o dodatkową pulę </a:t>
            </a:r>
            <a:r>
              <a:rPr lang="pl-PL" sz="1600" dirty="0" err="1">
                <a:latin typeface="Helvetica" panose="020B0604020202020204" pitchFamily="34" charset="0"/>
                <a:cs typeface="Helvetica" panose="020B0604020202020204" pitchFamily="34" charset="0"/>
              </a:rPr>
              <a:t>Schedulerów</a:t>
            </a:r>
            <a:endParaRPr lang="pl-PL" sz="1600" dirty="0">
              <a:latin typeface="Helvetica" panose="020B0604020202020204" pitchFamily="34" charset="0"/>
              <a:cs typeface="Helvetica" panose="020B0604020202020204" pitchFamily="34" charset="0"/>
            </a:endParaRPr>
          </a:p>
          <a:p>
            <a:pPr marL="342900" indent="-342900">
              <a:buFont typeface="+mj-lt"/>
              <a:buAutoNum type="arabicPeriod"/>
            </a:pPr>
            <a:r>
              <a:rPr lang="pl-PL" sz="1600" dirty="0">
                <a:latin typeface="Helvetica" panose="020B0604020202020204" pitchFamily="34" charset="0"/>
                <a:cs typeface="Helvetica" panose="020B0604020202020204" pitchFamily="34" charset="0"/>
              </a:rPr>
              <a:t>Stwórz niezależne dwa </a:t>
            </a:r>
            <a:r>
              <a:rPr lang="pl-PL" sz="1600" dirty="0" err="1">
                <a:latin typeface="Helvetica" panose="020B0604020202020204" pitchFamily="34" charset="0"/>
                <a:cs typeface="Helvetica" panose="020B0604020202020204" pitchFamily="34" charset="0"/>
              </a:rPr>
              <a:t>SchedulerPoole</a:t>
            </a:r>
            <a:r>
              <a:rPr lang="pl-PL" sz="1600" dirty="0">
                <a:latin typeface="Helvetica" panose="020B0604020202020204" pitchFamily="34" charset="0"/>
                <a:cs typeface="Helvetica" panose="020B0604020202020204" pitchFamily="34" charset="0"/>
              </a:rPr>
              <a:t> i powtórz zadanie z punktu 3.</a:t>
            </a:r>
          </a:p>
          <a:p>
            <a:endParaRPr lang="pl-PL" sz="16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15326139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103</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dirty="0">
                <a:latin typeface="Metropolis"/>
              </a:rPr>
              <a:t>Spring makes Java </a:t>
            </a:r>
            <a:br>
              <a:rPr lang="pl-PL" sz="2000" b="1" dirty="0">
                <a:latin typeface="Metropolis"/>
              </a:rPr>
            </a:br>
            <a:r>
              <a:rPr lang="pl-PL" sz="2000" b="1" dirty="0">
                <a:latin typeface="Metropolis"/>
              </a:rPr>
              <a:t>modern.</a:t>
            </a:r>
            <a:endParaRPr lang="de-DE" sz="2000" b="1" dirty="0">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4343400" y="2898160"/>
            <a:ext cx="5029200" cy="523220"/>
          </a:xfrm>
          <a:prstGeom prst="rect">
            <a:avLst/>
          </a:prstGeom>
          <a:noFill/>
        </p:spPr>
        <p:txBody>
          <a:bodyPr wrap="square">
            <a:spAutoFit/>
          </a:bodyPr>
          <a:lstStyle/>
          <a:p>
            <a:r>
              <a:rPr lang="pl-PL" sz="2800" b="1" dirty="0">
                <a:latin typeface="Helvetica" panose="020B0604020202020204" pitchFamily="34" charset="0"/>
                <a:cs typeface="Helvetica" panose="020B0604020202020204" pitchFamily="34" charset="0"/>
              </a:rPr>
              <a:t>11. Spring </a:t>
            </a:r>
            <a:r>
              <a:rPr lang="pl-PL" sz="2800" b="1" dirty="0" err="1">
                <a:latin typeface="Helvetica" panose="020B0604020202020204" pitchFamily="34" charset="0"/>
                <a:cs typeface="Helvetica" panose="020B0604020202020204" pitchFamily="34" charset="0"/>
              </a:rPr>
              <a:t>Async</a:t>
            </a:r>
            <a:endParaRPr lang="pl-PL" sz="2800" b="1"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99931872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11.1. Spring </a:t>
            </a:r>
            <a:r>
              <a:rPr lang="pl-PL" sz="2900" dirty="0" err="1">
                <a:solidFill>
                  <a:srgbClr val="002C58"/>
                </a:solidFill>
                <a:latin typeface="Helvetica" pitchFamily="2" charset="0"/>
                <a:ea typeface="+mn-ea"/>
                <a:cs typeface="+mn-cs"/>
              </a:rPr>
              <a:t>Async</a:t>
            </a:r>
            <a:endParaRPr lang="pl-PL" sz="2900"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459821" cy="3170099"/>
          </a:xfrm>
          <a:prstGeom prst="rect">
            <a:avLst/>
          </a:prstGeom>
          <a:noFill/>
        </p:spPr>
        <p:txBody>
          <a:bodyPr wrap="square">
            <a:spAutoFit/>
          </a:bodyPr>
          <a:lstStyle/>
          <a:p>
            <a:r>
              <a:rPr lang="pl-PL" sz="2000" b="1" dirty="0">
                <a:solidFill>
                  <a:srgbClr val="002B58"/>
                </a:solidFill>
                <a:latin typeface="Helvetica" panose="020B0604020202020204" pitchFamily="34" charset="0"/>
                <a:cs typeface="Helvetica" panose="020B0604020202020204" pitchFamily="34" charset="0"/>
              </a:rPr>
              <a:t>Spring</a:t>
            </a:r>
            <a:r>
              <a:rPr lang="pl-PL" sz="2000" dirty="0">
                <a:solidFill>
                  <a:srgbClr val="002B58"/>
                </a:solidFill>
                <a:latin typeface="Helvetica" panose="020B0604020202020204" pitchFamily="34" charset="0"/>
                <a:cs typeface="Helvetica" panose="020B0604020202020204" pitchFamily="34" charset="0"/>
              </a:rPr>
              <a:t> zapewnia wsparcie dla wykonywania zadań asynchronicznych</a:t>
            </a:r>
          </a:p>
          <a:p>
            <a:endParaRPr lang="pl-PL" sz="2000" dirty="0">
              <a:solidFill>
                <a:srgbClr val="002B58"/>
              </a:solidFill>
              <a:latin typeface="Helvetica" panose="020B0604020202020204" pitchFamily="34" charset="0"/>
              <a:cs typeface="Helvetica" panose="020B0604020202020204" pitchFamily="34" charset="0"/>
            </a:endParaRPr>
          </a:p>
          <a:p>
            <a:r>
              <a:rPr lang="pl-PL" sz="2000" b="1" dirty="0">
                <a:solidFill>
                  <a:srgbClr val="002B58"/>
                </a:solidFill>
                <a:latin typeface="Helvetica" panose="020B0604020202020204" pitchFamily="34" charset="0"/>
                <a:cs typeface="Helvetica" panose="020B0604020202020204" pitchFamily="34" charset="0"/>
              </a:rPr>
              <a:t>Spring </a:t>
            </a:r>
            <a:r>
              <a:rPr lang="pl-PL" sz="2000" b="1" dirty="0" err="1">
                <a:solidFill>
                  <a:srgbClr val="002B58"/>
                </a:solidFill>
                <a:latin typeface="Helvetica" panose="020B0604020202020204" pitchFamily="34" charset="0"/>
                <a:cs typeface="Helvetica" panose="020B0604020202020204" pitchFamily="34" charset="0"/>
              </a:rPr>
              <a:t>Async</a:t>
            </a:r>
            <a:r>
              <a:rPr lang="pl-PL" sz="2000" b="1" dirty="0">
                <a:solidFill>
                  <a:srgbClr val="002B58"/>
                </a:solidFill>
                <a:latin typeface="Helvetica" panose="020B0604020202020204" pitchFamily="34" charset="0"/>
                <a:cs typeface="Helvetica" panose="020B0604020202020204" pitchFamily="34" charset="0"/>
              </a:rPr>
              <a:t> </a:t>
            </a:r>
            <a:r>
              <a:rPr lang="pl-PL" sz="2000" dirty="0">
                <a:solidFill>
                  <a:srgbClr val="002B58"/>
                </a:solidFill>
                <a:latin typeface="Helvetica" panose="020B0604020202020204" pitchFamily="34" charset="0"/>
                <a:cs typeface="Helvetica" panose="020B0604020202020204" pitchFamily="34" charset="0"/>
              </a:rPr>
              <a:t>to mechanizm w ramach </a:t>
            </a:r>
            <a:r>
              <a:rPr lang="pl-PL" sz="2000" dirty="0" err="1">
                <a:solidFill>
                  <a:srgbClr val="002B58"/>
                </a:solidFill>
                <a:latin typeface="Helvetica" panose="020B0604020202020204" pitchFamily="34" charset="0"/>
                <a:cs typeface="Helvetica" panose="020B0604020202020204" pitchFamily="34" charset="0"/>
              </a:rPr>
              <a:t>frameworka</a:t>
            </a:r>
            <a:r>
              <a:rPr lang="pl-PL" sz="2000" dirty="0">
                <a:solidFill>
                  <a:srgbClr val="002B58"/>
                </a:solidFill>
                <a:latin typeface="Helvetica" panose="020B0604020202020204" pitchFamily="34" charset="0"/>
                <a:cs typeface="Helvetica" panose="020B0604020202020204" pitchFamily="34" charset="0"/>
              </a:rPr>
              <a:t> Spring, który umożliwia wykonywanie operacji asynchronicznych, czyli takich, które mogą być wykonywane w tle bez blokowania głównego wątku aplikacji. </a:t>
            </a:r>
          </a:p>
          <a:p>
            <a:endParaRPr lang="pl-PL" sz="2000" dirty="0">
              <a:solidFill>
                <a:srgbClr val="002B58"/>
              </a:solidFill>
              <a:latin typeface="Helvetica" panose="020B0604020202020204" pitchFamily="34" charset="0"/>
              <a:cs typeface="Helvetica" panose="020B0604020202020204" pitchFamily="34" charset="0"/>
            </a:endParaRPr>
          </a:p>
          <a:p>
            <a:r>
              <a:rPr lang="pl-PL" sz="2000" dirty="0">
                <a:solidFill>
                  <a:srgbClr val="002B58"/>
                </a:solidFill>
                <a:latin typeface="Helvetica" panose="020B0604020202020204" pitchFamily="34" charset="0"/>
                <a:cs typeface="Helvetica" panose="020B0604020202020204" pitchFamily="34" charset="0"/>
              </a:rPr>
              <a:t>Jest to przydatne w przypadku operacji, które mogą trwać dłużej, takich jak pobieranie danych z zewnętrznego serwera, przetwarzanie dużych ilości danych, czy operacje wejścia/wyjścia.</a:t>
            </a:r>
          </a:p>
          <a:p>
            <a:endParaRPr lang="pl-PL" sz="2000" dirty="0">
              <a:solidFill>
                <a:srgbClr val="002B58"/>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20198241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11.1. Spring </a:t>
            </a:r>
            <a:r>
              <a:rPr lang="pl-PL" sz="2900" dirty="0" err="1">
                <a:solidFill>
                  <a:srgbClr val="002C58"/>
                </a:solidFill>
                <a:latin typeface="Helvetica" pitchFamily="2" charset="0"/>
                <a:ea typeface="+mn-ea"/>
                <a:cs typeface="+mn-cs"/>
              </a:rPr>
              <a:t>Async</a:t>
            </a:r>
            <a:endParaRPr lang="pl-PL" sz="2900"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459821" cy="4401205"/>
          </a:xfrm>
          <a:prstGeom prst="rect">
            <a:avLst/>
          </a:prstGeom>
          <a:noFill/>
        </p:spPr>
        <p:txBody>
          <a:bodyPr wrap="square">
            <a:spAutoFit/>
          </a:bodyPr>
          <a:lstStyle/>
          <a:p>
            <a:r>
              <a:rPr lang="pl-PL" sz="2000" b="1" dirty="0">
                <a:solidFill>
                  <a:srgbClr val="002B58"/>
                </a:solidFill>
                <a:latin typeface="Helvetica" panose="020B0604020202020204" pitchFamily="34" charset="0"/>
                <a:cs typeface="Helvetica" panose="020B0604020202020204" pitchFamily="34" charset="0"/>
              </a:rPr>
              <a:t>Kluczowe cechy Spring </a:t>
            </a:r>
            <a:r>
              <a:rPr lang="pl-PL" sz="2000" b="1" dirty="0" err="1">
                <a:solidFill>
                  <a:srgbClr val="002B58"/>
                </a:solidFill>
                <a:latin typeface="Helvetica" panose="020B0604020202020204" pitchFamily="34" charset="0"/>
                <a:cs typeface="Helvetica" panose="020B0604020202020204" pitchFamily="34" charset="0"/>
              </a:rPr>
              <a:t>Async</a:t>
            </a:r>
            <a:r>
              <a:rPr lang="pl-PL" sz="2000" b="1" dirty="0">
                <a:solidFill>
                  <a:srgbClr val="002B58"/>
                </a:solidFill>
                <a:latin typeface="Helvetica" panose="020B0604020202020204" pitchFamily="34" charset="0"/>
                <a:cs typeface="Helvetica" panose="020B0604020202020204" pitchFamily="34" charset="0"/>
              </a:rPr>
              <a:t>:</a:t>
            </a:r>
          </a:p>
          <a:p>
            <a:endParaRPr lang="pl-PL" sz="2000" b="1" dirty="0">
              <a:solidFill>
                <a:srgbClr val="002B58"/>
              </a:solidFill>
              <a:latin typeface="Helvetica" panose="020B0604020202020204" pitchFamily="34" charset="0"/>
              <a:cs typeface="Helvetica" panose="020B0604020202020204" pitchFamily="34" charset="0"/>
            </a:endParaRPr>
          </a:p>
          <a:p>
            <a:pPr marL="457200" indent="-457200">
              <a:buFont typeface="+mj-lt"/>
              <a:buAutoNum type="arabicPeriod"/>
            </a:pPr>
            <a:r>
              <a:rPr lang="pl-PL" sz="2000" b="1" dirty="0">
                <a:solidFill>
                  <a:srgbClr val="002B58"/>
                </a:solidFill>
                <a:latin typeface="Helvetica" panose="020B0604020202020204" pitchFamily="34" charset="0"/>
                <a:cs typeface="Helvetica" panose="020B0604020202020204" pitchFamily="34" charset="0"/>
              </a:rPr>
              <a:t>Adnotacja @Async:</a:t>
            </a:r>
          </a:p>
          <a:p>
            <a:r>
              <a:rPr lang="pl-PL" sz="2000" dirty="0">
                <a:solidFill>
                  <a:srgbClr val="002B58"/>
                </a:solidFill>
                <a:latin typeface="Helvetica" panose="020B0604020202020204" pitchFamily="34" charset="0"/>
                <a:cs typeface="Helvetica" panose="020B0604020202020204" pitchFamily="34" charset="0"/>
              </a:rPr>
              <a:t>Adnotacja @Async służy do oznaczenia metod, które mają być wykonywane asynchronicznie. Można ją umieścić nad metodą w serwisie lub komponencie </a:t>
            </a:r>
            <a:r>
              <a:rPr lang="pl-PL" sz="2000" dirty="0" err="1">
                <a:solidFill>
                  <a:srgbClr val="002B58"/>
                </a:solidFill>
                <a:latin typeface="Helvetica" panose="020B0604020202020204" pitchFamily="34" charset="0"/>
                <a:cs typeface="Helvetica" panose="020B0604020202020204" pitchFamily="34" charset="0"/>
              </a:rPr>
              <a:t>Springa</a:t>
            </a:r>
            <a:r>
              <a:rPr lang="pl-PL" sz="2000" dirty="0">
                <a:solidFill>
                  <a:srgbClr val="002B58"/>
                </a:solidFill>
                <a:latin typeface="Helvetica" panose="020B0604020202020204" pitchFamily="34" charset="0"/>
                <a:cs typeface="Helvetica" panose="020B0604020202020204" pitchFamily="34" charset="0"/>
              </a:rPr>
              <a:t>.</a:t>
            </a:r>
          </a:p>
          <a:p>
            <a:endParaRPr lang="pl-PL" sz="2000" dirty="0">
              <a:solidFill>
                <a:srgbClr val="002B58"/>
              </a:solidFill>
              <a:latin typeface="Helvetica" panose="020B0604020202020204" pitchFamily="34" charset="0"/>
              <a:cs typeface="Helvetica" panose="020B0604020202020204" pitchFamily="34" charset="0"/>
            </a:endParaRPr>
          </a:p>
          <a:p>
            <a:pPr marL="457200" indent="-457200">
              <a:buFont typeface="+mj-lt"/>
              <a:buAutoNum type="arabicPeriod" startAt="2"/>
            </a:pPr>
            <a:r>
              <a:rPr lang="pl-PL" sz="2000" b="1" dirty="0">
                <a:solidFill>
                  <a:srgbClr val="002B58"/>
                </a:solidFill>
                <a:latin typeface="Helvetica" panose="020B0604020202020204" pitchFamily="34" charset="0"/>
                <a:cs typeface="Helvetica" panose="020B0604020202020204" pitchFamily="34" charset="0"/>
              </a:rPr>
              <a:t>Zarządzanie wątkami:</a:t>
            </a:r>
          </a:p>
          <a:p>
            <a:r>
              <a:rPr lang="pl-PL" sz="2000" dirty="0">
                <a:solidFill>
                  <a:srgbClr val="002B58"/>
                </a:solidFill>
                <a:latin typeface="Helvetica" panose="020B0604020202020204" pitchFamily="34" charset="0"/>
                <a:cs typeface="Helvetica" panose="020B0604020202020204" pitchFamily="34" charset="0"/>
              </a:rPr>
              <a:t>Spring domyślnie używa wbudowanego menedżera wątków, ale można skonfigurować własny </a:t>
            </a:r>
            <a:r>
              <a:rPr lang="pl-PL" sz="2000" dirty="0" err="1">
                <a:solidFill>
                  <a:srgbClr val="002B58"/>
                </a:solidFill>
                <a:latin typeface="Helvetica" panose="020B0604020202020204" pitchFamily="34" charset="0"/>
                <a:cs typeface="Helvetica" panose="020B0604020202020204" pitchFamily="34" charset="0"/>
              </a:rPr>
              <a:t>Executor</a:t>
            </a:r>
            <a:r>
              <a:rPr lang="pl-PL" sz="2000" dirty="0">
                <a:solidFill>
                  <a:srgbClr val="002B58"/>
                </a:solidFill>
                <a:latin typeface="Helvetica" panose="020B0604020202020204" pitchFamily="34" charset="0"/>
                <a:cs typeface="Helvetica" panose="020B0604020202020204" pitchFamily="34" charset="0"/>
              </a:rPr>
              <a:t> do zarządzania wątkami.</a:t>
            </a:r>
          </a:p>
          <a:p>
            <a:r>
              <a:rPr lang="pl-PL" sz="2000" dirty="0">
                <a:solidFill>
                  <a:srgbClr val="002B58"/>
                </a:solidFill>
                <a:latin typeface="Helvetica" panose="020B0604020202020204" pitchFamily="34" charset="0"/>
                <a:cs typeface="Helvetica" panose="020B0604020202020204" pitchFamily="34" charset="0"/>
              </a:rPr>
              <a:t>Własny </a:t>
            </a:r>
            <a:r>
              <a:rPr lang="pl-PL" sz="2000" dirty="0" err="1">
                <a:solidFill>
                  <a:srgbClr val="002B58"/>
                </a:solidFill>
                <a:latin typeface="Helvetica" panose="020B0604020202020204" pitchFamily="34" charset="0"/>
                <a:cs typeface="Helvetica" panose="020B0604020202020204" pitchFamily="34" charset="0"/>
              </a:rPr>
              <a:t>Executor</a:t>
            </a:r>
            <a:r>
              <a:rPr lang="pl-PL" sz="2000" dirty="0">
                <a:solidFill>
                  <a:srgbClr val="002B58"/>
                </a:solidFill>
                <a:latin typeface="Helvetica" panose="020B0604020202020204" pitchFamily="34" charset="0"/>
                <a:cs typeface="Helvetica" panose="020B0604020202020204" pitchFamily="34" charset="0"/>
              </a:rPr>
              <a:t> można zdefiniować jako bean w konfiguracji </a:t>
            </a:r>
            <a:r>
              <a:rPr lang="pl-PL" sz="2000" dirty="0" err="1">
                <a:solidFill>
                  <a:srgbClr val="002B58"/>
                </a:solidFill>
                <a:latin typeface="Helvetica" panose="020B0604020202020204" pitchFamily="34" charset="0"/>
                <a:cs typeface="Helvetica" panose="020B0604020202020204" pitchFamily="34" charset="0"/>
              </a:rPr>
              <a:t>Springa</a:t>
            </a:r>
            <a:r>
              <a:rPr lang="pl-PL" sz="2000" dirty="0">
                <a:solidFill>
                  <a:srgbClr val="002B58"/>
                </a:solidFill>
                <a:latin typeface="Helvetica" panose="020B0604020202020204" pitchFamily="34" charset="0"/>
                <a:cs typeface="Helvetica" panose="020B0604020202020204" pitchFamily="34" charset="0"/>
              </a:rPr>
              <a:t>.</a:t>
            </a:r>
          </a:p>
          <a:p>
            <a:endParaRPr lang="pl-PL" sz="2000" dirty="0">
              <a:solidFill>
                <a:srgbClr val="002B58"/>
              </a:solidFill>
              <a:latin typeface="Helvetica" panose="020B0604020202020204" pitchFamily="34" charset="0"/>
              <a:cs typeface="Helvetica" panose="020B0604020202020204" pitchFamily="34" charset="0"/>
            </a:endParaRPr>
          </a:p>
          <a:p>
            <a:pPr marL="457200" indent="-457200">
              <a:buFont typeface="+mj-lt"/>
              <a:buAutoNum type="arabicPeriod" startAt="3"/>
            </a:pPr>
            <a:r>
              <a:rPr lang="pl-PL" sz="2000" b="1" dirty="0">
                <a:solidFill>
                  <a:srgbClr val="002B58"/>
                </a:solidFill>
                <a:latin typeface="Helvetica" panose="020B0604020202020204" pitchFamily="34" charset="0"/>
                <a:cs typeface="Helvetica" panose="020B0604020202020204" pitchFamily="34" charset="0"/>
              </a:rPr>
              <a:t>Obsługa wyjątków:</a:t>
            </a:r>
            <a:endParaRPr lang="pl-PL" sz="2000" dirty="0">
              <a:solidFill>
                <a:srgbClr val="002B58"/>
              </a:solidFill>
              <a:latin typeface="Helvetica" panose="020B0604020202020204" pitchFamily="34" charset="0"/>
              <a:cs typeface="Helvetica" panose="020B0604020202020204" pitchFamily="34" charset="0"/>
            </a:endParaRPr>
          </a:p>
          <a:p>
            <a:r>
              <a:rPr lang="pl-PL" sz="2000" dirty="0">
                <a:solidFill>
                  <a:srgbClr val="002B58"/>
                </a:solidFill>
                <a:latin typeface="Helvetica" panose="020B0604020202020204" pitchFamily="34" charset="0"/>
                <a:cs typeface="Helvetica" panose="020B0604020202020204" pitchFamily="34" charset="0"/>
              </a:rPr>
              <a:t>Metody oznaczone adnotacją @Async mogą zwracać </a:t>
            </a:r>
            <a:r>
              <a:rPr lang="pl-PL" sz="2000" dirty="0" err="1">
                <a:solidFill>
                  <a:srgbClr val="002B58"/>
                </a:solidFill>
                <a:latin typeface="Helvetica" panose="020B0604020202020204" pitchFamily="34" charset="0"/>
                <a:cs typeface="Helvetica" panose="020B0604020202020204" pitchFamily="34" charset="0"/>
              </a:rPr>
              <a:t>CompletableFuture</a:t>
            </a:r>
            <a:r>
              <a:rPr lang="pl-PL" sz="2000" dirty="0">
                <a:solidFill>
                  <a:srgbClr val="002B58"/>
                </a:solidFill>
                <a:latin typeface="Helvetica" panose="020B0604020202020204" pitchFamily="34" charset="0"/>
                <a:cs typeface="Helvetica" panose="020B0604020202020204" pitchFamily="34" charset="0"/>
              </a:rPr>
              <a:t>, co pozwala na łatwe zarządzanie wynikami i obsługę wyjątków.</a:t>
            </a:r>
          </a:p>
        </p:txBody>
      </p:sp>
    </p:spTree>
    <p:extLst>
      <p:ext uri="{BB962C8B-B14F-4D97-AF65-F5344CB8AC3E}">
        <p14:creationId xmlns:p14="http://schemas.microsoft.com/office/powerpoint/2010/main" val="17742369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11.2. Spring </a:t>
            </a:r>
            <a:r>
              <a:rPr lang="pl-PL" sz="2900" dirty="0" err="1">
                <a:solidFill>
                  <a:srgbClr val="002C58"/>
                </a:solidFill>
                <a:latin typeface="Helvetica" pitchFamily="2" charset="0"/>
                <a:ea typeface="+mn-ea"/>
                <a:cs typeface="+mn-cs"/>
              </a:rPr>
              <a:t>Async</a:t>
            </a:r>
            <a:r>
              <a:rPr lang="pl-PL" sz="2900" dirty="0">
                <a:solidFill>
                  <a:srgbClr val="002C58"/>
                </a:solidFill>
                <a:latin typeface="Helvetica" pitchFamily="2" charset="0"/>
                <a:ea typeface="+mn-ea"/>
                <a:cs typeface="+mn-cs"/>
              </a:rPr>
              <a:t> - Zastosowanie</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459821" cy="3170099"/>
          </a:xfrm>
          <a:prstGeom prst="rect">
            <a:avLst/>
          </a:prstGeom>
          <a:noFill/>
        </p:spPr>
        <p:txBody>
          <a:bodyPr wrap="square">
            <a:spAutoFit/>
          </a:bodyPr>
          <a:lstStyle/>
          <a:p>
            <a:r>
              <a:rPr lang="pl-PL" sz="2000" b="1" dirty="0">
                <a:solidFill>
                  <a:srgbClr val="002B58"/>
                </a:solidFill>
                <a:latin typeface="Helvetica" panose="020B0604020202020204" pitchFamily="34" charset="0"/>
                <a:cs typeface="Helvetica" panose="020B0604020202020204" pitchFamily="34" charset="0"/>
              </a:rPr>
              <a:t>Zastosowania</a:t>
            </a:r>
            <a:r>
              <a:rPr lang="pl-PL" sz="2000" dirty="0">
                <a:solidFill>
                  <a:srgbClr val="002B58"/>
                </a:solidFill>
                <a:latin typeface="Helvetica" panose="020B0604020202020204" pitchFamily="34" charset="0"/>
                <a:cs typeface="Helvetica" panose="020B0604020202020204" pitchFamily="34" charset="0"/>
              </a:rPr>
              <a:t>:</a:t>
            </a:r>
          </a:p>
          <a:p>
            <a:pPr marL="342900" indent="-342900">
              <a:buFont typeface="Arial" panose="020B0604020202020204" pitchFamily="34" charset="0"/>
              <a:buChar char="•"/>
            </a:pPr>
            <a:r>
              <a:rPr lang="pl-PL" sz="2000" dirty="0">
                <a:solidFill>
                  <a:srgbClr val="002B58"/>
                </a:solidFill>
                <a:latin typeface="Helvetica" panose="020B0604020202020204" pitchFamily="34" charset="0"/>
                <a:cs typeface="Helvetica" panose="020B0604020202020204" pitchFamily="34" charset="0"/>
              </a:rPr>
              <a:t>Poprawa wydajności: Asynchroniczność pozwala na lepsze wykorzystanie zasobów, wykonując zadania w tle bez blokowania głównego wątku aplikacji.</a:t>
            </a:r>
          </a:p>
          <a:p>
            <a:pPr marL="342900" indent="-342900">
              <a:buFont typeface="Arial" panose="020B0604020202020204" pitchFamily="34" charset="0"/>
              <a:buChar char="•"/>
            </a:pPr>
            <a:r>
              <a:rPr lang="pl-PL" sz="2000" dirty="0" err="1">
                <a:solidFill>
                  <a:srgbClr val="002B58"/>
                </a:solidFill>
                <a:latin typeface="Helvetica" panose="020B0604020202020204" pitchFamily="34" charset="0"/>
                <a:cs typeface="Helvetica" panose="020B0604020202020204" pitchFamily="34" charset="0"/>
              </a:rPr>
              <a:t>Responsywność</a:t>
            </a:r>
            <a:r>
              <a:rPr lang="pl-PL" sz="2000" dirty="0">
                <a:solidFill>
                  <a:srgbClr val="002B58"/>
                </a:solidFill>
                <a:latin typeface="Helvetica" panose="020B0604020202020204" pitchFamily="34" charset="0"/>
                <a:cs typeface="Helvetica" panose="020B0604020202020204" pitchFamily="34" charset="0"/>
              </a:rPr>
              <a:t>: Poprawia </a:t>
            </a:r>
            <a:r>
              <a:rPr lang="pl-PL" sz="2000" dirty="0" err="1">
                <a:solidFill>
                  <a:srgbClr val="002B58"/>
                </a:solidFill>
                <a:latin typeface="Helvetica" panose="020B0604020202020204" pitchFamily="34" charset="0"/>
                <a:cs typeface="Helvetica" panose="020B0604020202020204" pitchFamily="34" charset="0"/>
              </a:rPr>
              <a:t>responsywność</a:t>
            </a:r>
            <a:r>
              <a:rPr lang="pl-PL" sz="2000" dirty="0">
                <a:solidFill>
                  <a:srgbClr val="002B58"/>
                </a:solidFill>
                <a:latin typeface="Helvetica" panose="020B0604020202020204" pitchFamily="34" charset="0"/>
                <a:cs typeface="Helvetica" panose="020B0604020202020204" pitchFamily="34" charset="0"/>
              </a:rPr>
              <a:t> aplikacji webowych, umożliwiając przetwarzanie długotrwałych operacji poza głównym wątkiem.</a:t>
            </a:r>
          </a:p>
          <a:p>
            <a:pPr marL="342900" indent="-342900">
              <a:buFont typeface="Arial" panose="020B0604020202020204" pitchFamily="34" charset="0"/>
              <a:buChar char="•"/>
            </a:pPr>
            <a:r>
              <a:rPr lang="pl-PL" sz="2000" dirty="0">
                <a:solidFill>
                  <a:srgbClr val="002B58"/>
                </a:solidFill>
                <a:latin typeface="Helvetica" panose="020B0604020202020204" pitchFamily="34" charset="0"/>
                <a:cs typeface="Helvetica" panose="020B0604020202020204" pitchFamily="34" charset="0"/>
              </a:rPr>
              <a:t>Równoległość: Umożliwia wykonywanie wielu zadań jednocześnie, co może skrócić czas ich wykonania.</a:t>
            </a:r>
          </a:p>
          <a:p>
            <a:endParaRPr lang="pl-PL" sz="2000" dirty="0">
              <a:solidFill>
                <a:srgbClr val="002B58"/>
              </a:solidFill>
              <a:latin typeface="Helvetica" panose="020B0604020202020204" pitchFamily="34" charset="0"/>
              <a:cs typeface="Helvetica" panose="020B0604020202020204" pitchFamily="34" charset="0"/>
            </a:endParaRPr>
          </a:p>
          <a:p>
            <a:r>
              <a:rPr lang="pl-PL" sz="2000" dirty="0">
                <a:solidFill>
                  <a:srgbClr val="002B58"/>
                </a:solidFill>
                <a:latin typeface="Helvetica" panose="020B0604020202020204" pitchFamily="34" charset="0"/>
                <a:cs typeface="Helvetica" panose="020B0604020202020204" pitchFamily="34" charset="0"/>
              </a:rPr>
              <a:t>Spring </a:t>
            </a:r>
            <a:r>
              <a:rPr lang="pl-PL" sz="2000" dirty="0" err="1">
                <a:solidFill>
                  <a:srgbClr val="002B58"/>
                </a:solidFill>
                <a:latin typeface="Helvetica" panose="020B0604020202020204" pitchFamily="34" charset="0"/>
                <a:cs typeface="Helvetica" panose="020B0604020202020204" pitchFamily="34" charset="0"/>
              </a:rPr>
              <a:t>Async</a:t>
            </a:r>
            <a:r>
              <a:rPr lang="pl-PL" sz="2000" dirty="0">
                <a:solidFill>
                  <a:srgbClr val="002B58"/>
                </a:solidFill>
                <a:latin typeface="Helvetica" panose="020B0604020202020204" pitchFamily="34" charset="0"/>
                <a:cs typeface="Helvetica" panose="020B0604020202020204" pitchFamily="34" charset="0"/>
              </a:rPr>
              <a:t> jest potężnym narzędziem do zarządzania operacjami asynchronicznymi, ułatwiającym tworzenie bardziej efektywnych i responsywnych aplikacji.</a:t>
            </a:r>
          </a:p>
        </p:txBody>
      </p:sp>
    </p:spTree>
    <p:extLst>
      <p:ext uri="{BB962C8B-B14F-4D97-AF65-F5344CB8AC3E}">
        <p14:creationId xmlns:p14="http://schemas.microsoft.com/office/powerpoint/2010/main" val="252182617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107</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11.3. Spring </a:t>
            </a:r>
            <a:r>
              <a:rPr lang="pl-PL" sz="2900" dirty="0" err="1">
                <a:solidFill>
                  <a:srgbClr val="002C58"/>
                </a:solidFill>
                <a:latin typeface="Helvetica" pitchFamily="2" charset="0"/>
                <a:ea typeface="+mn-ea"/>
                <a:cs typeface="+mn-cs"/>
              </a:rPr>
              <a:t>Async</a:t>
            </a:r>
            <a:r>
              <a:rPr lang="pl-PL" sz="2900" dirty="0">
                <a:solidFill>
                  <a:srgbClr val="002C58"/>
                </a:solidFill>
                <a:latin typeface="Helvetica" pitchFamily="2" charset="0"/>
                <a:ea typeface="+mn-ea"/>
                <a:cs typeface="+mn-cs"/>
              </a:rPr>
              <a:t> – Jak </a:t>
            </a:r>
            <a:r>
              <a:rPr lang="pl-PL" sz="2900" dirty="0" err="1">
                <a:solidFill>
                  <a:srgbClr val="002C58"/>
                </a:solidFill>
                <a:latin typeface="Helvetica" pitchFamily="2" charset="0"/>
                <a:ea typeface="+mn-ea"/>
                <a:cs typeface="+mn-cs"/>
              </a:rPr>
              <a:t>rozpoczać</a:t>
            </a:r>
            <a:r>
              <a:rPr lang="pl-PL" sz="2900" dirty="0">
                <a:solidFill>
                  <a:srgbClr val="002C58"/>
                </a:solidFill>
                <a:latin typeface="Helvetica" pitchFamily="2" charset="0"/>
                <a:ea typeface="+mn-ea"/>
                <a:cs typeface="+mn-cs"/>
              </a:rPr>
              <a: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400" y="705005"/>
            <a:ext cx="8382000" cy="369332"/>
          </a:xfrm>
          <a:prstGeom prst="rect">
            <a:avLst/>
          </a:prstGeom>
          <a:noFill/>
        </p:spPr>
        <p:txBody>
          <a:bodyPr wrap="square">
            <a:spAutoFit/>
          </a:bodyPr>
          <a:lstStyle/>
          <a:p>
            <a:r>
              <a:rPr lang="pl-PL" dirty="0">
                <a:solidFill>
                  <a:srgbClr val="002B58"/>
                </a:solidFill>
                <a:latin typeface="Helvetica" pitchFamily="2" charset="0"/>
              </a:rPr>
              <a:t>1. Należy dodać adnotację @EnableAsync do klasy konfiguracyjnej</a:t>
            </a:r>
          </a:p>
        </p:txBody>
      </p:sp>
      <p:sp>
        <p:nvSpPr>
          <p:cNvPr id="3" name="Rectangle 1">
            <a:extLst>
              <a:ext uri="{FF2B5EF4-FFF2-40B4-BE49-F238E27FC236}">
                <a16:creationId xmlns:a16="http://schemas.microsoft.com/office/drawing/2014/main" id="{4E1DF931-4F51-99B7-33CF-6BF7A67410D8}"/>
              </a:ext>
            </a:extLst>
          </p:cNvPr>
          <p:cNvSpPr>
            <a:spLocks noChangeArrowheads="1"/>
          </p:cNvSpPr>
          <p:nvPr/>
        </p:nvSpPr>
        <p:spPr bwMode="auto">
          <a:xfrm>
            <a:off x="2773037" y="2163439"/>
            <a:ext cx="8123469" cy="175432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dirty="0" err="1">
                <a:ln>
                  <a:noFill/>
                </a:ln>
                <a:solidFill>
                  <a:srgbClr val="0033B3"/>
                </a:solidFill>
                <a:effectLst/>
                <a:latin typeface="JetBrains Mono"/>
              </a:rPr>
              <a:t>import</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0000"/>
                </a:solidFill>
                <a:effectLst/>
                <a:latin typeface="JetBrains Mono"/>
              </a:rPr>
              <a:t>org.springframework.context.annotation.</a:t>
            </a:r>
            <a:r>
              <a:rPr kumimoji="0" lang="de-DE" altLang="de-DE" b="0" i="0" u="none" strike="noStrike" cap="none" normalizeH="0" baseline="0" dirty="0" err="1">
                <a:ln>
                  <a:noFill/>
                </a:ln>
                <a:solidFill>
                  <a:srgbClr val="9E880D"/>
                </a:solidFill>
                <a:effectLst/>
                <a:latin typeface="JetBrains Mono"/>
              </a:rPr>
              <a:t>Configuration</a:t>
            </a:r>
            <a:r>
              <a:rPr kumimoji="0" lang="de-DE" altLang="de-DE" b="0" i="0" u="none" strike="noStrike" cap="none" normalizeH="0" baseline="0" dirty="0">
                <a:ln>
                  <a:noFill/>
                </a:ln>
                <a:solidFill>
                  <a:srgbClr val="080808"/>
                </a:solidFill>
                <a:effectLst/>
                <a:latin typeface="JetBrains Mono"/>
              </a:rPr>
              <a:t>;</a:t>
            </a:r>
            <a:br>
              <a:rPr kumimoji="0" lang="de-DE" altLang="de-DE" b="0" i="0" u="none" strike="noStrike" cap="none" normalizeH="0" baseline="0" dirty="0">
                <a:ln>
                  <a:noFill/>
                </a:ln>
                <a:solidFill>
                  <a:srgbClr val="080808"/>
                </a:solidFill>
                <a:effectLst/>
                <a:latin typeface="JetBrains Mono"/>
              </a:rPr>
            </a:br>
            <a:r>
              <a:rPr kumimoji="0" lang="de-DE" altLang="de-DE" b="0" i="0" u="none" strike="noStrike" cap="none" normalizeH="0" baseline="0" dirty="0" err="1">
                <a:ln>
                  <a:noFill/>
                </a:ln>
                <a:solidFill>
                  <a:srgbClr val="0033B3"/>
                </a:solidFill>
                <a:effectLst/>
                <a:latin typeface="JetBrains Mono"/>
              </a:rPr>
              <a:t>import</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0000"/>
                </a:solidFill>
                <a:effectLst/>
                <a:latin typeface="JetBrains Mono"/>
              </a:rPr>
              <a:t>org.springframework.scheduling.annotation.</a:t>
            </a:r>
            <a:r>
              <a:rPr kumimoji="0" lang="de-DE" altLang="de-DE" b="0" i="0" u="none" strike="noStrike" cap="none" normalizeH="0" baseline="0" dirty="0" err="1">
                <a:ln>
                  <a:noFill/>
                </a:ln>
                <a:solidFill>
                  <a:srgbClr val="9E880D"/>
                </a:solidFill>
                <a:effectLst/>
                <a:latin typeface="JetBrains Mono"/>
              </a:rPr>
              <a:t>EnableScheduling</a:t>
            </a:r>
            <a:r>
              <a:rPr kumimoji="0" lang="de-DE" altLang="de-DE" b="0" i="0" u="none" strike="noStrike" cap="none" normalizeH="0" baseline="0" dirty="0">
                <a:ln>
                  <a:noFill/>
                </a:ln>
                <a:solidFill>
                  <a:srgbClr val="080808"/>
                </a:solidFill>
                <a:effectLst/>
                <a:latin typeface="JetBrains Mono"/>
              </a:rPr>
              <a:t>;</a:t>
            </a:r>
            <a:br>
              <a:rPr kumimoji="0" lang="de-DE" altLang="de-DE" b="0" i="0" u="none" strike="noStrike" cap="none" normalizeH="0" baseline="0" dirty="0">
                <a:ln>
                  <a:noFill/>
                </a:ln>
                <a:solidFill>
                  <a:srgbClr val="080808"/>
                </a:solidFill>
                <a:effectLst/>
                <a:latin typeface="JetBrains Mono"/>
              </a:rPr>
            </a:br>
            <a:br>
              <a:rPr kumimoji="0" lang="de-DE" altLang="de-DE" b="0" i="0" u="none" strike="noStrike" cap="none" normalizeH="0" baseline="0" dirty="0">
                <a:ln>
                  <a:noFill/>
                </a:ln>
                <a:solidFill>
                  <a:srgbClr val="080808"/>
                </a:solidFill>
                <a:effectLst/>
                <a:latin typeface="JetBrains Mono"/>
              </a:rPr>
            </a:br>
            <a:r>
              <a:rPr kumimoji="0" lang="de-DE" altLang="de-DE" b="0" i="0" u="none" strike="noStrike" cap="none" normalizeH="0" baseline="0" dirty="0">
                <a:ln>
                  <a:noFill/>
                </a:ln>
                <a:solidFill>
                  <a:srgbClr val="9E880D"/>
                </a:solidFill>
                <a:effectLst/>
                <a:latin typeface="JetBrains Mono"/>
              </a:rPr>
              <a:t>@Configuration</a:t>
            </a:r>
            <a:br>
              <a:rPr kumimoji="0" lang="de-DE" altLang="de-DE" b="0" i="0" u="none" strike="noStrike" cap="none" normalizeH="0" baseline="0" dirty="0">
                <a:ln>
                  <a:noFill/>
                </a:ln>
                <a:solidFill>
                  <a:srgbClr val="9E880D"/>
                </a:solidFill>
                <a:effectLst/>
                <a:latin typeface="JetBrains Mono"/>
              </a:rPr>
            </a:br>
            <a:r>
              <a:rPr kumimoji="0" lang="de-DE" altLang="de-DE" b="0" i="0" u="none" strike="noStrike" cap="none" normalizeH="0" baseline="0" dirty="0">
                <a:ln>
                  <a:noFill/>
                </a:ln>
                <a:solidFill>
                  <a:srgbClr val="9E880D"/>
                </a:solidFill>
                <a:effectLst/>
                <a:latin typeface="JetBrains Mono"/>
              </a:rPr>
              <a:t>@</a:t>
            </a:r>
            <a:r>
              <a:rPr kumimoji="0" lang="pl-PL" altLang="de-DE" b="0" i="0" u="none" strike="noStrike" cap="none" normalizeH="0" baseline="0" dirty="0" err="1">
                <a:ln>
                  <a:noFill/>
                </a:ln>
                <a:solidFill>
                  <a:srgbClr val="9E880D"/>
                </a:solidFill>
                <a:effectLst/>
                <a:latin typeface="JetBrains Mono"/>
              </a:rPr>
              <a:t>EnableAsync</a:t>
            </a:r>
            <a:br>
              <a:rPr kumimoji="0" lang="de-DE" altLang="de-DE" b="0" i="0" u="none" strike="noStrike" cap="none" normalizeH="0" baseline="0" dirty="0">
                <a:ln>
                  <a:noFill/>
                </a:ln>
                <a:solidFill>
                  <a:srgbClr val="9E880D"/>
                </a:solidFill>
                <a:effectLst/>
                <a:latin typeface="JetBrains Mono"/>
              </a:rPr>
            </a:br>
            <a:r>
              <a:rPr kumimoji="0" lang="de-DE" altLang="de-DE" b="0" i="0" u="none" strike="noStrike" cap="none" normalizeH="0" baseline="0" dirty="0" err="1">
                <a:ln>
                  <a:noFill/>
                </a:ln>
                <a:solidFill>
                  <a:srgbClr val="0033B3"/>
                </a:solidFill>
                <a:effectLst/>
                <a:latin typeface="JetBrains Mono"/>
              </a:rPr>
              <a:t>public</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33B3"/>
                </a:solidFill>
                <a:effectLst/>
                <a:latin typeface="JetBrains Mono"/>
              </a:rPr>
              <a:t>class</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0000"/>
                </a:solidFill>
                <a:effectLst/>
                <a:latin typeface="JetBrains Mono"/>
              </a:rPr>
              <a:t>AppConfiguration</a:t>
            </a:r>
            <a:r>
              <a:rPr kumimoji="0" lang="de-DE" altLang="de-DE" b="0" i="0" u="none" strike="noStrike" cap="none" normalizeH="0" baseline="0" dirty="0">
                <a:ln>
                  <a:noFill/>
                </a:ln>
                <a:solidFill>
                  <a:srgbClr val="000000"/>
                </a:solidFill>
                <a:effectLst/>
                <a:latin typeface="JetBrains Mono"/>
              </a:rPr>
              <a:t> </a:t>
            </a:r>
            <a:r>
              <a:rPr kumimoji="0" lang="de-DE" altLang="de-DE" b="0" i="0" u="none" strike="noStrike" cap="none" normalizeH="0" baseline="0" dirty="0">
                <a:ln>
                  <a:noFill/>
                </a:ln>
                <a:solidFill>
                  <a:srgbClr val="080808"/>
                </a:solidFill>
                <a:effectLst/>
                <a:latin typeface="JetBrains Mono"/>
              </a:rPr>
              <a:t>{}</a:t>
            </a:r>
            <a:endParaRPr kumimoji="0" lang="de-DE" altLang="de-DE" sz="4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9019957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11.3. Spring </a:t>
            </a:r>
            <a:r>
              <a:rPr lang="pl-PL" sz="2900" dirty="0" err="1">
                <a:solidFill>
                  <a:srgbClr val="002C58"/>
                </a:solidFill>
                <a:latin typeface="Helvetica" pitchFamily="2" charset="0"/>
                <a:ea typeface="+mn-ea"/>
                <a:cs typeface="+mn-cs"/>
              </a:rPr>
              <a:t>Async</a:t>
            </a:r>
            <a:r>
              <a:rPr lang="pl-PL" sz="2900" dirty="0">
                <a:solidFill>
                  <a:srgbClr val="002C58"/>
                </a:solidFill>
                <a:latin typeface="Helvetica" pitchFamily="2" charset="0"/>
                <a:ea typeface="+mn-ea"/>
                <a:cs typeface="+mn-cs"/>
              </a:rPr>
              <a:t> – Jak </a:t>
            </a:r>
            <a:r>
              <a:rPr lang="pl-PL" sz="2900" dirty="0" err="1">
                <a:solidFill>
                  <a:srgbClr val="002C58"/>
                </a:solidFill>
                <a:latin typeface="Helvetica" pitchFamily="2" charset="0"/>
                <a:ea typeface="+mn-ea"/>
                <a:cs typeface="+mn-cs"/>
              </a:rPr>
              <a:t>rozpoczać</a:t>
            </a:r>
            <a:r>
              <a:rPr lang="pl-PL" sz="2900" dirty="0">
                <a:solidFill>
                  <a:srgbClr val="002C58"/>
                </a:solidFill>
                <a:latin typeface="Helvetica" pitchFamily="2" charset="0"/>
                <a:ea typeface="+mn-ea"/>
                <a:cs typeface="+mn-cs"/>
              </a:rPr>
              <a: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024105" cy="646331"/>
          </a:xfrm>
          <a:prstGeom prst="rect">
            <a:avLst/>
          </a:prstGeom>
          <a:noFill/>
        </p:spPr>
        <p:txBody>
          <a:bodyPr wrap="square">
            <a:spAutoFit/>
          </a:bodyPr>
          <a:lstStyle/>
          <a:p>
            <a:r>
              <a:rPr lang="pl-PL" dirty="0">
                <a:solidFill>
                  <a:srgbClr val="002B58"/>
                </a:solidFill>
                <a:latin typeface="Helvetica" pitchFamily="2" charset="0"/>
              </a:rPr>
              <a:t>2. Należy przygotować Bean, który dostarczy </a:t>
            </a:r>
            <a:r>
              <a:rPr lang="pl-PL" dirty="0" err="1">
                <a:solidFill>
                  <a:srgbClr val="002B58"/>
                </a:solidFill>
                <a:latin typeface="Helvetica" pitchFamily="2" charset="0"/>
              </a:rPr>
              <a:t>Thread-Pool</a:t>
            </a:r>
            <a:r>
              <a:rPr lang="pl-PL" dirty="0">
                <a:solidFill>
                  <a:srgbClr val="002B58"/>
                </a:solidFill>
                <a:latin typeface="Helvetica" pitchFamily="2" charset="0"/>
              </a:rPr>
              <a:t> odpowiedzialny za </a:t>
            </a:r>
            <a:r>
              <a:rPr lang="pl-PL" dirty="0" err="1">
                <a:solidFill>
                  <a:srgbClr val="002B58"/>
                </a:solidFill>
                <a:latin typeface="Helvetica" pitchFamily="2" charset="0"/>
              </a:rPr>
              <a:t>wykonanywanie</a:t>
            </a:r>
            <a:r>
              <a:rPr lang="pl-PL" dirty="0">
                <a:solidFill>
                  <a:srgbClr val="002B58"/>
                </a:solidFill>
                <a:latin typeface="Helvetica" pitchFamily="2" charset="0"/>
              </a:rPr>
              <a:t> zadań asynchronicznie</a:t>
            </a:r>
          </a:p>
        </p:txBody>
      </p:sp>
      <p:sp>
        <p:nvSpPr>
          <p:cNvPr id="9" name="Rectangle 2">
            <a:extLst>
              <a:ext uri="{FF2B5EF4-FFF2-40B4-BE49-F238E27FC236}">
                <a16:creationId xmlns:a16="http://schemas.microsoft.com/office/drawing/2014/main" id="{714F1F55-4417-395E-E45D-253B9CB69E66}"/>
              </a:ext>
            </a:extLst>
          </p:cNvPr>
          <p:cNvSpPr>
            <a:spLocks noChangeArrowheads="1"/>
          </p:cNvSpPr>
          <p:nvPr/>
        </p:nvSpPr>
        <p:spPr bwMode="auto">
          <a:xfrm>
            <a:off x="4191000" y="1560731"/>
            <a:ext cx="3581400" cy="4555093"/>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a:ln>
                  <a:noFill/>
                </a:ln>
                <a:solidFill>
                  <a:srgbClr val="9E880D"/>
                </a:solidFill>
                <a:effectLst/>
                <a:latin typeface="JetBrains Mono"/>
              </a:rPr>
              <a:t>@Configuration</a:t>
            </a:r>
            <a:br>
              <a:rPr kumimoji="0" lang="de-DE" altLang="de-DE" sz="1000" b="0" i="0" u="none" strike="noStrike" cap="none" normalizeH="0" baseline="0" dirty="0">
                <a:ln>
                  <a:noFill/>
                </a:ln>
                <a:solidFill>
                  <a:srgbClr val="9E880D"/>
                </a:solidFill>
                <a:effectLst/>
                <a:latin typeface="JetBrains Mono"/>
              </a:rPr>
            </a:br>
            <a:r>
              <a:rPr kumimoji="0" lang="de-DE" altLang="de-DE" sz="1000" b="0" i="0" u="none" strike="noStrike" cap="none" normalizeH="0" baseline="0" dirty="0">
                <a:ln>
                  <a:noFill/>
                </a:ln>
                <a:solidFill>
                  <a:srgbClr val="9E880D"/>
                </a:solidFill>
                <a:effectLst/>
                <a:latin typeface="JetBrains Mono"/>
              </a:rPr>
              <a:t>@EnableAsync</a:t>
            </a:r>
            <a:br>
              <a:rPr kumimoji="0" lang="de-DE" altLang="de-DE" sz="1000" b="0" i="0" u="none" strike="noStrike" cap="none" normalizeH="0" baseline="0" dirty="0">
                <a:ln>
                  <a:noFill/>
                </a:ln>
                <a:solidFill>
                  <a:srgbClr val="9E880D"/>
                </a:solidFill>
                <a:effectLst/>
                <a:latin typeface="JetBrains Mono"/>
              </a:rPr>
            </a:br>
            <a:r>
              <a:rPr kumimoji="0" lang="de-DE" altLang="de-DE" sz="1000" b="0" i="0" u="none" strike="noStrike" cap="none" normalizeH="0" baseline="0" dirty="0" err="1">
                <a:ln>
                  <a:noFill/>
                </a:ln>
                <a:solidFill>
                  <a:srgbClr val="0033B3"/>
                </a:solidFill>
                <a:effectLst/>
                <a:latin typeface="JetBrains Mono"/>
              </a:rPr>
              <a:t>public</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class</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AsyncConfiguration</a:t>
            </a:r>
            <a:r>
              <a:rPr kumimoji="0" lang="de-DE" altLang="de-DE" sz="1000" b="0" i="0" u="none" strike="noStrike" cap="none" normalizeH="0" baseline="0" dirty="0">
                <a:ln>
                  <a:noFill/>
                </a:ln>
                <a:solidFill>
                  <a:srgbClr val="000000"/>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implements</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AsyncConfigurer</a:t>
            </a:r>
            <a:r>
              <a:rPr kumimoji="0" lang="de-DE" altLang="de-DE" sz="1000" b="0" i="0" u="none" strike="noStrike" cap="none" normalizeH="0" baseline="0" dirty="0">
                <a:ln>
                  <a:noFill/>
                </a:ln>
                <a:solidFill>
                  <a:srgbClr val="000000"/>
                </a:solidFill>
                <a:effectLst/>
                <a:latin typeface="JetBrains Mono"/>
              </a:rPr>
              <a:t> </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9E880D"/>
                </a:solidFill>
                <a:effectLst/>
                <a:latin typeface="JetBrains Mono"/>
              </a:rPr>
              <a:t>@Value</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a:ln>
                  <a:noFill/>
                </a:ln>
                <a:solidFill>
                  <a:srgbClr val="067D17"/>
                </a:solidFill>
                <a:effectLst/>
                <a:latin typeface="JetBrains Mono"/>
              </a:rPr>
              <a:t>"${corepoolsize:2}"</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0033B3"/>
                </a:solidFill>
                <a:effectLst/>
                <a:latin typeface="JetBrains Mono"/>
              </a:rPr>
              <a:t>private </a:t>
            </a:r>
            <a:r>
              <a:rPr kumimoji="0" lang="de-DE" altLang="de-DE" sz="1000" b="0" i="0" u="none" strike="noStrike" cap="none" normalizeH="0" baseline="0" dirty="0" err="1">
                <a:ln>
                  <a:noFill/>
                </a:ln>
                <a:solidFill>
                  <a:srgbClr val="0033B3"/>
                </a:solidFill>
                <a:effectLst/>
                <a:latin typeface="JetBrains Mono"/>
              </a:rPr>
              <a:t>int</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871094"/>
                </a:solidFill>
                <a:effectLst/>
                <a:latin typeface="JetBrains Mono"/>
              </a:rPr>
              <a:t>corePoolSize</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9E880D"/>
                </a:solidFill>
                <a:effectLst/>
                <a:latin typeface="JetBrains Mono"/>
              </a:rPr>
              <a:t>@Value</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a:ln>
                  <a:noFill/>
                </a:ln>
                <a:solidFill>
                  <a:srgbClr val="067D17"/>
                </a:solidFill>
                <a:effectLst/>
                <a:latin typeface="JetBrains Mono"/>
              </a:rPr>
              <a:t>"${maxpoolsize:5}"</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0033B3"/>
                </a:solidFill>
                <a:effectLst/>
                <a:latin typeface="JetBrains Mono"/>
              </a:rPr>
              <a:t>private </a:t>
            </a:r>
            <a:r>
              <a:rPr kumimoji="0" lang="de-DE" altLang="de-DE" sz="1000" b="0" i="0" u="none" strike="noStrike" cap="none" normalizeH="0" baseline="0" dirty="0" err="1">
                <a:ln>
                  <a:noFill/>
                </a:ln>
                <a:solidFill>
                  <a:srgbClr val="0033B3"/>
                </a:solidFill>
                <a:effectLst/>
                <a:latin typeface="JetBrains Mono"/>
              </a:rPr>
              <a:t>int</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871094"/>
                </a:solidFill>
                <a:effectLst/>
                <a:latin typeface="JetBrains Mono"/>
              </a:rPr>
              <a:t>maxPoolSize</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9E880D"/>
                </a:solidFill>
                <a:effectLst/>
                <a:latin typeface="JetBrains Mono"/>
              </a:rPr>
              <a:t>@Value</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a:ln>
                  <a:noFill/>
                </a:ln>
                <a:solidFill>
                  <a:srgbClr val="067D17"/>
                </a:solidFill>
                <a:effectLst/>
                <a:latin typeface="JetBrains Mono"/>
              </a:rPr>
              <a:t>"${queuecapacity:0}"</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0033B3"/>
                </a:solidFill>
                <a:effectLst/>
                <a:latin typeface="JetBrains Mono"/>
              </a:rPr>
              <a:t>private </a:t>
            </a:r>
            <a:r>
              <a:rPr kumimoji="0" lang="de-DE" altLang="de-DE" sz="1000" b="0" i="0" u="none" strike="noStrike" cap="none" normalizeH="0" baseline="0" dirty="0" err="1">
                <a:ln>
                  <a:noFill/>
                </a:ln>
                <a:solidFill>
                  <a:srgbClr val="0033B3"/>
                </a:solidFill>
                <a:effectLst/>
                <a:latin typeface="JetBrains Mono"/>
              </a:rPr>
              <a:t>int</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871094"/>
                </a:solidFill>
                <a:effectLst/>
                <a:latin typeface="JetBrains Mono"/>
              </a:rPr>
              <a:t>queueCapacity</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9E880D"/>
                </a:solidFill>
                <a:effectLst/>
                <a:latin typeface="JetBrains Mono"/>
              </a:rPr>
              <a:t>@Value</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a:ln>
                  <a:noFill/>
                </a:ln>
                <a:solidFill>
                  <a:srgbClr val="067D17"/>
                </a:solidFill>
                <a:effectLst/>
                <a:latin typeface="JetBrains Mono"/>
              </a:rPr>
              <a:t>"${keepaliveseconds:30}"</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0033B3"/>
                </a:solidFill>
                <a:effectLst/>
                <a:latin typeface="JetBrains Mono"/>
              </a:rPr>
              <a:t>private </a:t>
            </a:r>
            <a:r>
              <a:rPr kumimoji="0" lang="de-DE" altLang="de-DE" sz="1000" b="0" i="0" u="none" strike="noStrike" cap="none" normalizeH="0" baseline="0" dirty="0" err="1">
                <a:ln>
                  <a:noFill/>
                </a:ln>
                <a:solidFill>
                  <a:srgbClr val="0033B3"/>
                </a:solidFill>
                <a:effectLst/>
                <a:latin typeface="JetBrains Mono"/>
              </a:rPr>
              <a:t>int</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871094"/>
                </a:solidFill>
                <a:effectLst/>
                <a:latin typeface="JetBrains Mono"/>
              </a:rPr>
              <a:t>keepAliveSeconds</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9E880D"/>
                </a:solidFill>
                <a:effectLst/>
                <a:latin typeface="JetBrains Mono"/>
              </a:rPr>
              <a:t>@Bean</a:t>
            </a:r>
            <a:r>
              <a:rPr kumimoji="0" lang="de-DE" altLang="de-DE" sz="1000" b="0" i="0" u="none" strike="noStrike" cap="none" normalizeH="0" baseline="0" dirty="0">
                <a:ln>
                  <a:noFill/>
                </a:ln>
                <a:solidFill>
                  <a:srgbClr val="080808"/>
                </a:solidFill>
                <a:effectLst/>
                <a:latin typeface="JetBrains Mono"/>
              </a:rPr>
              <a:t>(name = </a:t>
            </a:r>
            <a:r>
              <a:rPr kumimoji="0" lang="de-DE" altLang="de-DE" sz="1000" b="0" i="0" u="none" strike="noStrike" cap="none" normalizeH="0" baseline="0" dirty="0">
                <a:ln>
                  <a:noFill/>
                </a:ln>
                <a:solidFill>
                  <a:srgbClr val="067D17"/>
                </a:solidFill>
                <a:effectLst/>
                <a:latin typeface="JetBrains Mono"/>
              </a:rPr>
              <a:t>"</a:t>
            </a:r>
            <a:r>
              <a:rPr kumimoji="0" lang="de-DE" altLang="de-DE" sz="1000" b="0" i="0" u="none" strike="noStrike" cap="none" normalizeH="0" baseline="0" dirty="0" err="1">
                <a:ln>
                  <a:noFill/>
                </a:ln>
                <a:solidFill>
                  <a:srgbClr val="067D17"/>
                </a:solidFill>
                <a:effectLst/>
                <a:latin typeface="JetBrains Mono"/>
              </a:rPr>
              <a:t>async</a:t>
            </a:r>
            <a:r>
              <a:rPr kumimoji="0" lang="de-DE" altLang="de-DE" sz="1000" b="0" i="0" u="none" strike="noStrike" cap="none" normalizeH="0" baseline="0" dirty="0">
                <a:ln>
                  <a:noFill/>
                </a:ln>
                <a:solidFill>
                  <a:srgbClr val="067D17"/>
                </a:solidFill>
                <a:effectLst/>
                <a:latin typeface="JetBrains Mono"/>
              </a:rPr>
              <a:t>-pool"</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public</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ThreadPoolTaskExecutor</a:t>
            </a:r>
            <a:r>
              <a:rPr kumimoji="0" lang="de-DE" altLang="de-DE" sz="1000" b="0" i="0" u="none" strike="noStrike" cap="none" normalizeH="0" baseline="0" dirty="0">
                <a:ln>
                  <a:noFill/>
                </a:ln>
                <a:solidFill>
                  <a:srgbClr val="000000"/>
                </a:solidFill>
                <a:effectLst/>
                <a:latin typeface="JetBrains Mono"/>
              </a:rPr>
              <a:t> </a:t>
            </a:r>
            <a:r>
              <a:rPr kumimoji="0" lang="de-DE" altLang="de-DE" sz="1000" b="0" i="0" u="none" strike="noStrike" cap="none" normalizeH="0" baseline="0" dirty="0" err="1">
                <a:ln>
                  <a:noFill/>
                </a:ln>
                <a:solidFill>
                  <a:srgbClr val="00627A"/>
                </a:solidFill>
                <a:effectLst/>
                <a:latin typeface="JetBrains Mono"/>
              </a:rPr>
              <a:t>taskExecutor</a:t>
            </a: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0033B3"/>
                </a:solidFill>
                <a:effectLst/>
                <a:latin typeface="JetBrains Mono"/>
              </a:rPr>
              <a:t>final </a:t>
            </a:r>
            <a:r>
              <a:rPr kumimoji="0" lang="de-DE" altLang="de-DE" sz="1000" b="0" i="0" u="none" strike="noStrike" cap="none" normalizeH="0" baseline="0" dirty="0" err="1">
                <a:ln>
                  <a:noFill/>
                </a:ln>
                <a:solidFill>
                  <a:srgbClr val="000000"/>
                </a:solidFill>
                <a:effectLst/>
                <a:latin typeface="JetBrains Mono"/>
              </a:rPr>
              <a:t>ThreadPoolTaskExecutor</a:t>
            </a:r>
            <a:r>
              <a:rPr kumimoji="0" lang="de-DE" altLang="de-DE" sz="1000" b="0" i="0" u="none" strike="noStrike" cap="none" normalizeH="0" baseline="0" dirty="0">
                <a:ln>
                  <a:noFill/>
                </a:ln>
                <a:solidFill>
                  <a:srgbClr val="000000"/>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executor</a:t>
            </a:r>
            <a:r>
              <a:rPr kumimoji="0" lang="de-DE" altLang="de-DE" sz="1000" b="0" i="0" u="none" strike="noStrike" cap="none" normalizeH="0" baseline="0" dirty="0">
                <a:ln>
                  <a:noFill/>
                </a:ln>
                <a:solidFill>
                  <a:srgbClr val="000000"/>
                </a:solidFill>
                <a:effectLst/>
                <a:latin typeface="JetBrains Mono"/>
              </a:rPr>
              <a:t> </a:t>
            </a: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new</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80808"/>
                </a:solidFill>
                <a:effectLst/>
                <a:latin typeface="JetBrains Mono"/>
              </a:rPr>
              <a:t>ThreadPoolTaskExecutor</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executor</a:t>
            </a:r>
            <a:r>
              <a:rPr kumimoji="0" lang="de-DE" altLang="de-DE" sz="1000" b="0" i="0" u="none" strike="noStrike" cap="none" normalizeH="0" baseline="0" dirty="0" err="1">
                <a:ln>
                  <a:noFill/>
                </a:ln>
                <a:solidFill>
                  <a:srgbClr val="080808"/>
                </a:solidFill>
                <a:effectLst/>
                <a:latin typeface="JetBrains Mono"/>
              </a:rPr>
              <a:t>.setCorePoolSize</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err="1">
                <a:ln>
                  <a:noFill/>
                </a:ln>
                <a:solidFill>
                  <a:srgbClr val="871094"/>
                </a:solidFill>
                <a:effectLst/>
                <a:latin typeface="JetBrains Mono"/>
              </a:rPr>
              <a:t>corePoolSize</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executor</a:t>
            </a:r>
            <a:r>
              <a:rPr kumimoji="0" lang="de-DE" altLang="de-DE" sz="1000" b="0" i="0" u="none" strike="noStrike" cap="none" normalizeH="0" baseline="0" dirty="0" err="1">
                <a:ln>
                  <a:noFill/>
                </a:ln>
                <a:solidFill>
                  <a:srgbClr val="080808"/>
                </a:solidFill>
                <a:effectLst/>
                <a:latin typeface="JetBrains Mono"/>
              </a:rPr>
              <a:t>.setMaxPoolSize</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err="1">
                <a:ln>
                  <a:noFill/>
                </a:ln>
                <a:solidFill>
                  <a:srgbClr val="871094"/>
                </a:solidFill>
                <a:effectLst/>
                <a:latin typeface="JetBrains Mono"/>
              </a:rPr>
              <a:t>maxPoolSize</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executor</a:t>
            </a:r>
            <a:r>
              <a:rPr kumimoji="0" lang="de-DE" altLang="de-DE" sz="1000" b="0" i="0" u="none" strike="noStrike" cap="none" normalizeH="0" baseline="0" dirty="0" err="1">
                <a:ln>
                  <a:noFill/>
                </a:ln>
                <a:solidFill>
                  <a:srgbClr val="080808"/>
                </a:solidFill>
                <a:effectLst/>
                <a:latin typeface="JetBrains Mono"/>
              </a:rPr>
              <a:t>.setQueueCapacity</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err="1">
                <a:ln>
                  <a:noFill/>
                </a:ln>
                <a:solidFill>
                  <a:srgbClr val="871094"/>
                </a:solidFill>
                <a:effectLst/>
                <a:latin typeface="JetBrains Mono"/>
              </a:rPr>
              <a:t>queueCapacity</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executor</a:t>
            </a:r>
            <a:r>
              <a:rPr kumimoji="0" lang="de-DE" altLang="de-DE" sz="1000" b="0" i="0" u="none" strike="noStrike" cap="none" normalizeH="0" baseline="0" dirty="0" err="1">
                <a:ln>
                  <a:noFill/>
                </a:ln>
                <a:solidFill>
                  <a:srgbClr val="080808"/>
                </a:solidFill>
                <a:effectLst/>
                <a:latin typeface="JetBrains Mono"/>
              </a:rPr>
              <a:t>.setKeepAliveSeconds</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err="1">
                <a:ln>
                  <a:noFill/>
                </a:ln>
                <a:solidFill>
                  <a:srgbClr val="871094"/>
                </a:solidFill>
                <a:effectLst/>
                <a:latin typeface="JetBrains Mono"/>
              </a:rPr>
              <a:t>keepAliveSeconds</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executor</a:t>
            </a:r>
            <a:r>
              <a:rPr kumimoji="0" lang="de-DE" altLang="de-DE" sz="1000" b="0" i="0" u="none" strike="noStrike" cap="none" normalizeH="0" baseline="0" dirty="0" err="1">
                <a:ln>
                  <a:noFill/>
                </a:ln>
                <a:solidFill>
                  <a:srgbClr val="080808"/>
                </a:solidFill>
                <a:effectLst/>
                <a:latin typeface="JetBrains Mono"/>
              </a:rPr>
              <a:t>.setThreadNamePrefix</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a:ln>
                  <a:noFill/>
                </a:ln>
                <a:solidFill>
                  <a:srgbClr val="067D17"/>
                </a:solidFill>
                <a:effectLst/>
                <a:latin typeface="JetBrains Mono"/>
              </a:rPr>
              <a:t>"Thread-</a:t>
            </a:r>
            <a:r>
              <a:rPr kumimoji="0" lang="de-DE" altLang="de-DE" sz="1000" b="0" i="0" u="none" strike="noStrike" cap="none" normalizeH="0" baseline="0" dirty="0" err="1">
                <a:ln>
                  <a:noFill/>
                </a:ln>
                <a:solidFill>
                  <a:srgbClr val="067D17"/>
                </a:solidFill>
                <a:effectLst/>
                <a:latin typeface="JetBrains Mono"/>
              </a:rPr>
              <a:t>Async</a:t>
            </a:r>
            <a:r>
              <a:rPr kumimoji="0" lang="de-DE" altLang="de-DE" sz="1000" b="0" i="0" u="none" strike="noStrike" cap="none" normalizeH="0" baseline="0" dirty="0">
                <a:ln>
                  <a:noFill/>
                </a:ln>
                <a:solidFill>
                  <a:srgbClr val="067D17"/>
                </a:solidFill>
                <a:effectLst/>
                <a:latin typeface="JetBrains Mono"/>
              </a:rPr>
              <a:t>"</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executor</a:t>
            </a:r>
            <a:r>
              <a:rPr kumimoji="0" lang="de-DE" altLang="de-DE" sz="1000" b="0" i="0" u="none" strike="noStrike" cap="none" normalizeH="0" baseline="0" dirty="0" err="1">
                <a:ln>
                  <a:noFill/>
                </a:ln>
                <a:solidFill>
                  <a:srgbClr val="080808"/>
                </a:solidFill>
                <a:effectLst/>
                <a:latin typeface="JetBrains Mono"/>
              </a:rPr>
              <a:t>.initialize</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return</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executor</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endParaRPr kumimoji="0" lang="de-DE" altLang="de-DE"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7698183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109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11.3. Spring </a:t>
            </a:r>
            <a:r>
              <a:rPr lang="pl-PL" sz="2900" dirty="0" err="1">
                <a:solidFill>
                  <a:srgbClr val="002C58"/>
                </a:solidFill>
                <a:latin typeface="Helvetica" pitchFamily="2" charset="0"/>
                <a:ea typeface="+mn-ea"/>
                <a:cs typeface="+mn-cs"/>
              </a:rPr>
              <a:t>Async</a:t>
            </a:r>
            <a:r>
              <a:rPr lang="pl-PL" sz="2900" dirty="0">
                <a:solidFill>
                  <a:srgbClr val="002C58"/>
                </a:solidFill>
                <a:latin typeface="Helvetica" pitchFamily="2" charset="0"/>
                <a:ea typeface="+mn-ea"/>
                <a:cs typeface="+mn-cs"/>
              </a:rPr>
              <a:t> – Jak </a:t>
            </a:r>
            <a:r>
              <a:rPr lang="pl-PL" sz="2900" dirty="0" err="1">
                <a:solidFill>
                  <a:srgbClr val="002C58"/>
                </a:solidFill>
                <a:latin typeface="Helvetica" pitchFamily="2" charset="0"/>
                <a:ea typeface="+mn-ea"/>
                <a:cs typeface="+mn-cs"/>
              </a:rPr>
              <a:t>rozpoczać</a:t>
            </a:r>
            <a:r>
              <a:rPr lang="pl-PL" sz="2900" dirty="0">
                <a:solidFill>
                  <a:srgbClr val="002C58"/>
                </a:solidFill>
                <a:latin typeface="Helvetica" pitchFamily="2" charset="0"/>
                <a:ea typeface="+mn-ea"/>
                <a:cs typeface="+mn-cs"/>
              </a:rPr>
              <a: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024105" cy="646331"/>
          </a:xfrm>
          <a:prstGeom prst="rect">
            <a:avLst/>
          </a:prstGeom>
          <a:noFill/>
        </p:spPr>
        <p:txBody>
          <a:bodyPr wrap="square">
            <a:spAutoFit/>
          </a:bodyPr>
          <a:lstStyle/>
          <a:p>
            <a:r>
              <a:rPr lang="pl-PL" dirty="0">
                <a:solidFill>
                  <a:srgbClr val="002B58"/>
                </a:solidFill>
                <a:latin typeface="Helvetica" pitchFamily="2" charset="0"/>
              </a:rPr>
              <a:t>3. Następnie można oznaczyć metody, które mają być wykonywane asynchronicznie, adnotacją @Async:</a:t>
            </a:r>
          </a:p>
        </p:txBody>
      </p:sp>
      <p:sp>
        <p:nvSpPr>
          <p:cNvPr id="3" name="Rectangle 1">
            <a:extLst>
              <a:ext uri="{FF2B5EF4-FFF2-40B4-BE49-F238E27FC236}">
                <a16:creationId xmlns:a16="http://schemas.microsoft.com/office/drawing/2014/main" id="{E094C74A-CA31-1EE6-F570-31294D5E6D4C}"/>
              </a:ext>
            </a:extLst>
          </p:cNvPr>
          <p:cNvSpPr>
            <a:spLocks noChangeArrowheads="1"/>
          </p:cNvSpPr>
          <p:nvPr/>
        </p:nvSpPr>
        <p:spPr bwMode="auto">
          <a:xfrm>
            <a:off x="3894595" y="2193743"/>
            <a:ext cx="3962400" cy="2308324"/>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600" b="0" i="0" u="none" strike="noStrike" cap="none" normalizeH="0" baseline="0" dirty="0">
                <a:ln>
                  <a:noFill/>
                </a:ln>
                <a:solidFill>
                  <a:srgbClr val="9E880D"/>
                </a:solidFill>
                <a:effectLst/>
                <a:latin typeface="JetBrains Mono"/>
              </a:rPr>
              <a:t>@Async</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a:ln>
                  <a:noFill/>
                </a:ln>
                <a:solidFill>
                  <a:srgbClr val="067D17"/>
                </a:solidFill>
                <a:effectLst/>
                <a:latin typeface="JetBrains Mono"/>
              </a:rPr>
              <a:t>"async-pool"</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err="1">
                <a:ln>
                  <a:noFill/>
                </a:ln>
                <a:solidFill>
                  <a:srgbClr val="0033B3"/>
                </a:solidFill>
                <a:effectLst/>
                <a:latin typeface="JetBrains Mono"/>
              </a:rPr>
              <a:t>public</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033B3"/>
                </a:solidFill>
                <a:effectLst/>
                <a:latin typeface="JetBrains Mono"/>
              </a:rPr>
              <a:t>void</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0627A"/>
                </a:solidFill>
                <a:effectLst/>
                <a:latin typeface="JetBrains Mono"/>
              </a:rPr>
              <a:t>doSomething</a:t>
            </a:r>
            <a:r>
              <a:rPr kumimoji="0" lang="de-DE" altLang="de-DE" sz="1600" b="0" i="0" u="none" strike="noStrike" cap="none" normalizeH="0" baseline="0" dirty="0">
                <a:ln>
                  <a:noFill/>
                </a:ln>
                <a:solidFill>
                  <a:srgbClr val="080808"/>
                </a:solidFill>
                <a:effectLst/>
                <a:latin typeface="JetBrains Mono"/>
              </a:rPr>
              <a:t>() {</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33B3"/>
                </a:solidFill>
                <a:effectLst/>
                <a:latin typeface="JetBrains Mono"/>
              </a:rPr>
              <a:t>try</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Thread</a:t>
            </a:r>
            <a:r>
              <a:rPr kumimoji="0" lang="de-DE" altLang="de-DE" sz="1600" b="0" i="0" u="none" strike="noStrike" cap="none" normalizeH="0" baseline="0" dirty="0" err="1">
                <a:ln>
                  <a:noFill/>
                </a:ln>
                <a:solidFill>
                  <a:srgbClr val="080808"/>
                </a:solidFill>
                <a:effectLst/>
                <a:latin typeface="JetBrains Mono"/>
              </a:rPr>
              <a:t>.</a:t>
            </a:r>
            <a:r>
              <a:rPr kumimoji="0" lang="de-DE" altLang="de-DE" sz="1600" b="0" i="1" u="none" strike="noStrike" cap="none" normalizeH="0" baseline="0" dirty="0" err="1">
                <a:ln>
                  <a:noFill/>
                </a:ln>
                <a:solidFill>
                  <a:srgbClr val="080808"/>
                </a:solidFill>
                <a:effectLst/>
                <a:latin typeface="JetBrains Mono"/>
              </a:rPr>
              <a:t>sleep</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a:ln>
                  <a:noFill/>
                </a:ln>
                <a:solidFill>
                  <a:srgbClr val="1750EB"/>
                </a:solidFill>
                <a:effectLst/>
                <a:latin typeface="JetBrains Mono"/>
              </a:rPr>
              <a:t>20000</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 </a:t>
            </a:r>
            <a:r>
              <a:rPr kumimoji="0" lang="de-DE" altLang="de-DE" sz="1600" b="0" i="0" u="none" strike="noStrike" cap="none" normalizeH="0" baseline="0" dirty="0">
                <a:ln>
                  <a:noFill/>
                </a:ln>
                <a:solidFill>
                  <a:srgbClr val="0033B3"/>
                </a:solidFill>
                <a:effectLst/>
                <a:latin typeface="JetBrains Mono"/>
              </a:rPr>
              <a:t>catch </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err="1">
                <a:ln>
                  <a:noFill/>
                </a:ln>
                <a:solidFill>
                  <a:srgbClr val="000000"/>
                </a:solidFill>
                <a:effectLst/>
                <a:latin typeface="JetBrains Mono"/>
              </a:rPr>
              <a:t>InterruptedException</a:t>
            </a:r>
            <a:r>
              <a:rPr kumimoji="0" lang="de-DE" altLang="de-DE" sz="1600" b="0" i="0" u="none" strike="noStrike" cap="none" normalizeH="0" baseline="0" dirty="0">
                <a:ln>
                  <a:noFill/>
                </a:ln>
                <a:solidFill>
                  <a:srgbClr val="000000"/>
                </a:solidFill>
                <a:effectLst/>
                <a:latin typeface="JetBrains Mono"/>
              </a:rPr>
              <a:t> e</a:t>
            </a:r>
            <a:r>
              <a:rPr kumimoji="0" lang="de-DE" altLang="de-DE" sz="1600" b="0" i="0" u="none" strike="noStrike" cap="none" normalizeH="0" baseline="0" dirty="0">
                <a:ln>
                  <a:noFill/>
                </a:ln>
                <a:solidFill>
                  <a:srgbClr val="080808"/>
                </a:solidFill>
                <a:effectLst/>
                <a:latin typeface="JetBrains Mono"/>
              </a:rPr>
              <a:t>) {</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33B3"/>
                </a:solidFill>
                <a:effectLst/>
                <a:latin typeface="JetBrains Mono"/>
              </a:rPr>
              <a:t>throw</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033B3"/>
                </a:solidFill>
                <a:effectLst/>
                <a:latin typeface="JetBrains Mono"/>
              </a:rPr>
              <a:t>new</a:t>
            </a:r>
            <a:r>
              <a:rPr kumimoji="0" lang="de-DE" altLang="de-DE" sz="1600" b="0" i="0" u="none" strike="noStrike" cap="none" normalizeH="0" baseline="0" dirty="0">
                <a:ln>
                  <a:noFill/>
                </a:ln>
                <a:solidFill>
                  <a:srgbClr val="0033B3"/>
                </a:solidFill>
                <a:effectLst/>
                <a:latin typeface="JetBrains Mono"/>
              </a:rPr>
              <a:t> </a:t>
            </a:r>
            <a:r>
              <a:rPr kumimoji="0" lang="de-DE" altLang="de-DE" sz="1600" b="0" i="0" u="none" strike="noStrike" cap="none" normalizeH="0" baseline="0" dirty="0" err="1">
                <a:ln>
                  <a:noFill/>
                </a:ln>
                <a:solidFill>
                  <a:srgbClr val="080808"/>
                </a:solidFill>
                <a:effectLst/>
                <a:latin typeface="JetBrains Mono"/>
              </a:rPr>
              <a:t>RuntimeException</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a:ln>
                  <a:noFill/>
                </a:ln>
                <a:solidFill>
                  <a:srgbClr val="000000"/>
                </a:solidFill>
                <a:effectLst/>
                <a:latin typeface="JetBrains Mono"/>
              </a:rPr>
              <a:t>e</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a:t>
            </a:r>
            <a:r>
              <a:rPr kumimoji="0" lang="de-DE" altLang="de-DE" sz="1600" b="0" i="0" u="none" strike="noStrike" cap="none" normalizeH="0" baseline="0" dirty="0" err="1">
                <a:ln>
                  <a:noFill/>
                </a:ln>
                <a:solidFill>
                  <a:srgbClr val="000000"/>
                </a:solidFill>
                <a:effectLst/>
                <a:latin typeface="JetBrains Mono"/>
              </a:rPr>
              <a:t>System</a:t>
            </a:r>
            <a:r>
              <a:rPr kumimoji="0" lang="de-DE" altLang="de-DE" sz="1600" b="0" i="0" u="none" strike="noStrike" cap="none" normalizeH="0" baseline="0" dirty="0" err="1">
                <a:ln>
                  <a:noFill/>
                </a:ln>
                <a:solidFill>
                  <a:srgbClr val="080808"/>
                </a:solidFill>
                <a:effectLst/>
                <a:latin typeface="JetBrains Mono"/>
              </a:rPr>
              <a:t>.</a:t>
            </a:r>
            <a:r>
              <a:rPr kumimoji="0" lang="de-DE" altLang="de-DE" sz="1600" b="0" i="1" u="none" strike="noStrike" cap="none" normalizeH="0" baseline="0" dirty="0" err="1">
                <a:ln>
                  <a:noFill/>
                </a:ln>
                <a:solidFill>
                  <a:srgbClr val="871094"/>
                </a:solidFill>
                <a:effectLst/>
                <a:latin typeface="JetBrains Mono"/>
              </a:rPr>
              <a:t>out</a:t>
            </a:r>
            <a:r>
              <a:rPr kumimoji="0" lang="de-DE" altLang="de-DE" sz="1600" b="0" i="0" u="none" strike="noStrike" cap="none" normalizeH="0" baseline="0" dirty="0" err="1">
                <a:ln>
                  <a:noFill/>
                </a:ln>
                <a:solidFill>
                  <a:srgbClr val="080808"/>
                </a:solidFill>
                <a:effectLst/>
                <a:latin typeface="JetBrains Mono"/>
              </a:rPr>
              <a:t>.println</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a:ln>
                  <a:noFill/>
                </a:ln>
                <a:solidFill>
                  <a:srgbClr val="067D17"/>
                </a:solidFill>
                <a:effectLst/>
                <a:latin typeface="JetBrains Mono"/>
              </a:rPr>
              <a:t>"</a:t>
            </a:r>
            <a:r>
              <a:rPr kumimoji="0" lang="de-DE" altLang="de-DE" sz="1600" b="0" i="0" u="none" strike="noStrike" cap="none" normalizeH="0" baseline="0" dirty="0" err="1">
                <a:ln>
                  <a:noFill/>
                </a:ln>
                <a:solidFill>
                  <a:srgbClr val="067D17"/>
                </a:solidFill>
                <a:effectLst/>
                <a:latin typeface="JetBrains Mono"/>
              </a:rPr>
              <a:t>Doing</a:t>
            </a:r>
            <a:r>
              <a:rPr kumimoji="0" lang="de-DE" altLang="de-DE" sz="1600" b="0" i="0" u="none" strike="noStrike" cap="none" normalizeH="0" baseline="0" dirty="0">
                <a:ln>
                  <a:noFill/>
                </a:ln>
                <a:solidFill>
                  <a:srgbClr val="067D17"/>
                </a:solidFill>
                <a:effectLst/>
                <a:latin typeface="JetBrains Mono"/>
              </a:rPr>
              <a:t> </a:t>
            </a:r>
            <a:r>
              <a:rPr kumimoji="0" lang="de-DE" altLang="de-DE" sz="1600" b="0" i="0" u="none" strike="noStrike" cap="none" normalizeH="0" baseline="0" dirty="0" err="1">
                <a:ln>
                  <a:noFill/>
                </a:ln>
                <a:solidFill>
                  <a:srgbClr val="067D17"/>
                </a:solidFill>
                <a:effectLst/>
                <a:latin typeface="JetBrains Mono"/>
              </a:rPr>
              <a:t>something</a:t>
            </a:r>
            <a:r>
              <a:rPr kumimoji="0" lang="de-DE" altLang="de-DE" sz="1600" b="0" i="0" u="none" strike="noStrike" cap="none" normalizeH="0" baseline="0" dirty="0">
                <a:ln>
                  <a:noFill/>
                </a:ln>
                <a:solidFill>
                  <a:srgbClr val="067D17"/>
                </a:solidFill>
                <a:effectLst/>
                <a:latin typeface="JetBrains Mono"/>
              </a:rPr>
              <a:t>.."</a:t>
            </a:r>
            <a:r>
              <a:rPr kumimoji="0" lang="de-DE" altLang="de-DE" sz="1600" b="0" i="0" u="none" strike="noStrike" cap="none" normalizeH="0" baseline="0" dirty="0">
                <a:ln>
                  <a:noFill/>
                </a:ln>
                <a:solidFill>
                  <a:srgbClr val="080808"/>
                </a:solidFill>
                <a:effectLst/>
                <a:latin typeface="JetBrains Mono"/>
              </a:rPr>
              <a: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a:t>
            </a:r>
            <a:endParaRPr kumimoji="0" lang="de-DE" altLang="de-DE" sz="4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74272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2.1. </a:t>
            </a:r>
            <a:r>
              <a:rPr lang="pl-PL" sz="3200">
                <a:latin typeface="Helvetica" pitchFamily="2" charset="0"/>
              </a:rPr>
              <a:t>Wprowadzenie do Spring Framework</a:t>
            </a:r>
            <a:br>
              <a:rPr lang="pl-PL" sz="3200">
                <a:latin typeface="Helvetica" pitchFamily="2" charset="0"/>
              </a:rPr>
            </a:br>
            <a:endParaRPr lang="pl-PL" sz="2900">
              <a:latin typeface="Helvetica" pitchFamily="2" charset="0"/>
            </a:endParaRPr>
          </a:p>
        </p:txBody>
      </p:sp>
      <p:sp>
        <p:nvSpPr>
          <p:cNvPr id="5" name="pole tekstowe 4">
            <a:extLst>
              <a:ext uri="{FF2B5EF4-FFF2-40B4-BE49-F238E27FC236}">
                <a16:creationId xmlns:a16="http://schemas.microsoft.com/office/drawing/2014/main" id="{8F528CA0-AD54-37D7-BFF8-1F202AE99074}"/>
              </a:ext>
            </a:extLst>
          </p:cNvPr>
          <p:cNvSpPr txBox="1"/>
          <p:nvPr/>
        </p:nvSpPr>
        <p:spPr>
          <a:xfrm>
            <a:off x="676205" y="792112"/>
            <a:ext cx="6514986" cy="5170646"/>
          </a:xfrm>
          <a:prstGeom prst="rect">
            <a:avLst/>
          </a:prstGeom>
          <a:noFill/>
        </p:spPr>
        <p:txBody>
          <a:bodyPr wrap="square" rtlCol="0">
            <a:spAutoFit/>
          </a:bodyPr>
          <a:lstStyle/>
          <a:p>
            <a:pPr marL="285750" indent="-285750">
              <a:buFont typeface="Arial" panose="020B0604020202020204" pitchFamily="34" charset="0"/>
              <a:buChar char="•"/>
            </a:pPr>
            <a:r>
              <a:rPr lang="pl-PL" sz="2200" dirty="0">
                <a:solidFill>
                  <a:srgbClr val="002C58"/>
                </a:solidFill>
                <a:latin typeface="Helvetica" pitchFamily="2" charset="0"/>
              </a:rPr>
              <a:t>Najbardziej popularny </a:t>
            </a:r>
            <a:r>
              <a:rPr lang="pl-PL" sz="2200" dirty="0" err="1">
                <a:solidFill>
                  <a:srgbClr val="002C58"/>
                </a:solidFill>
                <a:latin typeface="Helvetica" pitchFamily="2" charset="0"/>
              </a:rPr>
              <a:t>framework</a:t>
            </a:r>
            <a:r>
              <a:rPr lang="pl-PL" sz="2200" dirty="0">
                <a:solidFill>
                  <a:srgbClr val="002C58"/>
                </a:solidFill>
                <a:latin typeface="Helvetica" pitchFamily="2" charset="0"/>
              </a:rPr>
              <a:t> Javy Enterprise</a:t>
            </a:r>
          </a:p>
          <a:p>
            <a:pPr marL="285750" indent="-285750">
              <a:buFont typeface="Arial" panose="020B0604020202020204" pitchFamily="34" charset="0"/>
              <a:buChar char="•"/>
            </a:pPr>
            <a:r>
              <a:rPr lang="pl-PL" sz="2200" dirty="0">
                <a:solidFill>
                  <a:srgbClr val="002C58"/>
                </a:solidFill>
                <a:latin typeface="Helvetica" pitchFamily="2" charset="0"/>
              </a:rPr>
              <a:t>Uruchomienie w 2002 roku, pierwsze wydanie </a:t>
            </a:r>
            <a:br>
              <a:rPr lang="pl-PL" sz="2200" dirty="0">
                <a:solidFill>
                  <a:srgbClr val="002C58"/>
                </a:solidFill>
                <a:latin typeface="Helvetica" pitchFamily="2" charset="0"/>
              </a:rPr>
            </a:br>
            <a:r>
              <a:rPr lang="pl-PL" sz="2200" dirty="0">
                <a:solidFill>
                  <a:srgbClr val="002C58"/>
                </a:solidFill>
                <a:latin typeface="Helvetica" pitchFamily="2" charset="0"/>
              </a:rPr>
              <a:t>1 października 2002</a:t>
            </a:r>
          </a:p>
          <a:p>
            <a:pPr marL="285750" indent="-285750">
              <a:buFont typeface="Arial" panose="020B0604020202020204" pitchFamily="34" charset="0"/>
              <a:buChar char="•"/>
            </a:pPr>
            <a:r>
              <a:rPr lang="pl-PL" sz="2200" dirty="0">
                <a:solidFill>
                  <a:srgbClr val="002C58"/>
                </a:solidFill>
                <a:latin typeface="Helvetica" pitchFamily="2" charset="0"/>
              </a:rPr>
              <a:t>Szkielet do tworzenia aplikacji Java</a:t>
            </a:r>
          </a:p>
          <a:p>
            <a:pPr marL="285750" indent="-285750">
              <a:buFont typeface="Arial" panose="020B0604020202020204" pitchFamily="34" charset="0"/>
              <a:buChar char="•"/>
            </a:pPr>
            <a:r>
              <a:rPr lang="pl-PL" sz="2200" dirty="0">
                <a:solidFill>
                  <a:srgbClr val="002C58"/>
                </a:solidFill>
                <a:latin typeface="Helvetica" pitchFamily="2" charset="0"/>
              </a:rPr>
              <a:t>Alternatywa dla EJB (Enterprise </a:t>
            </a:r>
            <a:r>
              <a:rPr lang="pl-PL" sz="2200" dirty="0" err="1">
                <a:solidFill>
                  <a:srgbClr val="002C58"/>
                </a:solidFill>
                <a:latin typeface="Helvetica" pitchFamily="2" charset="0"/>
              </a:rPr>
              <a:t>JavaBeans</a:t>
            </a:r>
            <a:r>
              <a:rPr lang="pl-PL" sz="2200" dirty="0">
                <a:solidFill>
                  <a:srgbClr val="002C58"/>
                </a:solidFill>
                <a:latin typeface="Helvetica" pitchFamily="2" charset="0"/>
              </a:rPr>
              <a:t>)</a:t>
            </a:r>
          </a:p>
          <a:p>
            <a:pPr marL="285750" indent="-285750">
              <a:buFont typeface="Arial" panose="020B0604020202020204" pitchFamily="34" charset="0"/>
              <a:buChar char="•"/>
            </a:pPr>
            <a:r>
              <a:rPr lang="pl-PL" sz="2200" dirty="0">
                <a:solidFill>
                  <a:srgbClr val="002C58"/>
                </a:solidFill>
                <a:latin typeface="Helvetica" pitchFamily="2" charset="0"/>
              </a:rPr>
              <a:t>Zapewnia elastyczność w procesie tworzenia oprogramowania</a:t>
            </a:r>
          </a:p>
          <a:p>
            <a:pPr marL="285750" indent="-285750">
              <a:buFont typeface="Arial" panose="020B0604020202020204" pitchFamily="34" charset="0"/>
              <a:buChar char="•"/>
            </a:pPr>
            <a:r>
              <a:rPr lang="pl-PL" sz="2200" dirty="0">
                <a:solidFill>
                  <a:srgbClr val="002C58"/>
                </a:solidFill>
                <a:latin typeface="Helvetica" pitchFamily="2" charset="0"/>
              </a:rPr>
              <a:t>Obszerna i dobrze opracowana dokumentacja</a:t>
            </a:r>
          </a:p>
          <a:p>
            <a:pPr marL="285750" indent="-285750">
              <a:buFont typeface="Arial" panose="020B0604020202020204" pitchFamily="34" charset="0"/>
              <a:buChar char="•"/>
            </a:pPr>
            <a:r>
              <a:rPr lang="pl-PL" sz="2200" dirty="0">
                <a:solidFill>
                  <a:srgbClr val="002C58"/>
                </a:solidFill>
                <a:latin typeface="Helvetica" pitchFamily="2" charset="0"/>
              </a:rPr>
              <a:t>Ułatwia implementację różnorodnych zagadnień programistycznych</a:t>
            </a:r>
          </a:p>
          <a:p>
            <a:pPr marL="285750" indent="-285750">
              <a:buFont typeface="Arial" panose="020B0604020202020204" pitchFamily="34" charset="0"/>
              <a:buChar char="•"/>
            </a:pPr>
            <a:r>
              <a:rPr lang="pl-PL" sz="2200" dirty="0">
                <a:solidFill>
                  <a:srgbClr val="002C58"/>
                </a:solidFill>
                <a:latin typeface="Helvetica" pitchFamily="2" charset="0"/>
              </a:rPr>
              <a:t>Promuje najlepsze praktyki i poprawne podejścia do programowania</a:t>
            </a:r>
          </a:p>
          <a:p>
            <a:pPr marL="285750" indent="-285750">
              <a:buFont typeface="Arial" panose="020B0604020202020204" pitchFamily="34" charset="0"/>
              <a:buChar char="•"/>
            </a:pPr>
            <a:r>
              <a:rPr lang="pl-PL" sz="2200" dirty="0">
                <a:solidFill>
                  <a:srgbClr val="002C58"/>
                </a:solidFill>
                <a:latin typeface="Helvetica" pitchFamily="2" charset="0"/>
              </a:rPr>
              <a:t>Dostępny na open </a:t>
            </a:r>
            <a:r>
              <a:rPr lang="pl-PL" sz="2200" dirty="0" err="1">
                <a:solidFill>
                  <a:srgbClr val="002C58"/>
                </a:solidFill>
                <a:latin typeface="Helvetica" pitchFamily="2" charset="0"/>
              </a:rPr>
              <a:t>source’owej</a:t>
            </a:r>
            <a:r>
              <a:rPr lang="pl-PL" sz="2200" dirty="0">
                <a:solidFill>
                  <a:srgbClr val="002C58"/>
                </a:solidFill>
                <a:latin typeface="Helvetica" pitchFamily="2" charset="0"/>
              </a:rPr>
              <a:t> licencji, co umożliwia szeroki dostęp i współpracę</a:t>
            </a:r>
          </a:p>
        </p:txBody>
      </p:sp>
      <p:pic>
        <p:nvPicPr>
          <p:cNvPr id="1026" name="Picture 2" descr="Strefa wiedzy – Framework – Spring - Vavatech.pl">
            <a:extLst>
              <a:ext uri="{FF2B5EF4-FFF2-40B4-BE49-F238E27FC236}">
                <a16:creationId xmlns:a16="http://schemas.microsoft.com/office/drawing/2014/main" id="{321F2658-74FA-B12F-080C-AFE57D0E3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3670" y="1802384"/>
            <a:ext cx="3965277" cy="199958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145E2329-F369-186E-918A-AA894F0D60A1}"/>
              </a:ext>
            </a:extLst>
          </p:cNvPr>
          <p:cNvSpPr/>
          <p:nvPr/>
        </p:nvSpPr>
        <p:spPr>
          <a:xfrm>
            <a:off x="7810687" y="4482245"/>
            <a:ext cx="3671241" cy="779222"/>
          </a:xfrm>
          <a:prstGeom prst="rect">
            <a:avLst/>
          </a:prstGeom>
          <a:solidFill>
            <a:srgbClr val="262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400" b="1">
                <a:latin typeface="Metropolis"/>
              </a:rPr>
              <a:t>Spring makes Java productive.</a:t>
            </a:r>
            <a:endParaRPr lang="de-DE" sz="2400" b="1">
              <a:latin typeface="Metropolis"/>
            </a:endParaRPr>
          </a:p>
        </p:txBody>
      </p:sp>
      <p:pic>
        <p:nvPicPr>
          <p:cNvPr id="3" name="Obraz 3" descr="Uniwersytet WSB Merito Wrocław">
            <a:extLst>
              <a:ext uri="{FF2B5EF4-FFF2-40B4-BE49-F238E27FC236}">
                <a16:creationId xmlns:a16="http://schemas.microsoft.com/office/drawing/2014/main" id="{67C54926-D968-E96C-CFBA-50CA051FCE6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Straight Connector 3">
            <a:extLst>
              <a:ext uri="{FF2B5EF4-FFF2-40B4-BE49-F238E27FC236}">
                <a16:creationId xmlns:a16="http://schemas.microsoft.com/office/drawing/2014/main" id="{EAB0D9B0-1B13-3DD3-EC83-622CE16E0E56}"/>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6" name="Picture 2" descr="Capgemini Logo Logo and symbol, meaning, history, PNG">
            <a:extLst>
              <a:ext uri="{FF2B5EF4-FFF2-40B4-BE49-F238E27FC236}">
                <a16:creationId xmlns:a16="http://schemas.microsoft.com/office/drawing/2014/main" id="{4FDC0304-3B6E-5F1C-237E-5DBE3A0EA2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769173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110</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dirty="0">
                <a:latin typeface="Metropolis"/>
              </a:rPr>
              <a:t>Spring makes Java </a:t>
            </a:r>
            <a:br>
              <a:rPr lang="pl-PL" sz="2000" b="1" dirty="0">
                <a:latin typeface="Metropolis"/>
              </a:rPr>
            </a:br>
            <a:r>
              <a:rPr lang="pl-PL" sz="2000" b="1" dirty="0">
                <a:latin typeface="Metropolis"/>
              </a:rPr>
              <a:t>modern.</a:t>
            </a:r>
            <a:endParaRPr lang="de-DE" sz="2000" b="1" dirty="0">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4343400" y="2898160"/>
            <a:ext cx="5029200" cy="523220"/>
          </a:xfrm>
          <a:prstGeom prst="rect">
            <a:avLst/>
          </a:prstGeom>
          <a:noFill/>
        </p:spPr>
        <p:txBody>
          <a:bodyPr wrap="square">
            <a:spAutoFit/>
          </a:bodyPr>
          <a:lstStyle/>
          <a:p>
            <a:r>
              <a:rPr lang="pl-PL" sz="2800" b="1" dirty="0">
                <a:latin typeface="Helvetica" panose="020B0604020202020204" pitchFamily="34" charset="0"/>
                <a:cs typeface="Helvetica" panose="020B0604020202020204" pitchFamily="34" charset="0"/>
              </a:rPr>
              <a:t>12. Spring </a:t>
            </a:r>
            <a:r>
              <a:rPr lang="pl-PL" sz="2800" b="1" dirty="0" err="1">
                <a:latin typeface="Helvetica" panose="020B0604020202020204" pitchFamily="34" charset="0"/>
                <a:cs typeface="Helvetica" panose="020B0604020202020204" pitchFamily="34" charset="0"/>
              </a:rPr>
              <a:t>Actuator</a:t>
            </a:r>
            <a:endParaRPr lang="pl-PL" sz="2800" b="1"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40831439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12.1. Spring </a:t>
            </a:r>
            <a:r>
              <a:rPr lang="pl-PL" sz="2900" dirty="0" err="1">
                <a:solidFill>
                  <a:srgbClr val="002C58"/>
                </a:solidFill>
                <a:latin typeface="Helvetica" pitchFamily="2" charset="0"/>
                <a:ea typeface="+mn-ea"/>
                <a:cs typeface="+mn-cs"/>
              </a:rPr>
              <a:t>Actuator</a:t>
            </a:r>
            <a:endParaRPr lang="pl-PL" sz="2900"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459821" cy="4093428"/>
          </a:xfrm>
          <a:prstGeom prst="rect">
            <a:avLst/>
          </a:prstGeom>
          <a:noFill/>
        </p:spPr>
        <p:txBody>
          <a:bodyPr wrap="square">
            <a:spAutoFit/>
          </a:bodyPr>
          <a:lstStyle/>
          <a:p>
            <a:r>
              <a:rPr lang="pl-PL" sz="2000" b="1" dirty="0">
                <a:solidFill>
                  <a:srgbClr val="002B58"/>
                </a:solidFill>
                <a:latin typeface="Helvetica" panose="020B0604020202020204" pitchFamily="34" charset="0"/>
                <a:cs typeface="Helvetica" panose="020B0604020202020204" pitchFamily="34" charset="0"/>
              </a:rPr>
              <a:t>Spring </a:t>
            </a:r>
            <a:r>
              <a:rPr lang="pl-PL" sz="2000" b="1" dirty="0" err="1">
                <a:solidFill>
                  <a:srgbClr val="002B58"/>
                </a:solidFill>
                <a:latin typeface="Helvetica" panose="020B0604020202020204" pitchFamily="34" charset="0"/>
                <a:cs typeface="Helvetica" panose="020B0604020202020204" pitchFamily="34" charset="0"/>
              </a:rPr>
              <a:t>Actuator</a:t>
            </a:r>
            <a:r>
              <a:rPr lang="pl-PL" sz="2000" b="1" dirty="0">
                <a:solidFill>
                  <a:srgbClr val="002B58"/>
                </a:solidFill>
                <a:latin typeface="Helvetica" panose="020B0604020202020204" pitchFamily="34" charset="0"/>
                <a:cs typeface="Helvetica" panose="020B0604020202020204" pitchFamily="34" charset="0"/>
              </a:rPr>
              <a:t>  zapewnia wsparcie dla monitorowania aplikacji</a:t>
            </a:r>
          </a:p>
          <a:p>
            <a:endParaRPr lang="pl-PL" sz="2000" b="1" dirty="0">
              <a:solidFill>
                <a:srgbClr val="002B58"/>
              </a:solidFill>
              <a:latin typeface="Helvetica" panose="020B0604020202020204" pitchFamily="34" charset="0"/>
              <a:cs typeface="Helvetica" panose="020B0604020202020204" pitchFamily="34" charset="0"/>
            </a:endParaRPr>
          </a:p>
          <a:p>
            <a:r>
              <a:rPr lang="pl-PL" sz="2000" dirty="0">
                <a:solidFill>
                  <a:srgbClr val="002B58"/>
                </a:solidFill>
                <a:latin typeface="Helvetica" panose="020B0604020202020204" pitchFamily="34" charset="0"/>
                <a:cs typeface="Helvetica" panose="020B0604020202020204" pitchFamily="34" charset="0"/>
              </a:rPr>
              <a:t>Spring </a:t>
            </a:r>
            <a:r>
              <a:rPr lang="pl-PL" sz="2000" dirty="0" err="1">
                <a:solidFill>
                  <a:srgbClr val="002B58"/>
                </a:solidFill>
                <a:latin typeface="Helvetica" panose="020B0604020202020204" pitchFamily="34" charset="0"/>
                <a:cs typeface="Helvetica" panose="020B0604020202020204" pitchFamily="34" charset="0"/>
              </a:rPr>
              <a:t>Actuator</a:t>
            </a:r>
            <a:r>
              <a:rPr lang="pl-PL" sz="2000" dirty="0">
                <a:solidFill>
                  <a:srgbClr val="002B58"/>
                </a:solidFill>
                <a:latin typeface="Helvetica" panose="020B0604020202020204" pitchFamily="34" charset="0"/>
                <a:cs typeface="Helvetica" panose="020B0604020202020204" pitchFamily="34" charset="0"/>
              </a:rPr>
              <a:t> wprowadza do naszej aplikacji funkcje gotowe do produkcji.</a:t>
            </a:r>
          </a:p>
          <a:p>
            <a:endParaRPr lang="pl-PL" sz="2000" dirty="0">
              <a:solidFill>
                <a:srgbClr val="002B58"/>
              </a:solidFill>
              <a:latin typeface="Helvetica" panose="020B0604020202020204" pitchFamily="34" charset="0"/>
              <a:cs typeface="Helvetica" panose="020B0604020202020204" pitchFamily="34" charset="0"/>
            </a:endParaRPr>
          </a:p>
          <a:p>
            <a:r>
              <a:rPr lang="pl-PL" sz="2000" dirty="0">
                <a:solidFill>
                  <a:srgbClr val="002B58"/>
                </a:solidFill>
                <a:latin typeface="Helvetica" panose="020B0604020202020204" pitchFamily="34" charset="0"/>
                <a:cs typeface="Helvetica" panose="020B0604020202020204" pitchFamily="34" charset="0"/>
              </a:rPr>
              <a:t>Monitorowanie naszej aplikacji, zbieranie metryk i zrozumienie ruchu lub stanu naszej bazy danych staje się trywialne dzięki tej zależności.</a:t>
            </a:r>
          </a:p>
          <a:p>
            <a:endParaRPr lang="pl-PL" sz="2000" dirty="0">
              <a:solidFill>
                <a:srgbClr val="002B58"/>
              </a:solidFill>
              <a:latin typeface="Helvetica" panose="020B0604020202020204" pitchFamily="34" charset="0"/>
              <a:cs typeface="Helvetica" panose="020B0604020202020204" pitchFamily="34" charset="0"/>
            </a:endParaRPr>
          </a:p>
          <a:p>
            <a:r>
              <a:rPr lang="pl-PL" sz="2000" dirty="0">
                <a:solidFill>
                  <a:srgbClr val="002B58"/>
                </a:solidFill>
                <a:latin typeface="Helvetica" panose="020B0604020202020204" pitchFamily="34" charset="0"/>
                <a:cs typeface="Helvetica" panose="020B0604020202020204" pitchFamily="34" charset="0"/>
              </a:rPr>
              <a:t>Główną zaletą tej biblioteki jest to, że możemy uzyskać narzędzia klasy produkcyjnej bez konieczności samodzielnego wdrażania tych funkcji.</a:t>
            </a:r>
          </a:p>
          <a:p>
            <a:endParaRPr lang="pl-PL" sz="2000" dirty="0">
              <a:solidFill>
                <a:srgbClr val="002B58"/>
              </a:solidFill>
              <a:latin typeface="Helvetica" panose="020B0604020202020204" pitchFamily="34" charset="0"/>
              <a:cs typeface="Helvetica" panose="020B0604020202020204" pitchFamily="34" charset="0"/>
            </a:endParaRPr>
          </a:p>
          <a:p>
            <a:r>
              <a:rPr lang="pl-PL" sz="2000" dirty="0">
                <a:solidFill>
                  <a:srgbClr val="002B58"/>
                </a:solidFill>
                <a:latin typeface="Helvetica" panose="020B0604020202020204" pitchFamily="34" charset="0"/>
                <a:cs typeface="Helvetica" panose="020B0604020202020204" pitchFamily="34" charset="0"/>
              </a:rPr>
              <a:t>Spring </a:t>
            </a:r>
            <a:r>
              <a:rPr lang="pl-PL" sz="2000" dirty="0" err="1">
                <a:solidFill>
                  <a:srgbClr val="002B58"/>
                </a:solidFill>
                <a:latin typeface="Helvetica" panose="020B0604020202020204" pitchFamily="34" charset="0"/>
                <a:cs typeface="Helvetica" panose="020B0604020202020204" pitchFamily="34" charset="0"/>
              </a:rPr>
              <a:t>Actuator</a:t>
            </a:r>
            <a:r>
              <a:rPr lang="pl-PL" sz="2000" dirty="0">
                <a:solidFill>
                  <a:srgbClr val="002B58"/>
                </a:solidFill>
                <a:latin typeface="Helvetica" panose="020B0604020202020204" pitchFamily="34" charset="0"/>
                <a:cs typeface="Helvetica" panose="020B0604020202020204" pitchFamily="34" charset="0"/>
              </a:rPr>
              <a:t>  udostępnia głównie informacje operacyjne o uruchomionej aplikacji - zdrowie, metryki, informacje, zrzut, środowisko itp. Używa punktów końcowych HTTP lub fasoli JMX, aby umożliwić nam interakcję z nim.</a:t>
            </a:r>
          </a:p>
        </p:txBody>
      </p:sp>
    </p:spTree>
    <p:extLst>
      <p:ext uri="{BB962C8B-B14F-4D97-AF65-F5344CB8AC3E}">
        <p14:creationId xmlns:p14="http://schemas.microsoft.com/office/powerpoint/2010/main" val="318766405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12.2. Spring </a:t>
            </a:r>
            <a:r>
              <a:rPr lang="pl-PL" sz="2900" dirty="0" err="1">
                <a:solidFill>
                  <a:srgbClr val="002C58"/>
                </a:solidFill>
                <a:latin typeface="Helvetica" pitchFamily="2" charset="0"/>
                <a:ea typeface="+mn-ea"/>
                <a:cs typeface="+mn-cs"/>
              </a:rPr>
              <a:t>Actuator</a:t>
            </a:r>
            <a:r>
              <a:rPr lang="pl-PL" sz="2900" dirty="0">
                <a:solidFill>
                  <a:srgbClr val="002C58"/>
                </a:solidFill>
                <a:latin typeface="Helvetica" pitchFamily="2" charset="0"/>
                <a:ea typeface="+mn-ea"/>
                <a:cs typeface="+mn-cs"/>
              </a:rPr>
              <a:t> – Predefiniowane metryki</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459821" cy="5355312"/>
          </a:xfrm>
          <a:prstGeom prst="rect">
            <a:avLst/>
          </a:prstGeom>
          <a:noFill/>
        </p:spPr>
        <p:txBody>
          <a:bodyPr wrap="square">
            <a:spAutoFit/>
          </a:bodyPr>
          <a:lstStyle/>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auditevents</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zawiera listę zdarzeń związanych z audytem bezpieczeństwa, takich jak logowanie/wylogowanie użytkownika. Ponadto możemy filtrować według zleceniodawcy lub typu wśród innych pól.</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beans</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zwraca wszystkie dostępne fasole w naszej </a:t>
            </a:r>
            <a:r>
              <a:rPr lang="pl-PL" b="0" i="1" dirty="0" err="1">
                <a:solidFill>
                  <a:srgbClr val="000000"/>
                </a:solidFill>
                <a:effectLst/>
                <a:highlight>
                  <a:srgbClr val="FFFFFF"/>
                </a:highlight>
                <a:latin typeface="Raleway" panose="020F0502020204030204" pitchFamily="34" charset="0"/>
              </a:rPr>
              <a:t>BeanFactory</a:t>
            </a:r>
            <a:r>
              <a:rPr lang="pl-PL" b="0" i="1" dirty="0">
                <a:solidFill>
                  <a:srgbClr val="000000"/>
                </a:solidFill>
                <a:effectLst/>
                <a:highlight>
                  <a:srgbClr val="FFFFFF"/>
                </a:highlight>
                <a:latin typeface="Raleway" panose="020F0502020204030204" pitchFamily="34" charset="0"/>
              </a:rPr>
              <a:t>. W przeciwieństwie do </a:t>
            </a:r>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auditevents</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nie obsługuje filtrowania.</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conditions</a:t>
            </a:r>
            <a:r>
              <a:rPr lang="pl-PL" b="0" i="1" dirty="0">
                <a:solidFill>
                  <a:srgbClr val="000000"/>
                </a:solidFill>
                <a:effectLst/>
                <a:highlight>
                  <a:srgbClr val="FFFFFF"/>
                </a:highlight>
                <a:latin typeface="Raleway" panose="020F0502020204030204" pitchFamily="34" charset="0"/>
              </a:rPr>
              <a:t>, wcześniej znane jako /</a:t>
            </a:r>
            <a:r>
              <a:rPr lang="pl-PL" b="0" i="1" dirty="0" err="1">
                <a:solidFill>
                  <a:srgbClr val="000000"/>
                </a:solidFill>
                <a:effectLst/>
                <a:highlight>
                  <a:srgbClr val="FFFFFF"/>
                </a:highlight>
                <a:latin typeface="Raleway" panose="020F0502020204030204" pitchFamily="34" charset="0"/>
              </a:rPr>
              <a:t>autoconfig</a:t>
            </a:r>
            <a:r>
              <a:rPr lang="pl-PL" b="0" i="1" dirty="0">
                <a:solidFill>
                  <a:srgbClr val="000000"/>
                </a:solidFill>
                <a:effectLst/>
                <a:highlight>
                  <a:srgbClr val="FFFFFF"/>
                </a:highlight>
                <a:latin typeface="Raleway" panose="020F0502020204030204" pitchFamily="34" charset="0"/>
              </a:rPr>
              <a:t>, tworzy raport warunków wokół </a:t>
            </a:r>
            <a:r>
              <a:rPr lang="pl-PL" b="0" i="1" dirty="0" err="1">
                <a:solidFill>
                  <a:srgbClr val="000000"/>
                </a:solidFill>
                <a:effectLst/>
                <a:highlight>
                  <a:srgbClr val="FFFFFF"/>
                </a:highlight>
                <a:latin typeface="Raleway" panose="020F0502020204030204" pitchFamily="34" charset="0"/>
              </a:rPr>
              <a:t>autokonfiguracji</a:t>
            </a:r>
            <a:r>
              <a:rPr lang="pl-PL" b="0" i="1" dirty="0">
                <a:solidFill>
                  <a:srgbClr val="000000"/>
                </a:solidFill>
                <a:effectLst/>
                <a:highlight>
                  <a:srgbClr val="FFFFFF"/>
                </a:highlight>
                <a:latin typeface="Raleway" panose="020F0502020204030204" pitchFamily="34" charset="0"/>
              </a:rPr>
              <a:t>.</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configprops</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pozwala nam pobrać wszystkie fasole @</a:t>
            </a:r>
            <a:r>
              <a:rPr lang="pl-PL" b="0" i="1" dirty="0" err="1">
                <a:solidFill>
                  <a:srgbClr val="000000"/>
                </a:solidFill>
                <a:effectLst/>
                <a:highlight>
                  <a:srgbClr val="FFFFFF"/>
                </a:highlight>
                <a:latin typeface="Raleway" panose="020F0502020204030204" pitchFamily="34" charset="0"/>
              </a:rPr>
              <a:t>ConfigurationProperties</a:t>
            </a:r>
            <a:r>
              <a:rPr lang="pl-PL" b="0" i="1" dirty="0">
                <a:solidFill>
                  <a:srgbClr val="000000"/>
                </a:solidFill>
                <a:effectLst/>
                <a:highlight>
                  <a:srgbClr val="FFFFFF"/>
                </a:highlight>
                <a:latin typeface="Raleway" panose="020F0502020204030204" pitchFamily="34" charset="0"/>
              </a:rPr>
              <a:t>.</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env</a:t>
            </a:r>
            <a:r>
              <a:rPr lang="pl-PL" b="0" i="1" dirty="0">
                <a:solidFill>
                  <a:srgbClr val="000000"/>
                </a:solidFill>
                <a:effectLst/>
                <a:highlight>
                  <a:srgbClr val="FFFFFF"/>
                </a:highlight>
                <a:latin typeface="Raleway" panose="020F0502020204030204" pitchFamily="34" charset="0"/>
              </a:rPr>
              <a:t> zwraca bieżące właściwości środowiska. Dodatkowo możemy pobrać pojedyncze właściwości.</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flyway</a:t>
            </a:r>
            <a:r>
              <a:rPr lang="pl-PL" b="0" i="1" dirty="0">
                <a:solidFill>
                  <a:srgbClr val="000000"/>
                </a:solidFill>
                <a:effectLst/>
                <a:highlight>
                  <a:srgbClr val="FFFFFF"/>
                </a:highlight>
                <a:latin typeface="Raleway" panose="020F0502020204030204" pitchFamily="34" charset="0"/>
              </a:rPr>
              <a:t> dostarcza szczegółowych informacji na temat migracji bazy danych </a:t>
            </a:r>
            <a:r>
              <a:rPr lang="pl-PL" b="0" i="1" dirty="0" err="1">
                <a:solidFill>
                  <a:srgbClr val="000000"/>
                </a:solidFill>
                <a:effectLst/>
                <a:highlight>
                  <a:srgbClr val="FFFFFF"/>
                </a:highlight>
                <a:latin typeface="Raleway" panose="020F0502020204030204" pitchFamily="34" charset="0"/>
              </a:rPr>
              <a:t>Flyway</a:t>
            </a:r>
            <a:r>
              <a:rPr lang="pl-PL" b="0" i="1" dirty="0">
                <a:solidFill>
                  <a:srgbClr val="000000"/>
                </a:solidFill>
                <a:effectLst/>
                <a:highlight>
                  <a:srgbClr val="FFFFFF"/>
                </a:highlight>
                <a:latin typeface="Raleway" panose="020F0502020204030204" pitchFamily="34" charset="0"/>
              </a:rPr>
              <a:t>.</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health</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podsumowuje stan zdrowia naszej aplikacji.</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heapdump</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buduje i zwraca zrzut sterty z maszyny JVM używanej przez naszą aplikację.</a:t>
            </a:r>
          </a:p>
          <a:p>
            <a:pPr algn="l"/>
            <a:r>
              <a:rPr lang="pl-PL" b="1" i="1" dirty="0">
                <a:solidFill>
                  <a:srgbClr val="000000"/>
                </a:solidFill>
                <a:effectLst/>
                <a:highlight>
                  <a:srgbClr val="FFFFFF"/>
                </a:highlight>
                <a:latin typeface="Raleway" panose="020F0502020204030204" pitchFamily="34" charset="0"/>
              </a:rPr>
              <a:t>/info </a:t>
            </a:r>
            <a:r>
              <a:rPr lang="pl-PL" b="0" i="1" dirty="0">
                <a:solidFill>
                  <a:srgbClr val="000000"/>
                </a:solidFill>
                <a:effectLst/>
                <a:highlight>
                  <a:srgbClr val="FFFFFF"/>
                </a:highlight>
                <a:latin typeface="Raleway" panose="020F0502020204030204" pitchFamily="34" charset="0"/>
              </a:rPr>
              <a:t>zwraca ogólne informacje. Mogą to być niestandardowe dane, informacje o kompilacji lub szczegóły dotyczące ostatniego zatwierdzenia.</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liquibase</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zachowuje się jak /</a:t>
            </a:r>
            <a:r>
              <a:rPr lang="pl-PL" b="0" i="1" dirty="0" err="1">
                <a:solidFill>
                  <a:srgbClr val="000000"/>
                </a:solidFill>
                <a:effectLst/>
                <a:highlight>
                  <a:srgbClr val="FFFFFF"/>
                </a:highlight>
                <a:latin typeface="Raleway" panose="020F0502020204030204" pitchFamily="34" charset="0"/>
              </a:rPr>
              <a:t>flyway</a:t>
            </a:r>
            <a:r>
              <a:rPr lang="pl-PL" b="0" i="1" dirty="0">
                <a:solidFill>
                  <a:srgbClr val="000000"/>
                </a:solidFill>
                <a:effectLst/>
                <a:highlight>
                  <a:srgbClr val="FFFFFF"/>
                </a:highlight>
                <a:latin typeface="Raleway" panose="020F0502020204030204" pitchFamily="34" charset="0"/>
              </a:rPr>
              <a:t>, ale dla </a:t>
            </a:r>
            <a:r>
              <a:rPr lang="pl-PL" b="0" i="1" dirty="0" err="1">
                <a:solidFill>
                  <a:srgbClr val="000000"/>
                </a:solidFill>
                <a:effectLst/>
                <a:highlight>
                  <a:srgbClr val="FFFFFF"/>
                </a:highlight>
                <a:latin typeface="Raleway" panose="020F0502020204030204" pitchFamily="34" charset="0"/>
              </a:rPr>
              <a:t>Liquibase</a:t>
            </a:r>
            <a:r>
              <a:rPr lang="pl-PL" b="0" i="1" dirty="0">
                <a:solidFill>
                  <a:srgbClr val="000000"/>
                </a:solidFill>
                <a:effectLst/>
                <a:highlight>
                  <a:srgbClr val="FFFFFF"/>
                </a:highlight>
                <a:latin typeface="Raleway" panose="020F0502020204030204" pitchFamily="34" charset="0"/>
              </a:rPr>
              <a:t>.</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logfile</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zwraca zwykłe logi aplikacji.</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loggers</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pozwala nam zapytać i zmodyfikować poziom logowania naszej aplikacji.</a:t>
            </a:r>
          </a:p>
          <a:p>
            <a:pPr algn="l"/>
            <a:r>
              <a:rPr lang="pl-PL" b="1" i="1" dirty="0">
                <a:solidFill>
                  <a:srgbClr val="000000"/>
                </a:solidFill>
                <a:effectLst/>
                <a:highlight>
                  <a:srgbClr val="FFFFFF"/>
                </a:highlight>
                <a:latin typeface="Raleway" panose="020F0502020204030204" pitchFamily="34" charset="0"/>
              </a:rPr>
              <a:t>/</a:t>
            </a:r>
            <a:r>
              <a:rPr lang="pl-PL" b="1" i="1" dirty="0" err="1">
                <a:solidFill>
                  <a:srgbClr val="000000"/>
                </a:solidFill>
                <a:effectLst/>
                <a:highlight>
                  <a:srgbClr val="FFFFFF"/>
                </a:highlight>
                <a:latin typeface="Raleway" panose="020F0502020204030204" pitchFamily="34" charset="0"/>
              </a:rPr>
              <a:t>metrics</a:t>
            </a:r>
            <a:r>
              <a:rPr lang="pl-PL" b="1" i="1" dirty="0">
                <a:solidFill>
                  <a:srgbClr val="000000"/>
                </a:solidFill>
                <a:effectLst/>
                <a:highlight>
                  <a:srgbClr val="FFFFFF"/>
                </a:highlight>
                <a:latin typeface="Raleway" panose="020F0502020204030204" pitchFamily="34" charset="0"/>
              </a:rPr>
              <a:t> </a:t>
            </a:r>
            <a:r>
              <a:rPr lang="pl-PL" b="0" i="1" dirty="0">
                <a:solidFill>
                  <a:srgbClr val="000000"/>
                </a:solidFill>
                <a:effectLst/>
                <a:highlight>
                  <a:srgbClr val="FFFFFF"/>
                </a:highlight>
                <a:latin typeface="Raleway" panose="020F0502020204030204" pitchFamily="34" charset="0"/>
              </a:rPr>
              <a:t>wyszczególnia metryki naszej aplikacji. Może to obejmować zarówno ogólne, jak i niestandardowe metryki.</a:t>
            </a:r>
          </a:p>
        </p:txBody>
      </p:sp>
    </p:spTree>
    <p:extLst>
      <p:ext uri="{BB962C8B-B14F-4D97-AF65-F5344CB8AC3E}">
        <p14:creationId xmlns:p14="http://schemas.microsoft.com/office/powerpoint/2010/main" val="122493521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113</a:t>
            </a:fld>
            <a:endParaRPr kern="0">
              <a:solidFill>
                <a:srgbClr val="002C58"/>
              </a:solidFill>
              <a:latin typeface="Helvetica" pitchFamily="2" charset="0"/>
            </a:endParaRPr>
          </a:p>
        </p:txBody>
      </p:sp>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4343400" y="2898160"/>
            <a:ext cx="5029200" cy="523220"/>
          </a:xfrm>
          <a:prstGeom prst="rect">
            <a:avLst/>
          </a:prstGeom>
          <a:noFill/>
        </p:spPr>
        <p:txBody>
          <a:bodyPr wrap="square">
            <a:spAutoFit/>
          </a:bodyPr>
          <a:lstStyle/>
          <a:p>
            <a:r>
              <a:rPr lang="pl-PL" sz="2800" b="1" dirty="0">
                <a:latin typeface="Helvetica" panose="020B0604020202020204" pitchFamily="34" charset="0"/>
                <a:cs typeface="Helvetica" panose="020B0604020202020204" pitchFamily="34" charset="0"/>
              </a:rPr>
              <a:t>13. </a:t>
            </a:r>
            <a:r>
              <a:rPr lang="pl-PL" sz="2800" b="1" dirty="0" err="1">
                <a:latin typeface="Helvetica" panose="020B0604020202020204" pitchFamily="34" charset="0"/>
                <a:cs typeface="Helvetica" panose="020B0604020202020204" pitchFamily="34" charset="0"/>
              </a:rPr>
              <a:t>Swagger</a:t>
            </a:r>
            <a:r>
              <a:rPr lang="pl-PL" sz="2800" b="1" dirty="0">
                <a:latin typeface="Helvetica" panose="020B0604020202020204" pitchFamily="34" charset="0"/>
                <a:cs typeface="Helvetica" panose="020B0604020202020204" pitchFamily="34" charset="0"/>
              </a:rPr>
              <a:t> &amp; </a:t>
            </a:r>
            <a:r>
              <a:rPr lang="pl-PL" sz="2800" b="1" dirty="0" err="1">
                <a:latin typeface="Helvetica" panose="020B0604020202020204" pitchFamily="34" charset="0"/>
                <a:cs typeface="Helvetica" panose="020B0604020202020204" pitchFamily="34" charset="0"/>
              </a:rPr>
              <a:t>OpenAPI</a:t>
            </a:r>
            <a:endParaRPr lang="pl-PL" sz="2800" b="1" dirty="0">
              <a:latin typeface="Helvetica" panose="020B0604020202020204" pitchFamily="34" charset="0"/>
              <a:cs typeface="Helvetica" panose="020B0604020202020204" pitchFamily="34" charset="0"/>
            </a:endParaRPr>
          </a:p>
        </p:txBody>
      </p:sp>
      <p:pic>
        <p:nvPicPr>
          <p:cNvPr id="17410" name="Picture 2" descr="How to Generate an OpenAPI Description for an API">
            <a:extLst>
              <a:ext uri="{FF2B5EF4-FFF2-40B4-BE49-F238E27FC236}">
                <a16:creationId xmlns:a16="http://schemas.microsoft.com/office/drawing/2014/main" id="{584358A8-36B8-6E86-B338-1EED4362B6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58200" y="733828"/>
            <a:ext cx="3447253" cy="2712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629429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13.1 </a:t>
            </a:r>
            <a:r>
              <a:rPr lang="pl-PL" sz="2900" dirty="0" err="1">
                <a:solidFill>
                  <a:srgbClr val="002C58"/>
                </a:solidFill>
                <a:latin typeface="Helvetica" pitchFamily="2" charset="0"/>
                <a:ea typeface="+mn-ea"/>
                <a:cs typeface="+mn-cs"/>
              </a:rPr>
              <a:t>Swagger</a:t>
            </a:r>
            <a:r>
              <a:rPr lang="pl-PL" sz="2900" dirty="0">
                <a:solidFill>
                  <a:srgbClr val="002C58"/>
                </a:solidFill>
                <a:latin typeface="Helvetica" pitchFamily="2" charset="0"/>
                <a:ea typeface="+mn-ea"/>
                <a:cs typeface="+mn-cs"/>
              </a:rPr>
              <a:t> &amp; </a:t>
            </a:r>
            <a:r>
              <a:rPr lang="pl-PL" sz="2900" dirty="0" err="1">
                <a:solidFill>
                  <a:srgbClr val="002C58"/>
                </a:solidFill>
                <a:latin typeface="Helvetica" pitchFamily="2" charset="0"/>
                <a:ea typeface="+mn-ea"/>
                <a:cs typeface="+mn-cs"/>
              </a:rPr>
              <a:t>OpenAPI</a:t>
            </a:r>
            <a:r>
              <a:rPr lang="pl-PL" sz="2900" dirty="0">
                <a:solidFill>
                  <a:srgbClr val="002C58"/>
                </a:solidFill>
                <a:latin typeface="Helvetica" pitchFamily="2" charset="0"/>
                <a:ea typeface="+mn-ea"/>
                <a:cs typeface="+mn-cs"/>
              </a:rPr>
              <a:t> – Wprowadzenie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024105" cy="4985980"/>
          </a:xfrm>
          <a:prstGeom prst="rect">
            <a:avLst/>
          </a:prstGeom>
          <a:noFill/>
        </p:spPr>
        <p:txBody>
          <a:bodyPr wrap="square">
            <a:spAutoFit/>
          </a:bodyPr>
          <a:lstStyle/>
          <a:p>
            <a:pPr algn="just"/>
            <a:r>
              <a:rPr lang="pl-PL" sz="2000" b="1" dirty="0" err="1">
                <a:solidFill>
                  <a:srgbClr val="002B58"/>
                </a:solidFill>
                <a:latin typeface="Helvetica" pitchFamily="2" charset="0"/>
              </a:rPr>
              <a:t>Swagger</a:t>
            </a:r>
            <a:r>
              <a:rPr lang="pl-PL" sz="2000" dirty="0">
                <a:solidFill>
                  <a:srgbClr val="002B58"/>
                </a:solidFill>
                <a:latin typeface="Helvetica" pitchFamily="2" charset="0"/>
              </a:rPr>
              <a:t> to zestaw narzędzi i specyfikacji, które pomagają w projektowaniu, budowaniu, dokumentowaniu i konsumpcji API (Application Programming Interface). Jest powszechnie używany do tworzenia interfejsów API </a:t>
            </a:r>
            <a:r>
              <a:rPr lang="pl-PL" sz="2000" dirty="0" err="1">
                <a:solidFill>
                  <a:srgbClr val="002B58"/>
                </a:solidFill>
                <a:latin typeface="Helvetica" pitchFamily="2" charset="0"/>
              </a:rPr>
              <a:t>RESTful</a:t>
            </a:r>
            <a:r>
              <a:rPr lang="pl-PL" sz="2000" dirty="0">
                <a:solidFill>
                  <a:srgbClr val="002B58"/>
                </a:solidFill>
                <a:latin typeface="Helvetica" pitchFamily="2" charset="0"/>
              </a:rPr>
              <a:t>. </a:t>
            </a:r>
            <a:r>
              <a:rPr lang="pl-PL" sz="2000" dirty="0" err="1">
                <a:solidFill>
                  <a:srgbClr val="002B58"/>
                </a:solidFill>
                <a:latin typeface="Helvetica" pitchFamily="2" charset="0"/>
              </a:rPr>
              <a:t>Swagger</a:t>
            </a:r>
            <a:r>
              <a:rPr lang="pl-PL" sz="2000" dirty="0">
                <a:solidFill>
                  <a:srgbClr val="002B58"/>
                </a:solidFill>
                <a:latin typeface="Helvetica" pitchFamily="2" charset="0"/>
              </a:rPr>
              <a:t> pozwala na automatyczne generowanie dokumentacji API, co ułatwia jego zrozumienie i integrację dla deweloperów.</a:t>
            </a:r>
          </a:p>
          <a:p>
            <a:pPr algn="just"/>
            <a:endParaRPr lang="pl-PL" sz="2000" dirty="0">
              <a:solidFill>
                <a:srgbClr val="002B58"/>
              </a:solidFill>
              <a:latin typeface="Helvetica" pitchFamily="2" charset="0"/>
            </a:endParaRPr>
          </a:p>
          <a:p>
            <a:pPr algn="just"/>
            <a:r>
              <a:rPr lang="pl-PL" sz="2000" b="1" dirty="0">
                <a:solidFill>
                  <a:srgbClr val="002B58"/>
                </a:solidFill>
                <a:latin typeface="Helvetica" pitchFamily="2" charset="0"/>
              </a:rPr>
              <a:t>Kluczowe komponenty </a:t>
            </a:r>
            <a:r>
              <a:rPr lang="pl-PL" sz="2000" b="1" dirty="0" err="1">
                <a:solidFill>
                  <a:srgbClr val="002B58"/>
                </a:solidFill>
                <a:latin typeface="Helvetica" pitchFamily="2" charset="0"/>
              </a:rPr>
              <a:t>Swaggera</a:t>
            </a:r>
            <a:r>
              <a:rPr lang="pl-PL" sz="2000" b="1" dirty="0">
                <a:solidFill>
                  <a:srgbClr val="002B58"/>
                </a:solidFill>
                <a:latin typeface="Helvetica" pitchFamily="2" charset="0"/>
              </a:rPr>
              <a:t>:</a:t>
            </a:r>
          </a:p>
          <a:p>
            <a:pPr marL="285750" indent="-285750" algn="just">
              <a:buFont typeface="Arial" panose="020B0604020202020204" pitchFamily="34" charset="0"/>
              <a:buChar char="•"/>
            </a:pPr>
            <a:r>
              <a:rPr lang="pl-PL" sz="2000" b="1" dirty="0" err="1">
                <a:solidFill>
                  <a:srgbClr val="002B58"/>
                </a:solidFill>
                <a:latin typeface="Helvetica" pitchFamily="2" charset="0"/>
              </a:rPr>
              <a:t>Swagger</a:t>
            </a:r>
            <a:r>
              <a:rPr lang="pl-PL" sz="2000" b="1" dirty="0">
                <a:solidFill>
                  <a:srgbClr val="002B58"/>
                </a:solidFill>
                <a:latin typeface="Helvetica" pitchFamily="2" charset="0"/>
              </a:rPr>
              <a:t> Editor</a:t>
            </a:r>
            <a:r>
              <a:rPr lang="pl-PL" sz="2000" dirty="0">
                <a:solidFill>
                  <a:srgbClr val="002B58"/>
                </a:solidFill>
                <a:latin typeface="Helvetica" pitchFamily="2" charset="0"/>
              </a:rPr>
              <a:t>: Narzędzie online do tworzenia i edytowania specyfikacji API w formacie YAML lub JSON.</a:t>
            </a:r>
          </a:p>
          <a:p>
            <a:pPr marL="285750" indent="-285750" algn="just">
              <a:buFont typeface="Arial" panose="020B0604020202020204" pitchFamily="34" charset="0"/>
              <a:buChar char="•"/>
            </a:pPr>
            <a:r>
              <a:rPr lang="pl-PL" sz="2000" b="1" dirty="0" err="1">
                <a:solidFill>
                  <a:srgbClr val="002B58"/>
                </a:solidFill>
                <a:latin typeface="Helvetica" pitchFamily="2" charset="0"/>
              </a:rPr>
              <a:t>Swagger</a:t>
            </a:r>
            <a:r>
              <a:rPr lang="pl-PL" sz="2000" b="1" dirty="0">
                <a:solidFill>
                  <a:srgbClr val="002B58"/>
                </a:solidFill>
                <a:latin typeface="Helvetica" pitchFamily="2" charset="0"/>
              </a:rPr>
              <a:t> UI</a:t>
            </a:r>
            <a:r>
              <a:rPr lang="pl-PL" sz="2000" dirty="0">
                <a:solidFill>
                  <a:srgbClr val="002B58"/>
                </a:solidFill>
                <a:latin typeface="Helvetica" pitchFamily="2" charset="0"/>
              </a:rPr>
              <a:t>: Interaktywna dokumentacja, która pozwala na testowanie API bezpośrednio w przeglądarce.</a:t>
            </a:r>
          </a:p>
          <a:p>
            <a:pPr marL="285750" indent="-285750" algn="just">
              <a:buFont typeface="Arial" panose="020B0604020202020204" pitchFamily="34" charset="0"/>
              <a:buChar char="•"/>
            </a:pPr>
            <a:r>
              <a:rPr lang="pl-PL" sz="2000" b="1" dirty="0" err="1">
                <a:solidFill>
                  <a:srgbClr val="002B58"/>
                </a:solidFill>
                <a:latin typeface="Helvetica" pitchFamily="2" charset="0"/>
              </a:rPr>
              <a:t>Swagger</a:t>
            </a:r>
            <a:r>
              <a:rPr lang="pl-PL" sz="2000" b="1" dirty="0">
                <a:solidFill>
                  <a:srgbClr val="002B58"/>
                </a:solidFill>
                <a:latin typeface="Helvetica" pitchFamily="2" charset="0"/>
              </a:rPr>
              <a:t> </a:t>
            </a:r>
            <a:r>
              <a:rPr lang="pl-PL" sz="2000" b="1" dirty="0" err="1">
                <a:solidFill>
                  <a:srgbClr val="002B58"/>
                </a:solidFill>
                <a:latin typeface="Helvetica" pitchFamily="2" charset="0"/>
              </a:rPr>
              <a:t>Codegen</a:t>
            </a:r>
            <a:r>
              <a:rPr lang="pl-PL" sz="2000" dirty="0">
                <a:solidFill>
                  <a:srgbClr val="002B58"/>
                </a:solidFill>
                <a:latin typeface="Helvetica" pitchFamily="2" charset="0"/>
              </a:rPr>
              <a:t>: Narzędzie do generowania kodu klienta i serwera w różnych językach programowania na podstawie specyfikacji API.</a:t>
            </a:r>
          </a:p>
          <a:p>
            <a:pPr marL="285750" indent="-285750" algn="just">
              <a:buFont typeface="Arial" panose="020B0604020202020204" pitchFamily="34" charset="0"/>
              <a:buChar char="•"/>
            </a:pPr>
            <a:r>
              <a:rPr lang="pl-PL" sz="2000" b="1" dirty="0" err="1">
                <a:solidFill>
                  <a:srgbClr val="002B58"/>
                </a:solidFill>
                <a:latin typeface="Helvetica" pitchFamily="2" charset="0"/>
              </a:rPr>
              <a:t>SwaggerHub</a:t>
            </a:r>
            <a:r>
              <a:rPr lang="pl-PL" sz="2000" dirty="0">
                <a:solidFill>
                  <a:srgbClr val="002B58"/>
                </a:solidFill>
                <a:latin typeface="Helvetica" pitchFamily="2" charset="0"/>
              </a:rPr>
              <a:t>: Platforma online do współpracy nad API, która integruje edytor, dokumentację i zarządzanie wersjami.</a:t>
            </a:r>
          </a:p>
          <a:p>
            <a:pPr algn="just"/>
            <a:endParaRPr lang="pl-PL" sz="2000" dirty="0">
              <a:solidFill>
                <a:srgbClr val="002B58"/>
              </a:solidFill>
              <a:latin typeface="Helvetica" pitchFamily="2" charset="0"/>
            </a:endParaRPr>
          </a:p>
        </p:txBody>
      </p:sp>
      <p:pic>
        <p:nvPicPr>
          <p:cNvPr id="18434" name="Picture 2" descr="Swagger - narzędzie do projektowania - Software House - Cogitech">
            <a:extLst>
              <a:ext uri="{FF2B5EF4-FFF2-40B4-BE49-F238E27FC236}">
                <a16:creationId xmlns:a16="http://schemas.microsoft.com/office/drawing/2014/main" id="{0A0CB2F0-D185-CC7E-6048-A9E2D49905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56745" y="6232259"/>
            <a:ext cx="529596" cy="5295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644232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13.1 </a:t>
            </a:r>
            <a:r>
              <a:rPr lang="pl-PL" sz="2900" dirty="0" err="1">
                <a:solidFill>
                  <a:srgbClr val="002C58"/>
                </a:solidFill>
                <a:latin typeface="Helvetica" pitchFamily="2" charset="0"/>
                <a:ea typeface="+mn-ea"/>
                <a:cs typeface="+mn-cs"/>
              </a:rPr>
              <a:t>Swagger</a:t>
            </a:r>
            <a:r>
              <a:rPr lang="pl-PL" sz="2900" dirty="0">
                <a:solidFill>
                  <a:srgbClr val="002C58"/>
                </a:solidFill>
                <a:latin typeface="Helvetica" pitchFamily="2" charset="0"/>
                <a:ea typeface="+mn-ea"/>
                <a:cs typeface="+mn-cs"/>
              </a:rPr>
              <a:t> &amp; </a:t>
            </a:r>
            <a:r>
              <a:rPr lang="pl-PL" sz="2900" dirty="0" err="1">
                <a:solidFill>
                  <a:srgbClr val="002C58"/>
                </a:solidFill>
                <a:latin typeface="Helvetica" pitchFamily="2" charset="0"/>
                <a:ea typeface="+mn-ea"/>
                <a:cs typeface="+mn-cs"/>
              </a:rPr>
              <a:t>OpenAPI</a:t>
            </a:r>
            <a:r>
              <a:rPr lang="pl-PL" sz="2900" dirty="0">
                <a:solidFill>
                  <a:srgbClr val="002C58"/>
                </a:solidFill>
                <a:latin typeface="Helvetica" pitchFamily="2" charset="0"/>
                <a:ea typeface="+mn-ea"/>
                <a:cs typeface="+mn-cs"/>
              </a:rPr>
              <a:t> – Wprowadzenie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024105" cy="4708981"/>
          </a:xfrm>
          <a:prstGeom prst="rect">
            <a:avLst/>
          </a:prstGeom>
          <a:noFill/>
        </p:spPr>
        <p:txBody>
          <a:bodyPr wrap="square">
            <a:spAutoFit/>
          </a:bodyPr>
          <a:lstStyle/>
          <a:p>
            <a:pPr algn="just"/>
            <a:r>
              <a:rPr lang="pl-PL" sz="2000" b="1" dirty="0" err="1">
                <a:solidFill>
                  <a:srgbClr val="002B58"/>
                </a:solidFill>
                <a:latin typeface="Helvetica" pitchFamily="2" charset="0"/>
              </a:rPr>
              <a:t>OpenAPI</a:t>
            </a:r>
            <a:r>
              <a:rPr lang="pl-PL" sz="2000" dirty="0">
                <a:solidFill>
                  <a:srgbClr val="002B58"/>
                </a:solidFill>
                <a:latin typeface="Helvetica" pitchFamily="2" charset="0"/>
              </a:rPr>
              <a:t> to standard specyfikacji API, który opisuje interfejsy </a:t>
            </a:r>
            <a:r>
              <a:rPr lang="pl-PL" sz="2000" dirty="0" err="1">
                <a:solidFill>
                  <a:srgbClr val="002B58"/>
                </a:solidFill>
                <a:latin typeface="Helvetica" pitchFamily="2" charset="0"/>
              </a:rPr>
              <a:t>RESTful</a:t>
            </a:r>
            <a:r>
              <a:rPr lang="pl-PL" sz="2000" dirty="0">
                <a:solidFill>
                  <a:srgbClr val="002B58"/>
                </a:solidFill>
                <a:latin typeface="Helvetica" pitchFamily="2" charset="0"/>
              </a:rPr>
              <a:t> w sposób zrozumiały zarówno dla ludzi, jak i maszyn. </a:t>
            </a:r>
            <a:r>
              <a:rPr lang="pl-PL" sz="2000" dirty="0" err="1">
                <a:solidFill>
                  <a:srgbClr val="002B58"/>
                </a:solidFill>
                <a:latin typeface="Helvetica" pitchFamily="2" charset="0"/>
              </a:rPr>
              <a:t>OpenAPI</a:t>
            </a:r>
            <a:r>
              <a:rPr lang="pl-PL" sz="2000" dirty="0">
                <a:solidFill>
                  <a:srgbClr val="002B58"/>
                </a:solidFill>
                <a:latin typeface="Helvetica" pitchFamily="2" charset="0"/>
              </a:rPr>
              <a:t> umożliwia tworzenie precyzyjnych, zautomatyzowanych dokumentacji API, generowanie kodu oraz testowanie i monitorowanie API. </a:t>
            </a:r>
            <a:r>
              <a:rPr lang="pl-PL" sz="2000" dirty="0" err="1">
                <a:solidFill>
                  <a:srgbClr val="002B58"/>
                </a:solidFill>
                <a:latin typeface="Helvetica" pitchFamily="2" charset="0"/>
              </a:rPr>
              <a:t>OpenAPI</a:t>
            </a:r>
            <a:r>
              <a:rPr lang="pl-PL" sz="2000" dirty="0">
                <a:solidFill>
                  <a:srgbClr val="002B58"/>
                </a:solidFill>
                <a:latin typeface="Helvetica" pitchFamily="2" charset="0"/>
              </a:rPr>
              <a:t> jest rozwijane przez </a:t>
            </a:r>
            <a:r>
              <a:rPr lang="pl-PL" sz="2000" dirty="0" err="1">
                <a:solidFill>
                  <a:srgbClr val="002B58"/>
                </a:solidFill>
                <a:latin typeface="Helvetica" pitchFamily="2" charset="0"/>
              </a:rPr>
              <a:t>OpenAPI</a:t>
            </a:r>
            <a:r>
              <a:rPr lang="pl-PL" sz="2000" dirty="0">
                <a:solidFill>
                  <a:srgbClr val="002B58"/>
                </a:solidFill>
                <a:latin typeface="Helvetica" pitchFamily="2" charset="0"/>
              </a:rPr>
              <a:t> </a:t>
            </a:r>
            <a:r>
              <a:rPr lang="pl-PL" sz="2000" dirty="0" err="1">
                <a:solidFill>
                  <a:srgbClr val="002B58"/>
                </a:solidFill>
                <a:latin typeface="Helvetica" pitchFamily="2" charset="0"/>
              </a:rPr>
              <a:t>Initiative</a:t>
            </a:r>
            <a:r>
              <a:rPr lang="pl-PL" sz="2000" dirty="0">
                <a:solidFill>
                  <a:srgbClr val="002B58"/>
                </a:solidFill>
                <a:latin typeface="Helvetica" pitchFamily="2" charset="0"/>
              </a:rPr>
              <a:t> (OAI), organizację wspieraną przez Linux Foundation.</a:t>
            </a:r>
          </a:p>
          <a:p>
            <a:pPr algn="just"/>
            <a:endParaRPr lang="pl-PL" sz="2000" dirty="0">
              <a:solidFill>
                <a:srgbClr val="002B58"/>
              </a:solidFill>
              <a:latin typeface="Helvetica" pitchFamily="2" charset="0"/>
            </a:endParaRPr>
          </a:p>
          <a:p>
            <a:pPr algn="just"/>
            <a:r>
              <a:rPr lang="pl-PL" sz="2000" b="1" dirty="0">
                <a:solidFill>
                  <a:srgbClr val="002B58"/>
                </a:solidFill>
                <a:latin typeface="Helvetica" pitchFamily="2" charset="0"/>
              </a:rPr>
              <a:t>Kluczowe cechy </a:t>
            </a:r>
            <a:r>
              <a:rPr lang="pl-PL" sz="2000" b="1" dirty="0" err="1">
                <a:solidFill>
                  <a:srgbClr val="002B58"/>
                </a:solidFill>
                <a:latin typeface="Helvetica" pitchFamily="2" charset="0"/>
              </a:rPr>
              <a:t>OpenAPI</a:t>
            </a:r>
            <a:r>
              <a:rPr lang="pl-PL" sz="2000" b="1" dirty="0">
                <a:solidFill>
                  <a:srgbClr val="002B58"/>
                </a:solidFill>
                <a:latin typeface="Helvetica" pitchFamily="2" charset="0"/>
              </a:rPr>
              <a:t>:</a:t>
            </a:r>
          </a:p>
          <a:p>
            <a:pPr algn="just"/>
            <a:r>
              <a:rPr lang="pl-PL" sz="2000" b="1" dirty="0">
                <a:solidFill>
                  <a:srgbClr val="002B58"/>
                </a:solidFill>
                <a:latin typeface="Helvetica" pitchFamily="2" charset="0"/>
              </a:rPr>
              <a:t>Specyfikacja</a:t>
            </a:r>
            <a:r>
              <a:rPr lang="pl-PL" sz="2000" dirty="0">
                <a:solidFill>
                  <a:srgbClr val="002B58"/>
                </a:solidFill>
                <a:latin typeface="Helvetica" pitchFamily="2" charset="0"/>
              </a:rPr>
              <a:t>: Opisuje API w formacie YAML lub JSON, definiując </a:t>
            </a:r>
            <a:r>
              <a:rPr lang="pl-PL" sz="2000" dirty="0" err="1">
                <a:solidFill>
                  <a:srgbClr val="002B58"/>
                </a:solidFill>
                <a:latin typeface="Helvetica" pitchFamily="2" charset="0"/>
              </a:rPr>
              <a:t>endpointy</a:t>
            </a:r>
            <a:r>
              <a:rPr lang="pl-PL" sz="2000" dirty="0">
                <a:solidFill>
                  <a:srgbClr val="002B58"/>
                </a:solidFill>
                <a:latin typeface="Helvetica" pitchFamily="2" charset="0"/>
              </a:rPr>
              <a:t>, metody HTTP, parametry, schematy odpowiedzi, błędy itp.</a:t>
            </a:r>
          </a:p>
          <a:p>
            <a:pPr algn="just"/>
            <a:r>
              <a:rPr lang="pl-PL" sz="2000" b="1" dirty="0">
                <a:solidFill>
                  <a:srgbClr val="002B58"/>
                </a:solidFill>
                <a:latin typeface="Helvetica" pitchFamily="2" charset="0"/>
              </a:rPr>
              <a:t>Niezależność od narzędzi</a:t>
            </a:r>
            <a:r>
              <a:rPr lang="pl-PL" sz="2000" dirty="0">
                <a:solidFill>
                  <a:srgbClr val="002B58"/>
                </a:solidFill>
                <a:latin typeface="Helvetica" pitchFamily="2" charset="0"/>
              </a:rPr>
              <a:t>: Specyfikacja </a:t>
            </a:r>
            <a:r>
              <a:rPr lang="pl-PL" sz="2000" dirty="0" err="1">
                <a:solidFill>
                  <a:srgbClr val="002B58"/>
                </a:solidFill>
                <a:latin typeface="Helvetica" pitchFamily="2" charset="0"/>
              </a:rPr>
              <a:t>OpenAPI</a:t>
            </a:r>
            <a:r>
              <a:rPr lang="pl-PL" sz="2000" dirty="0">
                <a:solidFill>
                  <a:srgbClr val="002B58"/>
                </a:solidFill>
                <a:latin typeface="Helvetica" pitchFamily="2" charset="0"/>
              </a:rPr>
              <a:t> może być używana z różnymi narzędziami do generowania dokumentacji, kodu, testów i innych.</a:t>
            </a:r>
          </a:p>
          <a:p>
            <a:pPr algn="just"/>
            <a:r>
              <a:rPr lang="pl-PL" sz="2000" b="1" dirty="0">
                <a:solidFill>
                  <a:srgbClr val="002B58"/>
                </a:solidFill>
                <a:latin typeface="Helvetica" pitchFamily="2" charset="0"/>
              </a:rPr>
              <a:t>Wsparcie dla wielu języków i </a:t>
            </a:r>
            <a:r>
              <a:rPr lang="pl-PL" sz="2000" b="1" dirty="0" err="1">
                <a:solidFill>
                  <a:srgbClr val="002B58"/>
                </a:solidFill>
                <a:latin typeface="Helvetica" pitchFamily="2" charset="0"/>
              </a:rPr>
              <a:t>frameworków</a:t>
            </a:r>
            <a:r>
              <a:rPr lang="pl-PL" sz="2000" dirty="0">
                <a:solidFill>
                  <a:srgbClr val="002B58"/>
                </a:solidFill>
                <a:latin typeface="Helvetica" pitchFamily="2" charset="0"/>
              </a:rPr>
              <a:t>: </a:t>
            </a:r>
            <a:r>
              <a:rPr lang="pl-PL" sz="2000" dirty="0" err="1">
                <a:solidFill>
                  <a:srgbClr val="002B58"/>
                </a:solidFill>
                <a:latin typeface="Helvetica" pitchFamily="2" charset="0"/>
              </a:rPr>
              <a:t>OpenAPI</a:t>
            </a:r>
            <a:r>
              <a:rPr lang="pl-PL" sz="2000" dirty="0">
                <a:solidFill>
                  <a:srgbClr val="002B58"/>
                </a:solidFill>
                <a:latin typeface="Helvetica" pitchFamily="2" charset="0"/>
              </a:rPr>
              <a:t> jest obsługiwane przez wiele języków programowania i </a:t>
            </a:r>
            <a:r>
              <a:rPr lang="pl-PL" sz="2000" dirty="0" err="1">
                <a:solidFill>
                  <a:srgbClr val="002B58"/>
                </a:solidFill>
                <a:latin typeface="Helvetica" pitchFamily="2" charset="0"/>
              </a:rPr>
              <a:t>frameworków</a:t>
            </a:r>
            <a:r>
              <a:rPr lang="pl-PL" sz="2000" dirty="0">
                <a:solidFill>
                  <a:srgbClr val="002B58"/>
                </a:solidFill>
                <a:latin typeface="Helvetica" pitchFamily="2" charset="0"/>
              </a:rPr>
              <a:t>, co ułatwia jego integrację z różnymi ekosystemami.</a:t>
            </a:r>
          </a:p>
          <a:p>
            <a:pPr algn="just"/>
            <a:endParaRPr lang="pl-PL" sz="2000" dirty="0">
              <a:solidFill>
                <a:srgbClr val="002B58"/>
              </a:solidFill>
              <a:latin typeface="Helvetica" pitchFamily="2" charset="0"/>
            </a:endParaRPr>
          </a:p>
        </p:txBody>
      </p:sp>
      <p:pic>
        <p:nvPicPr>
          <p:cNvPr id="19458" name="Picture 2" descr="Automate OpenAPI Client Libraries Like A Wizard | by Alex | Medium">
            <a:extLst>
              <a:ext uri="{FF2B5EF4-FFF2-40B4-BE49-F238E27FC236}">
                <a16:creationId xmlns:a16="http://schemas.microsoft.com/office/drawing/2014/main" id="{DBD4F893-D16A-D249-561D-06491DEBB8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22317" y="6286139"/>
            <a:ext cx="806835" cy="4545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849522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116</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898160"/>
            <a:ext cx="12192000" cy="523220"/>
          </a:xfrm>
          <a:prstGeom prst="rect">
            <a:avLst/>
          </a:prstGeom>
          <a:noFill/>
        </p:spPr>
        <p:txBody>
          <a:bodyPr wrap="square">
            <a:spAutoFit/>
          </a:bodyPr>
          <a:lstStyle/>
          <a:p>
            <a:pPr algn="ctr"/>
            <a:r>
              <a:rPr lang="pl-PL" sz="2800" b="1" dirty="0">
                <a:latin typeface="Helvetica" panose="020B0604020202020204" pitchFamily="34" charset="0"/>
                <a:cs typeface="Helvetica" panose="020B0604020202020204" pitchFamily="34" charset="0"/>
              </a:rPr>
              <a:t>14. </a:t>
            </a:r>
            <a:r>
              <a:rPr lang="pl-PL" sz="2800" b="1" dirty="0" err="1">
                <a:latin typeface="Helvetica" panose="020B0604020202020204" pitchFamily="34" charset="0"/>
                <a:cs typeface="Helvetica" panose="020B0604020202020204" pitchFamily="34" charset="0"/>
              </a:rPr>
              <a:t>Liquibase</a:t>
            </a:r>
            <a:endParaRPr lang="pl-PL" sz="2800" b="1" dirty="0">
              <a:latin typeface="Helvetica" panose="020B0604020202020204" pitchFamily="34" charset="0"/>
              <a:cs typeface="Helvetica" panose="020B0604020202020204" pitchFamily="34" charset="0"/>
            </a:endParaRPr>
          </a:p>
        </p:txBody>
      </p:sp>
      <p:pic>
        <p:nvPicPr>
          <p:cNvPr id="4" name="Picture 2" descr="CI/CD Databases with Liquibase. A solution for continuous database… | by  Jonathan Manera | Medium">
            <a:extLst>
              <a:ext uri="{FF2B5EF4-FFF2-40B4-BE49-F238E27FC236}">
                <a16:creationId xmlns:a16="http://schemas.microsoft.com/office/drawing/2014/main" id="{DC4BFC59-2BA0-BB1D-9826-D594C232C2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06000" y="838200"/>
            <a:ext cx="1842290" cy="1217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217770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117</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14.1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Wprowadzenie - wersjonowanie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024105" cy="4893647"/>
          </a:xfrm>
          <a:prstGeom prst="rect">
            <a:avLst/>
          </a:prstGeom>
          <a:noFill/>
        </p:spPr>
        <p:txBody>
          <a:bodyPr wrap="square">
            <a:spAutoFit/>
          </a:bodyPr>
          <a:lstStyle/>
          <a:p>
            <a:pPr algn="ctr"/>
            <a:r>
              <a:rPr lang="pl-PL" sz="2400" b="1" dirty="0">
                <a:solidFill>
                  <a:srgbClr val="002B58"/>
                </a:solidFill>
                <a:latin typeface="Helvetica" pitchFamily="2" charset="0"/>
              </a:rPr>
              <a:t>Dlaczego wersjonowanie zmian w bazie danych jest ważne?</a:t>
            </a:r>
          </a:p>
          <a:p>
            <a:pPr algn="ctr"/>
            <a:endParaRPr lang="pl-PL" b="1" dirty="0">
              <a:solidFill>
                <a:srgbClr val="002B58"/>
              </a:solidFill>
              <a:latin typeface="Helvetica" pitchFamily="2" charset="0"/>
            </a:endParaRPr>
          </a:p>
          <a:p>
            <a:pPr marL="342900" indent="-342900">
              <a:buAutoNum type="arabicPeriod"/>
            </a:pPr>
            <a:r>
              <a:rPr lang="pl-PL" b="1" dirty="0">
                <a:solidFill>
                  <a:srgbClr val="002B58"/>
                </a:solidFill>
                <a:latin typeface="Helvetica" pitchFamily="2" charset="0"/>
              </a:rPr>
              <a:t>Śledzenie i kontrola zmian</a:t>
            </a:r>
          </a:p>
          <a:p>
            <a:pPr marL="285750" indent="-285750">
              <a:buFont typeface="Arial" panose="020B0604020202020204" pitchFamily="34" charset="0"/>
              <a:buChar char="•"/>
            </a:pPr>
            <a:r>
              <a:rPr lang="pl-PL" dirty="0">
                <a:solidFill>
                  <a:srgbClr val="002B58"/>
                </a:solidFill>
                <a:latin typeface="Helvetica" pitchFamily="2" charset="0"/>
              </a:rPr>
              <a:t>Historia zmian: kto, co i kiedy.</a:t>
            </a:r>
          </a:p>
          <a:p>
            <a:pPr marL="285750" indent="-285750">
              <a:buFont typeface="Arial" panose="020B0604020202020204" pitchFamily="34" charset="0"/>
              <a:buChar char="•"/>
            </a:pPr>
            <a:r>
              <a:rPr lang="pl-PL" dirty="0">
                <a:solidFill>
                  <a:srgbClr val="002B58"/>
                </a:solidFill>
                <a:latin typeface="Helvetica" pitchFamily="2" charset="0"/>
              </a:rPr>
              <a:t>Kontrola wersji: zarządzanie różnymi wersjami bazy danych.</a:t>
            </a:r>
          </a:p>
          <a:p>
            <a:endParaRPr lang="pl-PL" dirty="0">
              <a:solidFill>
                <a:srgbClr val="002B58"/>
              </a:solidFill>
              <a:latin typeface="Helvetica" pitchFamily="2" charset="0"/>
            </a:endParaRPr>
          </a:p>
          <a:p>
            <a:r>
              <a:rPr lang="pl-PL" b="1" dirty="0">
                <a:solidFill>
                  <a:srgbClr val="002B58"/>
                </a:solidFill>
                <a:latin typeface="Helvetica" pitchFamily="2" charset="0"/>
              </a:rPr>
              <a:t>2. Reprodukcja i odtwarzanie stanu bazy danych</a:t>
            </a:r>
            <a:endParaRPr lang="pl-PL" dirty="0">
              <a:solidFill>
                <a:srgbClr val="002B58"/>
              </a:solidFill>
              <a:latin typeface="Helvetica" pitchFamily="2" charset="0"/>
            </a:endParaRPr>
          </a:p>
          <a:p>
            <a:pPr marL="285750" indent="-285750">
              <a:buFont typeface="Arial" panose="020B0604020202020204" pitchFamily="34" charset="0"/>
              <a:buChar char="•"/>
            </a:pPr>
            <a:r>
              <a:rPr lang="pl-PL" dirty="0">
                <a:solidFill>
                  <a:srgbClr val="002B58"/>
                </a:solidFill>
                <a:latin typeface="Helvetica" pitchFamily="2" charset="0"/>
              </a:rPr>
              <a:t>Odtwarzanie: powrót do wcześniejszej wersji.</a:t>
            </a:r>
          </a:p>
          <a:p>
            <a:pPr marL="285750" indent="-285750">
              <a:buFont typeface="Arial" panose="020B0604020202020204" pitchFamily="34" charset="0"/>
              <a:buChar char="•"/>
            </a:pPr>
            <a:r>
              <a:rPr lang="pl-PL" dirty="0">
                <a:solidFill>
                  <a:srgbClr val="002B58"/>
                </a:solidFill>
                <a:latin typeface="Helvetica" pitchFamily="2" charset="0"/>
              </a:rPr>
              <a:t>Reprodukcja: tworzenie kopii bazy danych dla testów i rozwoju.</a:t>
            </a:r>
          </a:p>
          <a:p>
            <a:endParaRPr lang="pl-PL" dirty="0">
              <a:solidFill>
                <a:srgbClr val="002B58"/>
              </a:solidFill>
              <a:latin typeface="Helvetica" pitchFamily="2" charset="0"/>
            </a:endParaRPr>
          </a:p>
          <a:p>
            <a:r>
              <a:rPr lang="pl-PL" b="1" dirty="0">
                <a:solidFill>
                  <a:srgbClr val="002B58"/>
                </a:solidFill>
                <a:latin typeface="Helvetica" pitchFamily="2" charset="0"/>
              </a:rPr>
              <a:t>3. Spójność danych</a:t>
            </a:r>
          </a:p>
          <a:p>
            <a:pPr marL="285750" indent="-285750">
              <a:buFont typeface="Arial" panose="020B0604020202020204" pitchFamily="34" charset="0"/>
              <a:buChar char="•"/>
            </a:pPr>
            <a:r>
              <a:rPr lang="pl-PL" dirty="0">
                <a:solidFill>
                  <a:srgbClr val="002B58"/>
                </a:solidFill>
                <a:latin typeface="Helvetica" pitchFamily="2" charset="0"/>
              </a:rPr>
              <a:t>Zapewnienie spójności: zmiany w strukturze danych.</a:t>
            </a:r>
          </a:p>
          <a:p>
            <a:pPr marL="285750" indent="-285750">
              <a:buFont typeface="Arial" panose="020B0604020202020204" pitchFamily="34" charset="0"/>
              <a:buChar char="•"/>
            </a:pPr>
            <a:r>
              <a:rPr lang="pl-PL" dirty="0">
                <a:solidFill>
                  <a:srgbClr val="002B58"/>
                </a:solidFill>
                <a:latin typeface="Helvetica" pitchFamily="2" charset="0"/>
              </a:rPr>
              <a:t>Synchronizacja: utrzymanie zgodności między środowiskami.</a:t>
            </a:r>
          </a:p>
          <a:p>
            <a:endParaRPr lang="pl-PL" dirty="0">
              <a:solidFill>
                <a:srgbClr val="002B58"/>
              </a:solidFill>
              <a:latin typeface="Helvetica" pitchFamily="2" charset="0"/>
            </a:endParaRPr>
          </a:p>
          <a:p>
            <a:r>
              <a:rPr lang="pl-PL" b="1" dirty="0">
                <a:solidFill>
                  <a:srgbClr val="002B58"/>
                </a:solidFill>
                <a:latin typeface="Helvetica" pitchFamily="2" charset="0"/>
              </a:rPr>
              <a:t>4. Automatyzacja wdrożeń</a:t>
            </a:r>
          </a:p>
          <a:p>
            <a:pPr marL="285750" indent="-285750">
              <a:buFont typeface="Arial" panose="020B0604020202020204" pitchFamily="34" charset="0"/>
              <a:buChar char="•"/>
            </a:pPr>
            <a:r>
              <a:rPr lang="pl-PL" dirty="0" err="1">
                <a:solidFill>
                  <a:srgbClr val="002B58"/>
                </a:solidFill>
                <a:latin typeface="Helvetica" pitchFamily="2" charset="0"/>
              </a:rPr>
              <a:t>Skryptowanie</a:t>
            </a:r>
            <a:r>
              <a:rPr lang="pl-PL" dirty="0">
                <a:solidFill>
                  <a:srgbClr val="002B58"/>
                </a:solidFill>
                <a:latin typeface="Helvetica" pitchFamily="2" charset="0"/>
              </a:rPr>
              <a:t>: automatyzacja migracji bazy danych.</a:t>
            </a:r>
          </a:p>
          <a:p>
            <a:pPr marL="285750" indent="-285750">
              <a:buFont typeface="Arial" panose="020B0604020202020204" pitchFamily="34" charset="0"/>
              <a:buChar char="•"/>
            </a:pPr>
            <a:r>
              <a:rPr lang="pl-PL" dirty="0">
                <a:solidFill>
                  <a:srgbClr val="002B58"/>
                </a:solidFill>
                <a:latin typeface="Helvetica" pitchFamily="2" charset="0"/>
              </a:rPr>
              <a:t>CI/CD: ciągła integracja i dostarczanie z automatycznym wdrażaniem zmian.</a:t>
            </a:r>
          </a:p>
        </p:txBody>
      </p:sp>
      <p:pic>
        <p:nvPicPr>
          <p:cNvPr id="6146" name="Picture 2" descr="CI/CD Databases with Liquibase. A solution for continuous database… | by  Jonathan Manera | Medium">
            <a:extLst>
              <a:ext uri="{FF2B5EF4-FFF2-40B4-BE49-F238E27FC236}">
                <a16:creationId xmlns:a16="http://schemas.microsoft.com/office/drawing/2014/main" id="{6D83F56E-50BB-00A3-4422-4766C58D66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720020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14.1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Wprowadzenie - wersjonowanie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024105" cy="5386090"/>
          </a:xfrm>
          <a:prstGeom prst="rect">
            <a:avLst/>
          </a:prstGeom>
          <a:noFill/>
        </p:spPr>
        <p:txBody>
          <a:bodyPr wrap="square">
            <a:spAutoFit/>
          </a:bodyPr>
          <a:lstStyle/>
          <a:p>
            <a:pPr algn="ctr"/>
            <a:r>
              <a:rPr lang="pl-PL" sz="2400" b="1" dirty="0">
                <a:solidFill>
                  <a:srgbClr val="002B58"/>
                </a:solidFill>
                <a:latin typeface="Helvetica" pitchFamily="2" charset="0"/>
              </a:rPr>
              <a:t>Dlaczego wersjonowanie zmian w bazie danych jest ważne?</a:t>
            </a:r>
          </a:p>
          <a:p>
            <a:pPr algn="ctr"/>
            <a:endParaRPr lang="pl-PL" sz="1600" dirty="0">
              <a:solidFill>
                <a:srgbClr val="002B58"/>
              </a:solidFill>
              <a:latin typeface="Helvetica" pitchFamily="2" charset="0"/>
            </a:endParaRPr>
          </a:p>
          <a:p>
            <a:r>
              <a:rPr lang="pl-PL" sz="1600" b="1" dirty="0">
                <a:solidFill>
                  <a:srgbClr val="002B58"/>
                </a:solidFill>
                <a:latin typeface="Helvetica" pitchFamily="2" charset="0"/>
              </a:rPr>
              <a:t>5. Zgodność z przepisami</a:t>
            </a:r>
          </a:p>
          <a:p>
            <a:pPr marL="285750" indent="-285750">
              <a:buFont typeface="Arial" panose="020B0604020202020204" pitchFamily="34" charset="0"/>
              <a:buChar char="•"/>
            </a:pPr>
            <a:r>
              <a:rPr lang="pl-PL" sz="1600" dirty="0">
                <a:solidFill>
                  <a:srgbClr val="002B58"/>
                </a:solidFill>
                <a:latin typeface="Helvetica" pitchFamily="2" charset="0"/>
              </a:rPr>
              <a:t>Audyt: dokumentacja wszystkich zmian dla celów regulacyjnych.</a:t>
            </a:r>
          </a:p>
          <a:p>
            <a:endParaRPr lang="pl-PL" sz="1600" dirty="0">
              <a:solidFill>
                <a:srgbClr val="002B58"/>
              </a:solidFill>
              <a:latin typeface="Helvetica" pitchFamily="2" charset="0"/>
            </a:endParaRPr>
          </a:p>
          <a:p>
            <a:r>
              <a:rPr lang="pl-PL" sz="1600" b="1" dirty="0">
                <a:solidFill>
                  <a:srgbClr val="002B58"/>
                </a:solidFill>
                <a:latin typeface="Helvetica" pitchFamily="2" charset="0"/>
              </a:rPr>
              <a:t>6. Współpraca zespołowa</a:t>
            </a:r>
            <a:endParaRPr lang="pl-PL" sz="1600" dirty="0">
              <a:solidFill>
                <a:srgbClr val="002B58"/>
              </a:solidFill>
              <a:latin typeface="Helvetica" pitchFamily="2" charset="0"/>
            </a:endParaRPr>
          </a:p>
          <a:p>
            <a:pPr marL="285750" indent="-285750">
              <a:buFont typeface="Arial" panose="020B0604020202020204" pitchFamily="34" charset="0"/>
              <a:buChar char="•"/>
            </a:pPr>
            <a:r>
              <a:rPr lang="pl-PL" sz="1600" dirty="0">
                <a:solidFill>
                  <a:srgbClr val="002B58"/>
                </a:solidFill>
                <a:latin typeface="Helvetica" pitchFamily="2" charset="0"/>
              </a:rPr>
              <a:t>Koordynacja: praca nad różnymi aspektami bez konfliktów.</a:t>
            </a:r>
          </a:p>
          <a:p>
            <a:pPr marL="285750" indent="-285750">
              <a:buFont typeface="Arial" panose="020B0604020202020204" pitchFamily="34" charset="0"/>
              <a:buChar char="•"/>
            </a:pPr>
            <a:r>
              <a:rPr lang="pl-PL" sz="1600" dirty="0">
                <a:solidFill>
                  <a:srgbClr val="002B58"/>
                </a:solidFill>
                <a:latin typeface="Helvetica" pitchFamily="2" charset="0"/>
              </a:rPr>
              <a:t>Konsolidacja zmian: integracja zmian od różnych deweloperów.</a:t>
            </a:r>
          </a:p>
          <a:p>
            <a:pPr marL="285750" indent="-285750">
              <a:buFont typeface="Arial" panose="020B0604020202020204" pitchFamily="34" charset="0"/>
              <a:buChar char="•"/>
            </a:pPr>
            <a:r>
              <a:rPr lang="pl-PL" sz="1600" dirty="0">
                <a:solidFill>
                  <a:srgbClr val="002B58"/>
                </a:solidFill>
                <a:latin typeface="Helvetica" pitchFamily="2" charset="0"/>
              </a:rPr>
              <a:t>Narzędzia do wersjonowania</a:t>
            </a:r>
          </a:p>
          <a:p>
            <a:pPr marL="742950" lvl="1" indent="-285750">
              <a:buFont typeface="Wingdings" panose="05000000000000000000" pitchFamily="2" charset="2"/>
              <a:buChar char="v"/>
            </a:pPr>
            <a:r>
              <a:rPr lang="pl-PL" sz="1600" dirty="0" err="1">
                <a:solidFill>
                  <a:srgbClr val="002B58"/>
                </a:solidFill>
                <a:latin typeface="Helvetica" pitchFamily="2" charset="0"/>
              </a:rPr>
              <a:t>Flyway</a:t>
            </a:r>
            <a:endParaRPr lang="pl-PL" sz="1600" dirty="0">
              <a:solidFill>
                <a:srgbClr val="002B58"/>
              </a:solidFill>
              <a:latin typeface="Helvetica" pitchFamily="2" charset="0"/>
            </a:endParaRPr>
          </a:p>
          <a:p>
            <a:pPr marL="742950" lvl="1" indent="-285750">
              <a:buFont typeface="Wingdings" panose="05000000000000000000" pitchFamily="2" charset="2"/>
              <a:buChar char="v"/>
            </a:pPr>
            <a:r>
              <a:rPr lang="pl-PL" sz="1600" dirty="0" err="1">
                <a:solidFill>
                  <a:srgbClr val="002B58"/>
                </a:solidFill>
                <a:latin typeface="Helvetica" pitchFamily="2" charset="0"/>
              </a:rPr>
              <a:t>Liquibase</a:t>
            </a:r>
            <a:endParaRPr lang="pl-PL" sz="1600" dirty="0">
              <a:solidFill>
                <a:srgbClr val="002B58"/>
              </a:solidFill>
              <a:latin typeface="Helvetica" pitchFamily="2" charset="0"/>
            </a:endParaRPr>
          </a:p>
          <a:p>
            <a:pPr marL="742950" lvl="1" indent="-285750">
              <a:buFont typeface="Wingdings" panose="05000000000000000000" pitchFamily="2" charset="2"/>
              <a:buChar char="v"/>
            </a:pPr>
            <a:r>
              <a:rPr lang="pl-PL" sz="1600" dirty="0" err="1">
                <a:solidFill>
                  <a:srgbClr val="002B58"/>
                </a:solidFill>
                <a:latin typeface="Helvetica" pitchFamily="2" charset="0"/>
              </a:rPr>
              <a:t>Redgate</a:t>
            </a:r>
            <a:r>
              <a:rPr lang="pl-PL" sz="1600" dirty="0">
                <a:solidFill>
                  <a:srgbClr val="002B58"/>
                </a:solidFill>
                <a:latin typeface="Helvetica" pitchFamily="2" charset="0"/>
              </a:rPr>
              <a:t> SQL Source Control</a:t>
            </a:r>
          </a:p>
          <a:p>
            <a:pPr marL="742950" lvl="1" indent="-285750">
              <a:buFont typeface="Wingdings" panose="05000000000000000000" pitchFamily="2" charset="2"/>
              <a:buChar char="v"/>
            </a:pPr>
            <a:r>
              <a:rPr lang="pl-PL" sz="1600" dirty="0" err="1">
                <a:solidFill>
                  <a:srgbClr val="002B58"/>
                </a:solidFill>
                <a:latin typeface="Helvetica" pitchFamily="2" charset="0"/>
              </a:rPr>
              <a:t>Alembic</a:t>
            </a:r>
            <a:r>
              <a:rPr lang="pl-PL" sz="1600" dirty="0">
                <a:solidFill>
                  <a:srgbClr val="002B58"/>
                </a:solidFill>
                <a:latin typeface="Helvetica" pitchFamily="2" charset="0"/>
              </a:rPr>
              <a:t> (</a:t>
            </a:r>
            <a:r>
              <a:rPr lang="pl-PL" sz="1600" dirty="0" err="1">
                <a:solidFill>
                  <a:srgbClr val="002B58"/>
                </a:solidFill>
                <a:latin typeface="Helvetica" pitchFamily="2" charset="0"/>
              </a:rPr>
              <a:t>SQLAlchemy</a:t>
            </a:r>
            <a:r>
              <a:rPr lang="pl-PL" sz="1600" dirty="0">
                <a:solidFill>
                  <a:srgbClr val="002B58"/>
                </a:solidFill>
                <a:latin typeface="Helvetica" pitchFamily="2" charset="0"/>
              </a:rPr>
              <a:t>)</a:t>
            </a:r>
          </a:p>
          <a:p>
            <a:pPr marL="742950" lvl="1" indent="-285750">
              <a:buFont typeface="Wingdings" panose="05000000000000000000" pitchFamily="2" charset="2"/>
              <a:buChar char="v"/>
            </a:pPr>
            <a:r>
              <a:rPr lang="pl-PL" sz="1600" dirty="0">
                <a:solidFill>
                  <a:srgbClr val="002B58"/>
                </a:solidFill>
                <a:latin typeface="Helvetica" pitchFamily="2" charset="0"/>
              </a:rPr>
              <a:t>Praktyczne podejścia</a:t>
            </a:r>
          </a:p>
          <a:p>
            <a:endParaRPr lang="pl-PL" sz="1600" dirty="0">
              <a:solidFill>
                <a:srgbClr val="002B58"/>
              </a:solidFill>
              <a:latin typeface="Helvetica" pitchFamily="2" charset="0"/>
            </a:endParaRPr>
          </a:p>
          <a:p>
            <a:pPr marL="285750" indent="-285750">
              <a:buFont typeface="Arial" panose="020B0604020202020204" pitchFamily="34" charset="0"/>
              <a:buChar char="•"/>
            </a:pPr>
            <a:r>
              <a:rPr lang="pl-PL" sz="1600" dirty="0">
                <a:solidFill>
                  <a:srgbClr val="002B58"/>
                </a:solidFill>
                <a:latin typeface="Helvetica" pitchFamily="2" charset="0"/>
              </a:rPr>
              <a:t>Skrypty migracyjne: zapisane w systemie kontroli wersji (Git).</a:t>
            </a:r>
          </a:p>
          <a:p>
            <a:pPr marL="285750" indent="-285750">
              <a:buFont typeface="Arial" panose="020B0604020202020204" pitchFamily="34" charset="0"/>
              <a:buChar char="•"/>
            </a:pPr>
            <a:r>
              <a:rPr lang="pl-PL" sz="1600" dirty="0">
                <a:solidFill>
                  <a:srgbClr val="002B58"/>
                </a:solidFill>
                <a:latin typeface="Helvetica" pitchFamily="2" charset="0"/>
              </a:rPr>
              <a:t>Automatyzacja CI/CD: integracja narzędzi wersjonowania z </a:t>
            </a:r>
            <a:r>
              <a:rPr lang="pl-PL" sz="1600" dirty="0" err="1">
                <a:solidFill>
                  <a:srgbClr val="002B58"/>
                </a:solidFill>
                <a:latin typeface="Helvetica" pitchFamily="2" charset="0"/>
              </a:rPr>
              <a:t>pipeline'ami</a:t>
            </a:r>
            <a:r>
              <a:rPr lang="pl-PL" sz="1600" dirty="0">
                <a:solidFill>
                  <a:srgbClr val="002B58"/>
                </a:solidFill>
                <a:latin typeface="Helvetica" pitchFamily="2" charset="0"/>
              </a:rPr>
              <a:t> CI/CD.</a:t>
            </a:r>
          </a:p>
          <a:p>
            <a:pPr marL="285750" indent="-285750">
              <a:buFont typeface="Arial" panose="020B0604020202020204" pitchFamily="34" charset="0"/>
              <a:buChar char="•"/>
            </a:pPr>
            <a:endParaRPr lang="pl-PL" sz="1600" dirty="0">
              <a:solidFill>
                <a:srgbClr val="002B58"/>
              </a:solidFill>
              <a:latin typeface="Helvetica" pitchFamily="2" charset="0"/>
            </a:endParaRPr>
          </a:p>
          <a:p>
            <a:endParaRPr lang="pl-PL" sz="1600" dirty="0">
              <a:solidFill>
                <a:srgbClr val="002B58"/>
              </a:solidFill>
              <a:latin typeface="Helvetica" pitchFamily="2" charset="0"/>
            </a:endParaRPr>
          </a:p>
          <a:p>
            <a:r>
              <a:rPr lang="pl-PL" sz="1600" b="1" dirty="0">
                <a:solidFill>
                  <a:srgbClr val="002B58"/>
                </a:solidFill>
                <a:latin typeface="Helvetica" pitchFamily="2" charset="0"/>
              </a:rPr>
              <a:t>Podsumowanie: Wersjonowanie zmian w bazie danych zapewnia śledzenie, kontrolę, spójność, automatyzację i współpracę, co prowadzi do stabilności i wysokiej jakości projektów.</a:t>
            </a:r>
          </a:p>
        </p:txBody>
      </p:sp>
      <p:pic>
        <p:nvPicPr>
          <p:cNvPr id="6146" name="Picture 2" descr="CI/CD Databases with Liquibase. A solution for continuous database… | by  Jonathan Manera | Medium">
            <a:extLst>
              <a:ext uri="{FF2B5EF4-FFF2-40B4-BE49-F238E27FC236}">
                <a16:creationId xmlns:a16="http://schemas.microsoft.com/office/drawing/2014/main" id="{6D83F56E-50BB-00A3-4422-4766C58D66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946041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119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14.1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Wprowadzenie - wersjonowanie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399" y="705005"/>
            <a:ext cx="10024105" cy="5078313"/>
          </a:xfrm>
          <a:prstGeom prst="rect">
            <a:avLst/>
          </a:prstGeom>
          <a:noFill/>
        </p:spPr>
        <p:txBody>
          <a:bodyPr wrap="square">
            <a:spAutoFit/>
          </a:bodyPr>
          <a:lstStyle/>
          <a:p>
            <a:pPr algn="ctr"/>
            <a:r>
              <a:rPr lang="pl-PL" sz="2400" b="1" dirty="0">
                <a:solidFill>
                  <a:srgbClr val="002B58"/>
                </a:solidFill>
                <a:latin typeface="Helvetica" pitchFamily="2" charset="0"/>
              </a:rPr>
              <a:t>Problemy wprowadzania ręcznie zmian w bazie danych</a:t>
            </a:r>
          </a:p>
          <a:p>
            <a:pPr algn="ctr"/>
            <a:endParaRPr lang="pl-PL" dirty="0">
              <a:solidFill>
                <a:srgbClr val="002B58"/>
              </a:solidFill>
              <a:latin typeface="Helvetica" pitchFamily="2" charset="0"/>
            </a:endParaRPr>
          </a:p>
          <a:p>
            <a:pPr marL="342900" indent="-342900">
              <a:buFont typeface="+mj-lt"/>
              <a:buAutoNum type="arabicPeriod"/>
            </a:pPr>
            <a:r>
              <a:rPr lang="pl-PL" b="1" dirty="0">
                <a:solidFill>
                  <a:srgbClr val="002B58"/>
                </a:solidFill>
                <a:latin typeface="Helvetica" pitchFamily="2" charset="0"/>
              </a:rPr>
              <a:t>Brak śledzenia i dokumentacji:</a:t>
            </a:r>
            <a:endParaRPr lang="pl-PL" dirty="0">
              <a:solidFill>
                <a:srgbClr val="002B58"/>
              </a:solidFill>
              <a:latin typeface="Helvetica" pitchFamily="2" charset="0"/>
            </a:endParaRPr>
          </a:p>
          <a:p>
            <a:pPr marL="285750" indent="-285750">
              <a:buFont typeface="Arial" panose="020B0604020202020204" pitchFamily="34" charset="0"/>
              <a:buChar char="•"/>
            </a:pPr>
            <a:r>
              <a:rPr lang="pl-PL" dirty="0">
                <a:solidFill>
                  <a:srgbClr val="002B58"/>
                </a:solidFill>
                <a:latin typeface="Helvetica" pitchFamily="2" charset="0"/>
              </a:rPr>
              <a:t>Brak historii zmian: Trudności w śledzeniu, kto, kiedy i dlaczego wprowadził zmiany.</a:t>
            </a:r>
          </a:p>
          <a:p>
            <a:pPr marL="285750" indent="-285750">
              <a:buFont typeface="Arial" panose="020B0604020202020204" pitchFamily="34" charset="0"/>
              <a:buChar char="•"/>
            </a:pPr>
            <a:r>
              <a:rPr lang="pl-PL" dirty="0">
                <a:solidFill>
                  <a:srgbClr val="002B58"/>
                </a:solidFill>
                <a:latin typeface="Helvetica" pitchFamily="2" charset="0"/>
              </a:rPr>
              <a:t>Niewystarczająca dokumentacja: Brak pełnej wiedzy o aktualnym stanie bazy danych.</a:t>
            </a:r>
          </a:p>
          <a:p>
            <a:r>
              <a:rPr lang="pl-PL" dirty="0">
                <a:solidFill>
                  <a:srgbClr val="002B58"/>
                </a:solidFill>
                <a:latin typeface="Helvetica" pitchFamily="2" charset="0"/>
              </a:rPr>
              <a:t> </a:t>
            </a:r>
          </a:p>
          <a:p>
            <a:pPr marL="342900" indent="-342900">
              <a:buFont typeface="+mj-lt"/>
              <a:buAutoNum type="arabicPeriod" startAt="2"/>
            </a:pPr>
            <a:r>
              <a:rPr lang="pl-PL" b="1" dirty="0">
                <a:solidFill>
                  <a:srgbClr val="002B58"/>
                </a:solidFill>
                <a:latin typeface="Helvetica" pitchFamily="2" charset="0"/>
              </a:rPr>
              <a:t>Brak spójności:</a:t>
            </a:r>
            <a:endParaRPr lang="pl-PL" dirty="0">
              <a:solidFill>
                <a:srgbClr val="002B58"/>
              </a:solidFill>
              <a:latin typeface="Helvetica" pitchFamily="2" charset="0"/>
            </a:endParaRPr>
          </a:p>
          <a:p>
            <a:pPr marL="285750" indent="-285750">
              <a:buFont typeface="Arial" panose="020B0604020202020204" pitchFamily="34" charset="0"/>
              <a:buChar char="•"/>
            </a:pPr>
            <a:r>
              <a:rPr lang="pl-PL" dirty="0">
                <a:solidFill>
                  <a:srgbClr val="002B58"/>
                </a:solidFill>
                <a:latin typeface="Helvetica" pitchFamily="2" charset="0"/>
              </a:rPr>
              <a:t>Niespójność środowisk: Różnice między środowiskami (deweloperskie, testowe, produkcyjne).</a:t>
            </a:r>
          </a:p>
          <a:p>
            <a:pPr marL="285750" indent="-285750">
              <a:buFont typeface="Arial" panose="020B0604020202020204" pitchFamily="34" charset="0"/>
              <a:buChar char="•"/>
            </a:pPr>
            <a:r>
              <a:rPr lang="pl-PL" dirty="0">
                <a:solidFill>
                  <a:srgbClr val="002B58"/>
                </a:solidFill>
                <a:latin typeface="Helvetica" pitchFamily="2" charset="0"/>
              </a:rPr>
              <a:t>Błędy ludzkie: Wysokie ryzyko literówek i pomyłek w skryptach SQL.</a:t>
            </a:r>
          </a:p>
          <a:p>
            <a:endParaRPr lang="pl-PL" dirty="0">
              <a:solidFill>
                <a:srgbClr val="002B58"/>
              </a:solidFill>
              <a:latin typeface="Helvetica" pitchFamily="2" charset="0"/>
            </a:endParaRPr>
          </a:p>
          <a:p>
            <a:pPr marL="342900" indent="-342900">
              <a:buFont typeface="+mj-lt"/>
              <a:buAutoNum type="arabicPeriod" startAt="3"/>
            </a:pPr>
            <a:r>
              <a:rPr lang="pl-PL" b="1" dirty="0">
                <a:solidFill>
                  <a:srgbClr val="002B58"/>
                </a:solidFill>
                <a:latin typeface="Helvetica" pitchFamily="2" charset="0"/>
              </a:rPr>
              <a:t>Utrudnione zarządzanie i automatyzacja:</a:t>
            </a:r>
            <a:endParaRPr lang="pl-PL" dirty="0">
              <a:solidFill>
                <a:srgbClr val="002B58"/>
              </a:solidFill>
              <a:latin typeface="Helvetica" pitchFamily="2" charset="0"/>
            </a:endParaRPr>
          </a:p>
          <a:p>
            <a:pPr marL="285750" indent="-285750">
              <a:buFont typeface="Arial" panose="020B0604020202020204" pitchFamily="34" charset="0"/>
              <a:buChar char="•"/>
            </a:pPr>
            <a:r>
              <a:rPr lang="pl-PL" dirty="0">
                <a:solidFill>
                  <a:srgbClr val="002B58"/>
                </a:solidFill>
                <a:latin typeface="Helvetica" pitchFamily="2" charset="0"/>
              </a:rPr>
              <a:t>Brak automatyzacji: Trudności we wdrażaniu procesów CI/CD.</a:t>
            </a:r>
          </a:p>
          <a:p>
            <a:pPr marL="285750" indent="-285750">
              <a:buFont typeface="Arial" panose="020B0604020202020204" pitchFamily="34" charset="0"/>
              <a:buChar char="•"/>
            </a:pPr>
            <a:r>
              <a:rPr lang="pl-PL" dirty="0">
                <a:solidFill>
                  <a:srgbClr val="002B58"/>
                </a:solidFill>
                <a:latin typeface="Helvetica" pitchFamily="2" charset="0"/>
              </a:rPr>
              <a:t>Trudności w </a:t>
            </a:r>
            <a:r>
              <a:rPr lang="pl-PL" dirty="0" err="1">
                <a:solidFill>
                  <a:srgbClr val="002B58"/>
                </a:solidFill>
                <a:latin typeface="Helvetica" pitchFamily="2" charset="0"/>
              </a:rPr>
              <a:t>rollback</a:t>
            </a:r>
            <a:r>
              <a:rPr lang="pl-PL" dirty="0">
                <a:solidFill>
                  <a:srgbClr val="002B58"/>
                </a:solidFill>
                <a:latin typeface="Helvetica" pitchFamily="2" charset="0"/>
              </a:rPr>
              <a:t>: Skomplikowane cofanie manualnych zmian.</a:t>
            </a:r>
          </a:p>
          <a:p>
            <a:pPr marL="285750" indent="-285750">
              <a:buFont typeface="Arial" panose="020B0604020202020204" pitchFamily="34" charset="0"/>
              <a:buChar char="•"/>
            </a:pPr>
            <a:r>
              <a:rPr lang="pl-PL" dirty="0">
                <a:solidFill>
                  <a:srgbClr val="002B58"/>
                </a:solidFill>
                <a:latin typeface="Helvetica" pitchFamily="2" charset="0"/>
              </a:rPr>
              <a:t>Podsumowanie: Manualne zmiany są podatne na błędy, utrudniają śledzenie i automatyzację oraz mogą prowadzić do niespójności i problemów w zarządzaniu bazą danych.</a:t>
            </a:r>
          </a:p>
          <a:p>
            <a:endParaRPr lang="pl-PL" sz="1600" b="1" dirty="0">
              <a:solidFill>
                <a:srgbClr val="002B58"/>
              </a:solidFill>
              <a:latin typeface="Helvetica" pitchFamily="2" charset="0"/>
            </a:endParaRPr>
          </a:p>
          <a:p>
            <a:endParaRPr lang="pl-PL" sz="1600" b="1" dirty="0">
              <a:solidFill>
                <a:srgbClr val="002B58"/>
              </a:solidFill>
              <a:latin typeface="Helvetica" pitchFamily="2" charset="0"/>
            </a:endParaRPr>
          </a:p>
          <a:p>
            <a:endParaRPr lang="pl-PL" sz="1600" b="1" dirty="0">
              <a:solidFill>
                <a:srgbClr val="002B58"/>
              </a:solidFill>
              <a:latin typeface="Helvetica" pitchFamily="2" charset="0"/>
            </a:endParaRPr>
          </a:p>
        </p:txBody>
      </p:sp>
      <p:pic>
        <p:nvPicPr>
          <p:cNvPr id="6146" name="Picture 2" descr="CI/CD Databases with Liquibase. A solution for continuous database… | by  Jonathan Manera | Medium">
            <a:extLst>
              <a:ext uri="{FF2B5EF4-FFF2-40B4-BE49-F238E27FC236}">
                <a16:creationId xmlns:a16="http://schemas.microsoft.com/office/drawing/2014/main" id="{6D83F56E-50BB-00A3-4422-4766C58D66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01098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2.2. Ekosystem Spring Framework</a:t>
            </a:r>
            <a:endParaRPr lang="pl-PL" sz="2900">
              <a:latin typeface="Helvetica" pitchFamily="2" charset="0"/>
            </a:endParaRPr>
          </a:p>
        </p:txBody>
      </p:sp>
      <p:pic>
        <p:nvPicPr>
          <p:cNvPr id="2050" name="Picture 2">
            <a:extLst>
              <a:ext uri="{FF2B5EF4-FFF2-40B4-BE49-F238E27FC236}">
                <a16:creationId xmlns:a16="http://schemas.microsoft.com/office/drawing/2014/main" id="{4F5FD78B-12F4-E465-FA8E-93BD8347B5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885" y="702052"/>
            <a:ext cx="10810875" cy="52101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9027217-5B92-75E7-AB6B-F24C75AA87E0}"/>
              </a:ext>
            </a:extLst>
          </p:cNvPr>
          <p:cNvSpPr txBox="1"/>
          <p:nvPr/>
        </p:nvSpPr>
        <p:spPr>
          <a:xfrm>
            <a:off x="9067800" y="5815744"/>
            <a:ext cx="6093912" cy="261610"/>
          </a:xfrm>
          <a:prstGeom prst="rect">
            <a:avLst/>
          </a:prstGeom>
          <a:noFill/>
        </p:spPr>
        <p:txBody>
          <a:bodyPr wrap="square">
            <a:spAutoFit/>
          </a:bodyPr>
          <a:lstStyle/>
          <a:p>
            <a:r>
              <a:rPr lang="pl-PL" sz="1100" err="1">
                <a:latin typeface="Helvetica" panose="020B0604020202020204" pitchFamily="34" charset="0"/>
                <a:cs typeface="Helvetica" panose="020B0604020202020204" pitchFamily="34" charset="0"/>
              </a:rPr>
              <a:t>Żródło</a:t>
            </a:r>
            <a:r>
              <a:rPr lang="pl-PL" sz="1100">
                <a:latin typeface="Helvetica" panose="020B0604020202020204" pitchFamily="34" charset="0"/>
                <a:cs typeface="Helvetica" panose="020B0604020202020204" pitchFamily="34" charset="0"/>
              </a:rPr>
              <a:t>: </a:t>
            </a:r>
            <a:r>
              <a:rPr lang="de-DE" sz="1100" err="1">
                <a:latin typeface="Helvetica" panose="020B0604020202020204" pitchFamily="34" charset="0"/>
                <a:cs typeface="Helvetica" panose="020B0604020202020204" pitchFamily="34" charset="0"/>
              </a:rPr>
              <a:t>edureka</a:t>
            </a:r>
            <a:endParaRPr lang="de-DE" sz="1100">
              <a:latin typeface="Helvetica" panose="020B0604020202020204" pitchFamily="34" charset="0"/>
              <a:cs typeface="Helvetica" panose="020B0604020202020204" pitchFamily="34" charset="0"/>
            </a:endParaRPr>
          </a:p>
        </p:txBody>
      </p:sp>
      <p:pic>
        <p:nvPicPr>
          <p:cNvPr id="8" name="Picture 2" descr="Strefa wiedzy – Framework – Spring - Vavatech.pl">
            <a:extLst>
              <a:ext uri="{FF2B5EF4-FFF2-40B4-BE49-F238E27FC236}">
                <a16:creationId xmlns:a16="http://schemas.microsoft.com/office/drawing/2014/main" id="{5872B2DC-0B46-BB6C-84FA-390EB6284A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3" name="Obraz 3" descr="Uniwersytet WSB Merito Wrocław">
            <a:extLst>
              <a:ext uri="{FF2B5EF4-FFF2-40B4-BE49-F238E27FC236}">
                <a16:creationId xmlns:a16="http://schemas.microsoft.com/office/drawing/2014/main" id="{97D18035-0071-1198-9FFC-231ACA4EC3A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Straight Connector 3">
            <a:extLst>
              <a:ext uri="{FF2B5EF4-FFF2-40B4-BE49-F238E27FC236}">
                <a16:creationId xmlns:a16="http://schemas.microsoft.com/office/drawing/2014/main" id="{D76606FE-EC93-7693-DAAC-04C5DFF8AB57}"/>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5" name="Picture 2" descr="Capgemini Logo Logo and symbol, meaning, history, PNG">
            <a:extLst>
              <a:ext uri="{FF2B5EF4-FFF2-40B4-BE49-F238E27FC236}">
                <a16:creationId xmlns:a16="http://schemas.microsoft.com/office/drawing/2014/main" id="{62F993F5-C68D-5C1F-0F4E-CFED087EBB0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297542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14.1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Wprowadzenie - wersjonowanie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1231596" y="2083925"/>
            <a:ext cx="10024105" cy="2185214"/>
          </a:xfrm>
          <a:prstGeom prst="rect">
            <a:avLst/>
          </a:prstGeom>
          <a:noFill/>
        </p:spPr>
        <p:txBody>
          <a:bodyPr wrap="square">
            <a:spAutoFit/>
          </a:bodyPr>
          <a:lstStyle/>
          <a:p>
            <a:pPr algn="ctr"/>
            <a:r>
              <a:rPr lang="pl-PL" sz="2400" b="1" i="1" dirty="0" err="1">
                <a:solidFill>
                  <a:srgbClr val="002B58"/>
                </a:solidFill>
                <a:latin typeface="Helvetica" pitchFamily="2" charset="0"/>
              </a:rPr>
              <a:t>Liquibase</a:t>
            </a:r>
            <a:r>
              <a:rPr lang="pl-PL" sz="2400" b="1" i="1" dirty="0">
                <a:solidFill>
                  <a:srgbClr val="002B58"/>
                </a:solidFill>
                <a:latin typeface="Helvetica" pitchFamily="2" charset="0"/>
              </a:rPr>
              <a:t> to rozwiązanie do zarządzania zmianami w schematach baz danych, które umożliwia szybsze i bezpieczniejsze wprowadzanie zmian w bazach danych od etapu rozwoju </a:t>
            </a:r>
            <a:br>
              <a:rPr lang="pl-PL" sz="2400" b="1" i="1" dirty="0">
                <a:solidFill>
                  <a:srgbClr val="002B58"/>
                </a:solidFill>
                <a:latin typeface="Helvetica" pitchFamily="2" charset="0"/>
              </a:rPr>
            </a:br>
            <a:r>
              <a:rPr lang="pl-PL" sz="2400" b="1" i="1" dirty="0">
                <a:solidFill>
                  <a:srgbClr val="002B58"/>
                </a:solidFill>
                <a:latin typeface="Helvetica" pitchFamily="2" charset="0"/>
              </a:rPr>
              <a:t>do produkcji.</a:t>
            </a:r>
            <a:endParaRPr lang="en-US" sz="2400" b="1" dirty="0">
              <a:solidFill>
                <a:srgbClr val="002B58"/>
              </a:solidFill>
              <a:latin typeface="Helvetica" pitchFamily="2" charset="0"/>
            </a:endParaRPr>
          </a:p>
          <a:p>
            <a:pPr algn="ctr"/>
            <a:endParaRPr lang="pl-PL" sz="2400" b="1" dirty="0">
              <a:solidFill>
                <a:srgbClr val="002B58"/>
              </a:solidFill>
              <a:latin typeface="Helvetica" pitchFamily="2" charset="0"/>
            </a:endParaRPr>
          </a:p>
          <a:p>
            <a:endParaRPr lang="pl-PL" sz="1600" dirty="0">
              <a:solidFill>
                <a:srgbClr val="002B58"/>
              </a:solidFill>
              <a:latin typeface="Helvetica" pitchFamily="2" charset="0"/>
            </a:endParaRPr>
          </a:p>
        </p:txBody>
      </p:sp>
      <p:pic>
        <p:nvPicPr>
          <p:cNvPr id="6146" name="Picture 2" descr="CI/CD Databases with Liquibase. A solution for continuous database… | by  Jonathan Manera | Medium">
            <a:extLst>
              <a:ext uri="{FF2B5EF4-FFF2-40B4-BE49-F238E27FC236}">
                <a16:creationId xmlns:a16="http://schemas.microsoft.com/office/drawing/2014/main" id="{6D83F56E-50BB-00A3-4422-4766C58D66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739620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14.2.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Wprowadzenie - kompatybilność</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0" y="705005"/>
            <a:ext cx="12191999" cy="369332"/>
          </a:xfrm>
          <a:prstGeom prst="rect">
            <a:avLst/>
          </a:prstGeom>
          <a:noFill/>
        </p:spPr>
        <p:txBody>
          <a:bodyPr wrap="square">
            <a:spAutoFit/>
          </a:bodyPr>
          <a:lstStyle/>
          <a:p>
            <a:pPr algn="ctr"/>
            <a:r>
              <a:rPr lang="pl-PL" b="1" dirty="0">
                <a:solidFill>
                  <a:srgbClr val="002B58"/>
                </a:solidFill>
                <a:latin typeface="Helvetica" pitchFamily="2" charset="0"/>
              </a:rPr>
              <a:t>Jakie bazy danych współpracują z </a:t>
            </a:r>
            <a:r>
              <a:rPr lang="pl-PL" b="1" dirty="0" err="1">
                <a:solidFill>
                  <a:srgbClr val="002B58"/>
                </a:solidFill>
                <a:latin typeface="Helvetica" pitchFamily="2" charset="0"/>
              </a:rPr>
              <a:t>Liquibase</a:t>
            </a:r>
            <a:r>
              <a:rPr lang="pl-PL" b="1" dirty="0">
                <a:solidFill>
                  <a:srgbClr val="002B58"/>
                </a:solidFill>
                <a:latin typeface="Helvetica" pitchFamily="2" charset="0"/>
              </a:rPr>
              <a:t>?</a:t>
            </a:r>
          </a:p>
        </p:txBody>
      </p:sp>
      <p:pic>
        <p:nvPicPr>
          <p:cNvPr id="9" name="Grafik 8">
            <a:extLst>
              <a:ext uri="{FF2B5EF4-FFF2-40B4-BE49-F238E27FC236}">
                <a16:creationId xmlns:a16="http://schemas.microsoft.com/office/drawing/2014/main" id="{91861543-1F49-EEE0-205F-6B813E044B61}"/>
              </a:ext>
            </a:extLst>
          </p:cNvPr>
          <p:cNvPicPr>
            <a:picLocks noChangeAspect="1"/>
          </p:cNvPicPr>
          <p:nvPr/>
        </p:nvPicPr>
        <p:blipFill>
          <a:blip r:embed="rId5"/>
          <a:stretch>
            <a:fillRect/>
          </a:stretch>
        </p:blipFill>
        <p:spPr>
          <a:xfrm>
            <a:off x="1885194" y="1718659"/>
            <a:ext cx="8773785" cy="3994717"/>
          </a:xfrm>
          <a:prstGeom prst="rect">
            <a:avLst/>
          </a:prstGeom>
        </p:spPr>
      </p:pic>
      <p:sp>
        <p:nvSpPr>
          <p:cNvPr id="12" name="Textfeld 11">
            <a:extLst>
              <a:ext uri="{FF2B5EF4-FFF2-40B4-BE49-F238E27FC236}">
                <a16:creationId xmlns:a16="http://schemas.microsoft.com/office/drawing/2014/main" id="{7A5111AF-EA62-3A57-9F60-E10EFCA3264D}"/>
              </a:ext>
            </a:extLst>
          </p:cNvPr>
          <p:cNvSpPr txBox="1"/>
          <p:nvPr/>
        </p:nvSpPr>
        <p:spPr>
          <a:xfrm>
            <a:off x="6584025" y="5722758"/>
            <a:ext cx="6094140" cy="276999"/>
          </a:xfrm>
          <a:prstGeom prst="rect">
            <a:avLst/>
          </a:prstGeom>
          <a:noFill/>
        </p:spPr>
        <p:txBody>
          <a:bodyPr wrap="square">
            <a:spAutoFit/>
          </a:bodyPr>
          <a:lstStyle/>
          <a:p>
            <a:r>
              <a:rPr lang="de-DE" sz="1200" dirty="0"/>
              <a:t>https://www.slideshare.net/knoldus/introduction-to-liquibase-255393029</a:t>
            </a:r>
          </a:p>
        </p:txBody>
      </p:sp>
      <p:pic>
        <p:nvPicPr>
          <p:cNvPr id="13" name="Picture 2" descr="CI/CD Databases with Liquibase. A solution for continuous database… | by  Jonathan Manera | Medium">
            <a:extLst>
              <a:ext uri="{FF2B5EF4-FFF2-40B4-BE49-F238E27FC236}">
                <a16:creationId xmlns:a16="http://schemas.microsoft.com/office/drawing/2014/main" id="{86F270CB-2DF6-8FA5-BF7E-E128C3C4827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257772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14.2.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Wprowadzenie - kompatybilność</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0" y="705005"/>
            <a:ext cx="12191999" cy="369332"/>
          </a:xfrm>
          <a:prstGeom prst="rect">
            <a:avLst/>
          </a:prstGeom>
          <a:noFill/>
        </p:spPr>
        <p:txBody>
          <a:bodyPr wrap="square">
            <a:spAutoFit/>
          </a:bodyPr>
          <a:lstStyle/>
          <a:p>
            <a:pPr algn="ctr"/>
            <a:r>
              <a:rPr lang="pl-PL" b="1" dirty="0">
                <a:solidFill>
                  <a:srgbClr val="002B58"/>
                </a:solidFill>
                <a:latin typeface="Helvetica" pitchFamily="2" charset="0"/>
              </a:rPr>
              <a:t>Z jakimi formatami współpracuje </a:t>
            </a:r>
            <a:r>
              <a:rPr lang="pl-PL" b="1" dirty="0" err="1">
                <a:solidFill>
                  <a:srgbClr val="002B58"/>
                </a:solidFill>
                <a:latin typeface="Helvetica" pitchFamily="2" charset="0"/>
              </a:rPr>
              <a:t>Liquibase</a:t>
            </a:r>
            <a:r>
              <a:rPr lang="pl-PL" b="1" dirty="0">
                <a:solidFill>
                  <a:srgbClr val="002B58"/>
                </a:solidFill>
                <a:latin typeface="Helvetica" pitchFamily="2" charset="0"/>
              </a:rPr>
              <a:t>?</a:t>
            </a:r>
          </a:p>
        </p:txBody>
      </p:sp>
      <p:sp>
        <p:nvSpPr>
          <p:cNvPr id="12" name="Textfeld 11">
            <a:extLst>
              <a:ext uri="{FF2B5EF4-FFF2-40B4-BE49-F238E27FC236}">
                <a16:creationId xmlns:a16="http://schemas.microsoft.com/office/drawing/2014/main" id="{7A5111AF-EA62-3A57-9F60-E10EFCA3264D}"/>
              </a:ext>
            </a:extLst>
          </p:cNvPr>
          <p:cNvSpPr txBox="1"/>
          <p:nvPr/>
        </p:nvSpPr>
        <p:spPr>
          <a:xfrm>
            <a:off x="6584025" y="5722758"/>
            <a:ext cx="6094140" cy="276999"/>
          </a:xfrm>
          <a:prstGeom prst="rect">
            <a:avLst/>
          </a:prstGeom>
          <a:noFill/>
        </p:spPr>
        <p:txBody>
          <a:bodyPr wrap="square">
            <a:spAutoFit/>
          </a:bodyPr>
          <a:lstStyle/>
          <a:p>
            <a:r>
              <a:rPr lang="de-DE" sz="1200" dirty="0"/>
              <a:t>https://www.slideshare.net/knoldus/introduction-to-liquibase-255393029</a:t>
            </a:r>
          </a:p>
        </p:txBody>
      </p:sp>
      <p:pic>
        <p:nvPicPr>
          <p:cNvPr id="6" name="Grafik 5">
            <a:extLst>
              <a:ext uri="{FF2B5EF4-FFF2-40B4-BE49-F238E27FC236}">
                <a16:creationId xmlns:a16="http://schemas.microsoft.com/office/drawing/2014/main" id="{FAB605CC-6156-563B-09F5-E23EFBC283A1}"/>
              </a:ext>
            </a:extLst>
          </p:cNvPr>
          <p:cNvPicPr>
            <a:picLocks noChangeAspect="1"/>
          </p:cNvPicPr>
          <p:nvPr/>
        </p:nvPicPr>
        <p:blipFill>
          <a:blip r:embed="rId5"/>
          <a:stretch>
            <a:fillRect/>
          </a:stretch>
        </p:blipFill>
        <p:spPr>
          <a:xfrm>
            <a:off x="1466850" y="1062037"/>
            <a:ext cx="9258300" cy="4733925"/>
          </a:xfrm>
          <a:prstGeom prst="rect">
            <a:avLst/>
          </a:prstGeom>
        </p:spPr>
      </p:pic>
      <p:pic>
        <p:nvPicPr>
          <p:cNvPr id="11" name="Picture 2" descr="CI/CD Databases with Liquibase. A solution for continuous database… | by  Jonathan Manera | Medium">
            <a:extLst>
              <a:ext uri="{FF2B5EF4-FFF2-40B4-BE49-F238E27FC236}">
                <a16:creationId xmlns:a16="http://schemas.microsoft.com/office/drawing/2014/main" id="{C2933A71-6B88-F06B-148B-31FA373058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27649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123</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14.2.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definicje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0" y="705005"/>
            <a:ext cx="12191999" cy="1477328"/>
          </a:xfrm>
          <a:prstGeom prst="rect">
            <a:avLst/>
          </a:prstGeom>
          <a:noFill/>
        </p:spPr>
        <p:txBody>
          <a:bodyPr wrap="square">
            <a:spAutoFit/>
          </a:bodyPr>
          <a:lstStyle/>
          <a:p>
            <a:r>
              <a:rPr lang="pl-PL" dirty="0">
                <a:solidFill>
                  <a:srgbClr val="002B58"/>
                </a:solidFill>
                <a:latin typeface="Helvetica" pitchFamily="2" charset="0"/>
              </a:rPr>
              <a:t>Zmiany w bazie danych mają format zestawów zmian - </a:t>
            </a:r>
            <a:r>
              <a:rPr lang="pl-PL" b="1" dirty="0" err="1">
                <a:solidFill>
                  <a:srgbClr val="002B58"/>
                </a:solidFill>
                <a:latin typeface="Helvetica" pitchFamily="2" charset="0"/>
              </a:rPr>
              <a:t>Changeset</a:t>
            </a:r>
            <a:r>
              <a:rPr lang="pl-PL" dirty="0">
                <a:solidFill>
                  <a:srgbClr val="002B58"/>
                </a:solidFill>
                <a:latin typeface="Helvetica" pitchFamily="2" charset="0"/>
              </a:rPr>
              <a:t>. </a:t>
            </a:r>
            <a:r>
              <a:rPr lang="pl-PL" dirty="0" err="1">
                <a:solidFill>
                  <a:srgbClr val="002B58"/>
                </a:solidFill>
                <a:latin typeface="Helvetica" pitchFamily="2" charset="0"/>
              </a:rPr>
              <a:t>Changesety</a:t>
            </a:r>
            <a:r>
              <a:rPr lang="pl-PL" dirty="0">
                <a:solidFill>
                  <a:srgbClr val="002B58"/>
                </a:solidFill>
                <a:latin typeface="Helvetica" pitchFamily="2" charset="0"/>
              </a:rPr>
              <a:t> zawierają typy zmian (</a:t>
            </a:r>
            <a:r>
              <a:rPr lang="pl-PL" b="1" dirty="0" err="1">
                <a:solidFill>
                  <a:srgbClr val="002B58"/>
                </a:solidFill>
                <a:latin typeface="Helvetica" pitchFamily="2" charset="0"/>
              </a:rPr>
              <a:t>changeType</a:t>
            </a:r>
            <a:r>
              <a:rPr lang="pl-PL" dirty="0">
                <a:solidFill>
                  <a:srgbClr val="002B58"/>
                </a:solidFill>
                <a:latin typeface="Helvetica" pitchFamily="2" charset="0"/>
              </a:rPr>
              <a:t>), które są typami operacji do zastosowania w bazie danych, takimi jak dodanie kolumny lub klucza podstawowego. </a:t>
            </a:r>
          </a:p>
          <a:p>
            <a:endParaRPr lang="pl-PL" dirty="0">
              <a:solidFill>
                <a:srgbClr val="002B58"/>
              </a:solidFill>
              <a:latin typeface="Helvetica" pitchFamily="2" charset="0"/>
            </a:endParaRPr>
          </a:p>
          <a:p>
            <a:r>
              <a:rPr lang="pl-PL" dirty="0" err="1">
                <a:solidFill>
                  <a:srgbClr val="002B58"/>
                </a:solidFill>
                <a:latin typeface="Helvetica" pitchFamily="2" charset="0"/>
              </a:rPr>
              <a:t>Tagi</a:t>
            </a:r>
            <a:r>
              <a:rPr lang="pl-PL" dirty="0">
                <a:solidFill>
                  <a:srgbClr val="002B58"/>
                </a:solidFill>
                <a:latin typeface="Helvetica" pitchFamily="2" charset="0"/>
              </a:rPr>
              <a:t> kontekstu, etykiety i warunku wstępnego dziennika zmian (</a:t>
            </a:r>
            <a:r>
              <a:rPr lang="pl-PL" b="1" dirty="0" err="1">
                <a:solidFill>
                  <a:srgbClr val="002B58"/>
                </a:solidFill>
                <a:latin typeface="Helvetica" pitchFamily="2" charset="0"/>
              </a:rPr>
              <a:t>changelog</a:t>
            </a:r>
            <a:r>
              <a:rPr lang="pl-PL" dirty="0">
                <a:solidFill>
                  <a:srgbClr val="002B58"/>
                </a:solidFill>
                <a:latin typeface="Helvetica" pitchFamily="2" charset="0"/>
              </a:rPr>
              <a:t>) pomagają precyzyjnie kontrolować, kiedy wprowadzana jest zmiana w bazie danych i do którego środowiska bazy danych jest wdrażana.</a:t>
            </a:r>
          </a:p>
        </p:txBody>
      </p:sp>
      <p:pic>
        <p:nvPicPr>
          <p:cNvPr id="10242" name="Picture 2">
            <a:extLst>
              <a:ext uri="{FF2B5EF4-FFF2-40B4-BE49-F238E27FC236}">
                <a16:creationId xmlns:a16="http://schemas.microsoft.com/office/drawing/2014/main" id="{B8812AF1-E964-D782-98CD-756763DEAF5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52799" y="2581311"/>
            <a:ext cx="5486400" cy="3288632"/>
          </a:xfrm>
          <a:prstGeom prst="rect">
            <a:avLst/>
          </a:prstGeom>
          <a:noFill/>
          <a:extLst>
            <a:ext uri="{909E8E84-426E-40DD-AFC4-6F175D3DCCD1}">
              <a14:hiddenFill xmlns:a14="http://schemas.microsoft.com/office/drawing/2010/main">
                <a:solidFill>
                  <a:srgbClr val="FFFFFF"/>
                </a:solidFill>
              </a14:hiddenFill>
            </a:ext>
          </a:extLst>
        </p:spPr>
      </p:pic>
      <p:sp>
        <p:nvSpPr>
          <p:cNvPr id="6" name="Textfeld 5">
            <a:extLst>
              <a:ext uri="{FF2B5EF4-FFF2-40B4-BE49-F238E27FC236}">
                <a16:creationId xmlns:a16="http://schemas.microsoft.com/office/drawing/2014/main" id="{EE4CF459-92ED-C615-DDBD-F3E9B1E0AB08}"/>
              </a:ext>
            </a:extLst>
          </p:cNvPr>
          <p:cNvSpPr txBox="1"/>
          <p:nvPr/>
        </p:nvSpPr>
        <p:spPr>
          <a:xfrm>
            <a:off x="7467600" y="5925015"/>
            <a:ext cx="6122018" cy="261610"/>
          </a:xfrm>
          <a:prstGeom prst="rect">
            <a:avLst/>
          </a:prstGeom>
          <a:noFill/>
        </p:spPr>
        <p:txBody>
          <a:bodyPr wrap="square">
            <a:spAutoFit/>
          </a:bodyPr>
          <a:lstStyle/>
          <a:p>
            <a:r>
              <a:rPr lang="de-DE" sz="1050" dirty="0"/>
              <a:t>https://docs.liquibase.com/concepts/introduction-to-liquibase.html</a:t>
            </a:r>
          </a:p>
        </p:txBody>
      </p:sp>
      <p:pic>
        <p:nvPicPr>
          <p:cNvPr id="9" name="Picture 2" descr="CI/CD Databases with Liquibase. A solution for continuous database… | by  Jonathan Manera | Medium">
            <a:extLst>
              <a:ext uri="{FF2B5EF4-FFF2-40B4-BE49-F238E27FC236}">
                <a16:creationId xmlns:a16="http://schemas.microsoft.com/office/drawing/2014/main" id="{7313CA02-B373-D6BC-A907-50026482D15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766818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14.2.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a:t>
            </a:r>
            <a:r>
              <a:rPr lang="pl-PL" sz="2900" dirty="0" err="1">
                <a:solidFill>
                  <a:srgbClr val="002C58"/>
                </a:solidFill>
                <a:latin typeface="Helvetica" pitchFamily="2" charset="0"/>
                <a:ea typeface="+mn-ea"/>
                <a:cs typeface="+mn-cs"/>
              </a:rPr>
              <a:t>Changelog</a:t>
            </a:r>
            <a:endParaRPr lang="pl-PL" sz="2900" dirty="0">
              <a:solidFill>
                <a:srgbClr val="002C58"/>
              </a:solidFill>
              <a:latin typeface="Helvetica" pitchFamily="2" charset="0"/>
              <a:ea typeface="+mn-ea"/>
              <a:cs typeface="+mn-cs"/>
            </a:endParaRP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0" y="705005"/>
            <a:ext cx="12191999" cy="1200329"/>
          </a:xfrm>
          <a:prstGeom prst="rect">
            <a:avLst/>
          </a:prstGeom>
          <a:noFill/>
        </p:spPr>
        <p:txBody>
          <a:bodyPr wrap="square">
            <a:spAutoFit/>
          </a:bodyPr>
          <a:lstStyle/>
          <a:p>
            <a:r>
              <a:rPr lang="pl-PL" dirty="0">
                <a:solidFill>
                  <a:srgbClr val="002B58"/>
                </a:solidFill>
                <a:latin typeface="Helvetica" pitchFamily="2" charset="0"/>
              </a:rPr>
              <a:t>W </a:t>
            </a:r>
            <a:r>
              <a:rPr lang="pl-PL" dirty="0" err="1">
                <a:solidFill>
                  <a:srgbClr val="002B58"/>
                </a:solidFill>
                <a:latin typeface="Helvetica" pitchFamily="2" charset="0"/>
              </a:rPr>
              <a:t>Liquibase</a:t>
            </a:r>
            <a:r>
              <a:rPr lang="pl-PL" dirty="0">
                <a:solidFill>
                  <a:srgbClr val="002B58"/>
                </a:solidFill>
                <a:latin typeface="Helvetica" pitchFamily="2" charset="0"/>
              </a:rPr>
              <a:t> używa się tekstowego pliku dziennika zmian, aby sekwencyjnie wyświetlać wszystkie zmiany wprowadzone w bazie danych. To pomaga narzędzi </a:t>
            </a:r>
            <a:r>
              <a:rPr lang="pl-PL" dirty="0" err="1">
                <a:solidFill>
                  <a:srgbClr val="002B58"/>
                </a:solidFill>
                <a:latin typeface="Helvetica" pitchFamily="2" charset="0"/>
              </a:rPr>
              <a:t>Liquibase</a:t>
            </a:r>
            <a:r>
              <a:rPr lang="pl-PL" dirty="0">
                <a:solidFill>
                  <a:srgbClr val="002B58"/>
                </a:solidFill>
                <a:latin typeface="Helvetica" pitchFamily="2" charset="0"/>
              </a:rPr>
              <a:t> przeprowadzić audyt bazy danych i wykonać wszelkie zmiany, które nie zostały jeszcze zastosowane. Dziennik zmian można przechowywać i wersjonować w dowolnym narzędziu kontroli źródła (np. Git). </a:t>
            </a:r>
          </a:p>
        </p:txBody>
      </p:sp>
      <p:pic>
        <p:nvPicPr>
          <p:cNvPr id="9219" name="Picture 3">
            <a:extLst>
              <a:ext uri="{FF2B5EF4-FFF2-40B4-BE49-F238E27FC236}">
                <a16:creationId xmlns:a16="http://schemas.microsoft.com/office/drawing/2014/main" id="{ABA08A2E-F1D4-D2A4-6344-825062B97E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2124434"/>
            <a:ext cx="3505200" cy="345324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1">
            <a:extLst>
              <a:ext uri="{FF2B5EF4-FFF2-40B4-BE49-F238E27FC236}">
                <a16:creationId xmlns:a16="http://schemas.microsoft.com/office/drawing/2014/main" id="{9036502D-CC67-A6BA-661E-095B89382109}"/>
              </a:ext>
            </a:extLst>
          </p:cNvPr>
          <p:cNvSpPr>
            <a:spLocks noChangeArrowheads="1"/>
          </p:cNvSpPr>
          <p:nvPr/>
        </p:nvSpPr>
        <p:spPr bwMode="auto">
          <a:xfrm>
            <a:off x="6186160" y="2993365"/>
            <a:ext cx="4953000" cy="2046714"/>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100" b="0" i="1" u="none" strike="noStrike" cap="none" normalizeH="0" baseline="0" dirty="0">
                <a:ln>
                  <a:noFill/>
                </a:ln>
                <a:solidFill>
                  <a:srgbClr val="080808"/>
                </a:solidFill>
                <a:effectLst/>
                <a:latin typeface="JetBrains Mono"/>
              </a:rPr>
              <a:t>&lt;?</a:t>
            </a:r>
            <a:r>
              <a:rPr kumimoji="0" lang="de-DE" altLang="de-DE" sz="1100" b="0" i="0" u="none" strike="noStrike" cap="none" normalizeH="0" baseline="0" dirty="0" err="1">
                <a:ln>
                  <a:noFill/>
                </a:ln>
                <a:solidFill>
                  <a:srgbClr val="174AD4"/>
                </a:solidFill>
                <a:effectLst/>
                <a:latin typeface="JetBrains Mono"/>
              </a:rPr>
              <a:t>xml</a:t>
            </a:r>
            <a:r>
              <a:rPr kumimoji="0" lang="de-DE" altLang="de-DE" sz="1100" b="0" i="0" u="none" strike="noStrike" cap="none" normalizeH="0" baseline="0" dirty="0">
                <a:ln>
                  <a:noFill/>
                </a:ln>
                <a:solidFill>
                  <a:srgbClr val="174AD4"/>
                </a:solidFill>
                <a:effectLst/>
                <a:latin typeface="JetBrains Mono"/>
              </a:rPr>
              <a:t> </a:t>
            </a:r>
            <a:r>
              <a:rPr kumimoji="0" lang="de-DE" altLang="de-DE" sz="1100" b="0" i="0" u="none" strike="noStrike" cap="none" normalizeH="0" baseline="0" dirty="0" err="1">
                <a:ln>
                  <a:noFill/>
                </a:ln>
                <a:solidFill>
                  <a:srgbClr val="174AD4"/>
                </a:solidFill>
                <a:effectLst/>
                <a:latin typeface="JetBrains Mono"/>
              </a:rPr>
              <a:t>version</a:t>
            </a:r>
            <a:r>
              <a:rPr kumimoji="0" lang="de-DE" altLang="de-DE" sz="1100" b="0" i="0" u="none" strike="noStrike" cap="none" normalizeH="0" baseline="0" dirty="0">
                <a:ln>
                  <a:noFill/>
                </a:ln>
                <a:solidFill>
                  <a:srgbClr val="067D17"/>
                </a:solidFill>
                <a:effectLst/>
                <a:latin typeface="JetBrains Mono"/>
              </a:rPr>
              <a:t>="1.0" </a:t>
            </a:r>
            <a:r>
              <a:rPr kumimoji="0" lang="de-DE" altLang="de-DE" sz="1100" b="0" i="0" u="none" strike="noStrike" cap="none" normalizeH="0" baseline="0" dirty="0" err="1">
                <a:ln>
                  <a:noFill/>
                </a:ln>
                <a:solidFill>
                  <a:srgbClr val="174AD4"/>
                </a:solidFill>
                <a:effectLst/>
                <a:latin typeface="JetBrains Mono"/>
              </a:rPr>
              <a:t>encoding</a:t>
            </a:r>
            <a:r>
              <a:rPr kumimoji="0" lang="de-DE" altLang="de-DE" sz="1100" b="0" i="0" u="none" strike="noStrike" cap="none" normalizeH="0" baseline="0" dirty="0">
                <a:ln>
                  <a:noFill/>
                </a:ln>
                <a:solidFill>
                  <a:srgbClr val="067D17"/>
                </a:solidFill>
                <a:effectLst/>
                <a:latin typeface="JetBrains Mono"/>
              </a:rPr>
              <a:t>="UTF-8"</a:t>
            </a:r>
            <a:r>
              <a:rPr kumimoji="0" lang="de-DE" altLang="de-DE" sz="1100" b="0" i="1" u="none" strike="noStrike" cap="none" normalizeH="0" baseline="0" dirty="0">
                <a:ln>
                  <a:noFill/>
                </a:ln>
                <a:solidFill>
                  <a:srgbClr val="080808"/>
                </a:solidFill>
                <a:effectLst/>
                <a:latin typeface="JetBrains Mono"/>
              </a:rPr>
              <a:t>?&gt;</a:t>
            </a:r>
            <a:br>
              <a:rPr kumimoji="0" lang="de-DE" altLang="de-DE" sz="1100" b="0" i="1"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&lt;</a:t>
            </a:r>
            <a:r>
              <a:rPr kumimoji="0" lang="de-DE" altLang="de-DE" sz="1100" b="0" i="0" u="none" strike="noStrike" cap="none" normalizeH="0" baseline="0" dirty="0" err="1">
                <a:ln>
                  <a:noFill/>
                </a:ln>
                <a:solidFill>
                  <a:srgbClr val="0033B3"/>
                </a:solidFill>
                <a:effectLst/>
                <a:latin typeface="JetBrains Mono"/>
              </a:rPr>
              <a:t>databaseChangeLog</a:t>
            </a:r>
            <a:br>
              <a:rPr kumimoji="0" lang="de-DE" altLang="de-DE" sz="1100" b="0" i="0" u="none" strike="noStrike" cap="none" normalizeH="0" baseline="0" dirty="0">
                <a:ln>
                  <a:noFill/>
                </a:ln>
                <a:solidFill>
                  <a:srgbClr val="0033B3"/>
                </a:solidFill>
                <a:effectLst/>
                <a:latin typeface="JetBrains Mono"/>
              </a:rPr>
            </a:b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174AD4"/>
                </a:solidFill>
                <a:effectLst/>
                <a:latin typeface="JetBrains Mono"/>
              </a:rPr>
              <a:t>xmlns</a:t>
            </a:r>
            <a:r>
              <a:rPr kumimoji="0" lang="de-DE" altLang="de-DE" sz="1100" b="0" i="0" u="none" strike="noStrike" cap="none" normalizeH="0" baseline="0" dirty="0">
                <a:ln>
                  <a:noFill/>
                </a:ln>
                <a:solidFill>
                  <a:srgbClr val="067D17"/>
                </a:solidFill>
                <a:effectLst/>
                <a:latin typeface="JetBrains Mono"/>
              </a:rPr>
              <a:t>="http://www.liquibase.org/xml/ns/dbchangelog"</a:t>
            </a:r>
            <a:br>
              <a:rPr kumimoji="0" lang="de-DE" altLang="de-DE" sz="1100" b="0" i="0" u="none" strike="noStrike" cap="none" normalizeH="0" baseline="0" dirty="0">
                <a:ln>
                  <a:noFill/>
                </a:ln>
                <a:solidFill>
                  <a:srgbClr val="067D17"/>
                </a:solidFill>
                <a:effectLst/>
                <a:latin typeface="JetBrains Mono"/>
              </a:rPr>
            </a:br>
            <a:r>
              <a:rPr kumimoji="0" lang="de-DE" altLang="de-DE" sz="1100" b="0" i="0" u="none" strike="noStrike" cap="none" normalizeH="0" baseline="0" dirty="0">
                <a:ln>
                  <a:noFill/>
                </a:ln>
                <a:solidFill>
                  <a:srgbClr val="067D17"/>
                </a:solidFill>
                <a:effectLst/>
                <a:latin typeface="JetBrains Mono"/>
              </a:rPr>
              <a:t>        </a:t>
            </a:r>
            <a:r>
              <a:rPr kumimoji="0" lang="de-DE" altLang="de-DE" sz="1100" b="0" i="0" u="none" strike="noStrike" cap="none" normalizeH="0" baseline="0" dirty="0" err="1">
                <a:ln>
                  <a:noFill/>
                </a:ln>
                <a:solidFill>
                  <a:srgbClr val="174AD4"/>
                </a:solidFill>
                <a:effectLst/>
                <a:latin typeface="JetBrains Mono"/>
              </a:rPr>
              <a:t>xmlns:</a:t>
            </a:r>
            <a:r>
              <a:rPr kumimoji="0" lang="de-DE" altLang="de-DE" sz="1100" b="0" i="0" u="none" strike="noStrike" cap="none" normalizeH="0" baseline="0" dirty="0" err="1">
                <a:ln>
                  <a:noFill/>
                </a:ln>
                <a:solidFill>
                  <a:srgbClr val="871094"/>
                </a:solidFill>
                <a:effectLst/>
                <a:latin typeface="JetBrains Mono"/>
              </a:rPr>
              <a:t>xsi</a:t>
            </a:r>
            <a:r>
              <a:rPr kumimoji="0" lang="de-DE" altLang="de-DE" sz="1100" b="0" i="0" u="none" strike="noStrike" cap="none" normalizeH="0" baseline="0" dirty="0">
                <a:ln>
                  <a:noFill/>
                </a:ln>
                <a:solidFill>
                  <a:srgbClr val="067D17"/>
                </a:solidFill>
                <a:effectLst/>
                <a:latin typeface="JetBrains Mono"/>
              </a:rPr>
              <a:t>="http://www.w3.org/2001/XMLSchema-instance"</a:t>
            </a:r>
            <a:br>
              <a:rPr kumimoji="0" lang="de-DE" altLang="de-DE" sz="1100" b="0" i="0" u="none" strike="noStrike" cap="none" normalizeH="0" baseline="0" dirty="0">
                <a:ln>
                  <a:noFill/>
                </a:ln>
                <a:solidFill>
                  <a:srgbClr val="067D17"/>
                </a:solidFill>
                <a:effectLst/>
                <a:latin typeface="JetBrains Mono"/>
              </a:rPr>
            </a:br>
            <a:r>
              <a:rPr kumimoji="0" lang="de-DE" altLang="de-DE" sz="1100" b="0" i="0" u="none" strike="noStrike" cap="none" normalizeH="0" baseline="0" dirty="0">
                <a:ln>
                  <a:noFill/>
                </a:ln>
                <a:solidFill>
                  <a:srgbClr val="067D17"/>
                </a:solidFill>
                <a:effectLst/>
                <a:latin typeface="JetBrains Mono"/>
              </a:rPr>
              <a:t>        </a:t>
            </a:r>
            <a:r>
              <a:rPr kumimoji="0" lang="de-DE" altLang="de-DE" sz="1100" b="0" i="0" u="none" strike="noStrike" cap="none" normalizeH="0" baseline="0" dirty="0" err="1">
                <a:ln>
                  <a:noFill/>
                </a:ln>
                <a:solidFill>
                  <a:srgbClr val="871094"/>
                </a:solidFill>
                <a:effectLst/>
                <a:latin typeface="JetBrains Mono"/>
              </a:rPr>
              <a:t>xsi</a:t>
            </a:r>
            <a:r>
              <a:rPr kumimoji="0" lang="de-DE" altLang="de-DE" sz="1100" b="0" i="0" u="none" strike="noStrike" cap="none" normalizeH="0" baseline="0" dirty="0" err="1">
                <a:ln>
                  <a:noFill/>
                </a:ln>
                <a:solidFill>
                  <a:srgbClr val="174AD4"/>
                </a:solidFill>
                <a:effectLst/>
                <a:latin typeface="JetBrains Mono"/>
              </a:rPr>
              <a:t>:schemaLocation</a:t>
            </a:r>
            <a:r>
              <a:rPr kumimoji="0" lang="de-DE" altLang="de-DE" sz="1100" b="0" i="0" u="none" strike="noStrike" cap="none" normalizeH="0" baseline="0" dirty="0">
                <a:ln>
                  <a:noFill/>
                </a:ln>
                <a:solidFill>
                  <a:srgbClr val="067D17"/>
                </a:solidFill>
                <a:effectLst/>
                <a:latin typeface="JetBrains Mono"/>
              </a:rPr>
              <a:t>="http://www.liquibase.org/xml/ns/dbchangelog</a:t>
            </a:r>
            <a:br>
              <a:rPr kumimoji="0" lang="de-DE" altLang="de-DE" sz="1100" b="0" i="0" u="none" strike="noStrike" cap="none" normalizeH="0" baseline="0" dirty="0">
                <a:ln>
                  <a:noFill/>
                </a:ln>
                <a:solidFill>
                  <a:srgbClr val="067D17"/>
                </a:solidFill>
                <a:effectLst/>
                <a:latin typeface="JetBrains Mono"/>
              </a:rPr>
            </a:br>
            <a:r>
              <a:rPr kumimoji="0" lang="de-DE" altLang="de-DE" sz="1100" b="0" i="0" u="none" strike="noStrike" cap="none" normalizeH="0" baseline="0" dirty="0">
                <a:ln>
                  <a:noFill/>
                </a:ln>
                <a:solidFill>
                  <a:srgbClr val="067D17"/>
                </a:solidFill>
                <a:effectLst/>
                <a:latin typeface="JetBrains Mono"/>
              </a:rPr>
              <a:t>      http://www.liquibase.org/xml/ns/dbchangelog/dbchangelog-4.1.xsd"</a:t>
            </a:r>
            <a:r>
              <a:rPr kumimoji="0" lang="de-DE" altLang="de-DE" sz="1100" b="0" i="0" u="none" strike="noStrike" cap="none" normalizeH="0" baseline="0" dirty="0">
                <a:ln>
                  <a:noFill/>
                </a:ln>
                <a:solidFill>
                  <a:srgbClr val="080808"/>
                </a:solidFill>
                <a:effectLst/>
                <a:latin typeface="JetBrains Mono"/>
              </a:rPr>
              <a:t>&gt;</a:t>
            </a:r>
            <a:br>
              <a:rPr kumimoji="0" lang="de-DE" altLang="de-DE" sz="1100" b="0" i="0" u="none" strike="noStrike" cap="none" normalizeH="0" baseline="0" dirty="0">
                <a:ln>
                  <a:noFill/>
                </a:ln>
                <a:solidFill>
                  <a:srgbClr val="080808"/>
                </a:solidFill>
                <a:effectLst/>
                <a:latin typeface="JetBrains Mono"/>
              </a:rPr>
            </a:b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&lt;</a:t>
            </a:r>
            <a:r>
              <a:rPr kumimoji="0" lang="de-DE" altLang="de-DE" sz="1100" b="0" i="0" u="none" strike="noStrike" cap="none" normalizeH="0" baseline="0" dirty="0" err="1">
                <a:ln>
                  <a:noFill/>
                </a:ln>
                <a:solidFill>
                  <a:srgbClr val="0033B3"/>
                </a:solidFill>
                <a:effectLst/>
                <a:latin typeface="JetBrains Mono"/>
              </a:rPr>
              <a:t>includeAll</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174AD4"/>
                </a:solidFill>
                <a:effectLst/>
                <a:latin typeface="JetBrains Mono"/>
              </a:rPr>
              <a:t>path</a:t>
            </a:r>
            <a:r>
              <a:rPr kumimoji="0" lang="de-DE" altLang="de-DE" sz="1100" b="0" i="0" u="none" strike="noStrike" cap="none" normalizeH="0" baseline="0" dirty="0">
                <a:ln>
                  <a:noFill/>
                </a:ln>
                <a:solidFill>
                  <a:srgbClr val="067D17"/>
                </a:solidFill>
                <a:effectLst/>
                <a:latin typeface="JetBrains Mono"/>
              </a:rPr>
              <a:t>="</a:t>
            </a:r>
            <a:r>
              <a:rPr kumimoji="0" lang="de-DE" altLang="de-DE" sz="1100" b="0" i="0" u="none" strike="noStrike" cap="none" normalizeH="0" baseline="0" dirty="0" err="1">
                <a:ln>
                  <a:noFill/>
                </a:ln>
                <a:solidFill>
                  <a:srgbClr val="067D17"/>
                </a:solidFill>
                <a:effectLst/>
                <a:latin typeface="JetBrains Mono"/>
              </a:rPr>
              <a:t>database</a:t>
            </a:r>
            <a:r>
              <a:rPr kumimoji="0" lang="de-DE" altLang="de-DE" sz="1100" b="0" i="0" u="none" strike="noStrike" cap="none" normalizeH="0" baseline="0" dirty="0">
                <a:ln>
                  <a:noFill/>
                </a:ln>
                <a:solidFill>
                  <a:srgbClr val="067D17"/>
                </a:solidFill>
                <a:effectLst/>
                <a:latin typeface="JetBrains Mono"/>
              </a:rPr>
              <a:t>"</a:t>
            </a:r>
            <a:r>
              <a:rPr kumimoji="0" lang="de-DE" altLang="de-DE" sz="1100" b="0" i="0" u="none" strike="noStrike" cap="none" normalizeH="0" baseline="0" dirty="0">
                <a:ln>
                  <a:noFill/>
                </a:ln>
                <a:solidFill>
                  <a:srgbClr val="080808"/>
                </a:solidFill>
                <a:effectLst/>
                <a:latin typeface="JetBrains Mono"/>
              </a:rPr>
              <a:t>/&gt;</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&lt;/</a:t>
            </a:r>
            <a:r>
              <a:rPr kumimoji="0" lang="de-DE" altLang="de-DE" sz="1100" b="0" i="0" u="none" strike="noStrike" cap="none" normalizeH="0" baseline="0" dirty="0" err="1">
                <a:ln>
                  <a:noFill/>
                </a:ln>
                <a:solidFill>
                  <a:srgbClr val="0033B3"/>
                </a:solidFill>
                <a:effectLst/>
                <a:latin typeface="JetBrains Mono"/>
              </a:rPr>
              <a:t>databaseChangeLog</a:t>
            </a:r>
            <a:r>
              <a:rPr kumimoji="0" lang="de-DE" altLang="de-DE" sz="1100" b="0" i="0" u="none" strike="noStrike" cap="none" normalizeH="0" baseline="0" dirty="0">
                <a:ln>
                  <a:noFill/>
                </a:ln>
                <a:solidFill>
                  <a:srgbClr val="080808"/>
                </a:solidFill>
                <a:effectLst/>
                <a:latin typeface="JetBrains Mono"/>
              </a:rPr>
              <a:t>&gt;</a:t>
            </a:r>
            <a:br>
              <a:rPr kumimoji="0" lang="de-DE" altLang="de-DE" sz="1100" b="0" i="0" u="none" strike="noStrike" cap="none" normalizeH="0" baseline="0" dirty="0">
                <a:ln>
                  <a:noFill/>
                </a:ln>
                <a:solidFill>
                  <a:srgbClr val="080808"/>
                </a:solidFill>
                <a:effectLst/>
                <a:latin typeface="JetBrains Mono"/>
              </a:rPr>
            </a:br>
            <a:endParaRPr kumimoji="0" lang="de-DE" altLang="de-DE" sz="2800" b="0" i="0" u="none" strike="noStrike" cap="none" normalizeH="0" baseline="0" dirty="0">
              <a:ln>
                <a:noFill/>
              </a:ln>
              <a:solidFill>
                <a:schemeClr val="tx1"/>
              </a:solidFill>
              <a:effectLst/>
              <a:latin typeface="Arial" panose="020B0604020202020204" pitchFamily="34" charset="0"/>
            </a:endParaRPr>
          </a:p>
        </p:txBody>
      </p:sp>
      <p:pic>
        <p:nvPicPr>
          <p:cNvPr id="11" name="Picture 2" descr="CI/CD Databases with Liquibase. A solution for continuous database… | by  Jonathan Manera | Medium">
            <a:extLst>
              <a:ext uri="{FF2B5EF4-FFF2-40B4-BE49-F238E27FC236}">
                <a16:creationId xmlns:a16="http://schemas.microsoft.com/office/drawing/2014/main" id="{C87105BD-F0B0-9013-3E7A-164F860646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819757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14.2.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a:t>
            </a:r>
            <a:r>
              <a:rPr lang="pl-PL" sz="2900" dirty="0" err="1">
                <a:solidFill>
                  <a:srgbClr val="002C58"/>
                </a:solidFill>
                <a:latin typeface="Helvetica" pitchFamily="2" charset="0"/>
                <a:ea typeface="+mn-ea"/>
                <a:cs typeface="+mn-cs"/>
              </a:rPr>
              <a:t>Changeset</a:t>
            </a:r>
            <a:endParaRPr lang="pl-PL" sz="2900" dirty="0">
              <a:solidFill>
                <a:srgbClr val="002C58"/>
              </a:solidFill>
              <a:latin typeface="Helvetica" pitchFamily="2" charset="0"/>
              <a:ea typeface="+mn-ea"/>
              <a:cs typeface="+mn-cs"/>
            </a:endParaRP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152399" y="705005"/>
            <a:ext cx="11506201" cy="3970318"/>
          </a:xfrm>
          <a:prstGeom prst="rect">
            <a:avLst/>
          </a:prstGeom>
          <a:noFill/>
        </p:spPr>
        <p:txBody>
          <a:bodyPr wrap="square">
            <a:spAutoFit/>
          </a:bodyPr>
          <a:lstStyle/>
          <a:p>
            <a:endParaRPr lang="pl-PL" dirty="0">
              <a:solidFill>
                <a:srgbClr val="002B58"/>
              </a:solidFill>
              <a:latin typeface="Helvetica" pitchFamily="2" charset="0"/>
            </a:endParaRPr>
          </a:p>
          <a:p>
            <a:r>
              <a:rPr lang="pl-PL" dirty="0">
                <a:solidFill>
                  <a:srgbClr val="002B58"/>
                </a:solidFill>
                <a:latin typeface="Helvetica" pitchFamily="2" charset="0"/>
              </a:rPr>
              <a:t>Pojedyncza zmiany w </a:t>
            </a:r>
            <a:r>
              <a:rPr lang="pl-PL" dirty="0" err="1">
                <a:solidFill>
                  <a:srgbClr val="002B58"/>
                </a:solidFill>
                <a:latin typeface="Helvetica" pitchFamily="2" charset="0"/>
              </a:rPr>
              <a:t>Changelogu</a:t>
            </a:r>
            <a:r>
              <a:rPr lang="pl-PL" dirty="0">
                <a:solidFill>
                  <a:srgbClr val="002B58"/>
                </a:solidFill>
                <a:latin typeface="Helvetica" pitchFamily="2" charset="0"/>
              </a:rPr>
              <a:t> zmian nazywana jest zestawem zmian (</a:t>
            </a:r>
            <a:r>
              <a:rPr lang="pl-PL" dirty="0" err="1">
                <a:solidFill>
                  <a:srgbClr val="002B58"/>
                </a:solidFill>
                <a:latin typeface="Helvetica" pitchFamily="2" charset="0"/>
              </a:rPr>
              <a:t>changeset</a:t>
            </a:r>
            <a:r>
              <a:rPr lang="pl-PL" dirty="0">
                <a:solidFill>
                  <a:srgbClr val="002B58"/>
                </a:solidFill>
                <a:latin typeface="Helvetica" pitchFamily="2" charset="0"/>
              </a:rPr>
              <a:t>). </a:t>
            </a:r>
          </a:p>
          <a:p>
            <a:endParaRPr lang="pl-PL" dirty="0">
              <a:solidFill>
                <a:srgbClr val="002B58"/>
              </a:solidFill>
              <a:latin typeface="Helvetica" pitchFamily="2" charset="0"/>
            </a:endParaRPr>
          </a:p>
          <a:p>
            <a:r>
              <a:rPr lang="pl-PL" dirty="0">
                <a:solidFill>
                  <a:srgbClr val="002B58"/>
                </a:solidFill>
                <a:latin typeface="Helvetica" pitchFamily="2" charset="0"/>
              </a:rPr>
              <a:t>Aby wprowadzić zmianę w bazie danych należy dodać nowy </a:t>
            </a:r>
            <a:r>
              <a:rPr lang="pl-PL" dirty="0" err="1">
                <a:solidFill>
                  <a:srgbClr val="002B58"/>
                </a:solidFill>
                <a:latin typeface="Helvetica" pitchFamily="2" charset="0"/>
              </a:rPr>
              <a:t>ChangeSet</a:t>
            </a:r>
            <a:r>
              <a:rPr lang="pl-PL" dirty="0">
                <a:solidFill>
                  <a:srgbClr val="002B58"/>
                </a:solidFill>
                <a:latin typeface="Helvetica" pitchFamily="2" charset="0"/>
              </a:rPr>
              <a:t> oraz określić jego działanie jako </a:t>
            </a:r>
            <a:r>
              <a:rPr lang="pl-PL" dirty="0" err="1">
                <a:solidFill>
                  <a:srgbClr val="002B58"/>
                </a:solidFill>
                <a:latin typeface="Helvetica" pitchFamily="2" charset="0"/>
              </a:rPr>
              <a:t>ChangeTyp</a:t>
            </a:r>
            <a:r>
              <a:rPr lang="pl-PL" dirty="0">
                <a:solidFill>
                  <a:srgbClr val="002B58"/>
                </a:solidFill>
                <a:latin typeface="Helvetica" pitchFamily="2" charset="0"/>
              </a:rPr>
              <a:t>. Na przykład można dodać </a:t>
            </a:r>
            <a:r>
              <a:rPr lang="pl-PL" dirty="0" err="1">
                <a:solidFill>
                  <a:srgbClr val="002B58"/>
                </a:solidFill>
                <a:latin typeface="Helvetica" pitchFamily="2" charset="0"/>
              </a:rPr>
              <a:t>ChangeSet</a:t>
            </a:r>
            <a:r>
              <a:rPr lang="pl-PL" dirty="0">
                <a:solidFill>
                  <a:srgbClr val="002B58"/>
                </a:solidFill>
                <a:latin typeface="Helvetica" pitchFamily="2" charset="0"/>
              </a:rPr>
              <a:t>, aby utworzyć nową tabelę, a inny </a:t>
            </a:r>
            <a:r>
              <a:rPr lang="pl-PL" dirty="0" err="1">
                <a:solidFill>
                  <a:srgbClr val="002B58"/>
                </a:solidFill>
                <a:latin typeface="Helvetica" pitchFamily="2" charset="0"/>
              </a:rPr>
              <a:t>ChangeSet</a:t>
            </a:r>
            <a:r>
              <a:rPr lang="pl-PL" dirty="0">
                <a:solidFill>
                  <a:srgbClr val="002B58"/>
                </a:solidFill>
                <a:latin typeface="Helvetica" pitchFamily="2" charset="0"/>
              </a:rPr>
              <a:t>, aby usunąć klucz podstawowy.</a:t>
            </a:r>
          </a:p>
          <a:p>
            <a:endParaRPr lang="pl-PL" dirty="0">
              <a:solidFill>
                <a:srgbClr val="002B58"/>
              </a:solidFill>
              <a:latin typeface="Helvetica" pitchFamily="2" charset="0"/>
            </a:endParaRPr>
          </a:p>
          <a:p>
            <a:r>
              <a:rPr lang="pl-PL" dirty="0">
                <a:solidFill>
                  <a:srgbClr val="002B58"/>
                </a:solidFill>
                <a:latin typeface="Helvetica" pitchFamily="2" charset="0"/>
              </a:rPr>
              <a:t>Można oczywiście </a:t>
            </a:r>
            <a:r>
              <a:rPr lang="pl-PL" dirty="0" err="1">
                <a:solidFill>
                  <a:srgbClr val="002B58"/>
                </a:solidFill>
                <a:latin typeface="Helvetica" pitchFamily="2" charset="0"/>
              </a:rPr>
              <a:t>ChangeSety</a:t>
            </a:r>
            <a:r>
              <a:rPr lang="pl-PL" dirty="0">
                <a:solidFill>
                  <a:srgbClr val="002B58"/>
                </a:solidFill>
                <a:latin typeface="Helvetica" pitchFamily="2" charset="0"/>
              </a:rPr>
              <a:t> zdefiniować bezpośrednio w </a:t>
            </a:r>
            <a:r>
              <a:rPr lang="pl-PL" dirty="0" err="1">
                <a:solidFill>
                  <a:srgbClr val="002B58"/>
                </a:solidFill>
                <a:latin typeface="Helvetica" pitchFamily="2" charset="0"/>
              </a:rPr>
              <a:t>Changelogu</a:t>
            </a:r>
            <a:r>
              <a:rPr lang="pl-PL" dirty="0">
                <a:solidFill>
                  <a:srgbClr val="002B58"/>
                </a:solidFill>
                <a:latin typeface="Helvetica" pitchFamily="2" charset="0"/>
              </a:rPr>
              <a:t> aby uniknąć np. </a:t>
            </a:r>
            <a:r>
              <a:rPr lang="pl-PL" dirty="0" err="1">
                <a:solidFill>
                  <a:srgbClr val="002B58"/>
                </a:solidFill>
                <a:latin typeface="Helvetica" pitchFamily="2" charset="0"/>
              </a:rPr>
              <a:t>konfilktów</a:t>
            </a:r>
            <a:r>
              <a:rPr lang="pl-PL" dirty="0">
                <a:solidFill>
                  <a:srgbClr val="002B58"/>
                </a:solidFill>
                <a:latin typeface="Helvetica" pitchFamily="2" charset="0"/>
              </a:rPr>
              <a:t>, rozbieżności. </a:t>
            </a:r>
            <a:r>
              <a:rPr lang="de-DE" dirty="0" err="1">
                <a:latin typeface="Helvetica" panose="020B0604020202020204" pitchFamily="34" charset="0"/>
                <a:cs typeface="Helvetica" panose="020B0604020202020204" pitchFamily="34" charset="0"/>
              </a:rPr>
              <a:t>Dzienniki</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zmian</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mogą</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być</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zapisywane</a:t>
            </a:r>
            <a:r>
              <a:rPr lang="de-DE" dirty="0">
                <a:latin typeface="Helvetica" panose="020B0604020202020204" pitchFamily="34" charset="0"/>
                <a:cs typeface="Helvetica" panose="020B0604020202020204" pitchFamily="34" charset="0"/>
              </a:rPr>
              <a:t> w </a:t>
            </a:r>
            <a:r>
              <a:rPr lang="de-DE" dirty="0" err="1">
                <a:latin typeface="Helvetica" panose="020B0604020202020204" pitchFamily="34" charset="0"/>
                <a:cs typeface="Helvetica" panose="020B0604020202020204" pitchFamily="34" charset="0"/>
              </a:rPr>
              <a:t>formatach</a:t>
            </a:r>
            <a:r>
              <a:rPr lang="de-DE" dirty="0">
                <a:latin typeface="Helvetica" panose="020B0604020202020204" pitchFamily="34" charset="0"/>
                <a:cs typeface="Helvetica" panose="020B0604020202020204" pitchFamily="34" charset="0"/>
              </a:rPr>
              <a:t> SQL, XML, YAML </a:t>
            </a:r>
            <a:r>
              <a:rPr lang="de-DE" dirty="0" err="1">
                <a:latin typeface="Helvetica" panose="020B0604020202020204" pitchFamily="34" charset="0"/>
                <a:cs typeface="Helvetica" panose="020B0604020202020204" pitchFamily="34" charset="0"/>
              </a:rPr>
              <a:t>lub</a:t>
            </a:r>
            <a:r>
              <a:rPr lang="de-DE" dirty="0">
                <a:latin typeface="Helvetica" panose="020B0604020202020204" pitchFamily="34" charset="0"/>
                <a:cs typeface="Helvetica" panose="020B0604020202020204" pitchFamily="34" charset="0"/>
              </a:rPr>
              <a:t> JSON. </a:t>
            </a:r>
            <a:r>
              <a:rPr lang="de-DE" dirty="0" err="1">
                <a:latin typeface="Helvetica" panose="020B0604020202020204" pitchFamily="34" charset="0"/>
                <a:cs typeface="Helvetica" panose="020B0604020202020204" pitchFamily="34" charset="0"/>
              </a:rPr>
              <a:t>Liquibase</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określa</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format</a:t>
            </a:r>
            <a:r>
              <a:rPr lang="de-DE" dirty="0">
                <a:latin typeface="Helvetica" panose="020B0604020202020204" pitchFamily="34" charset="0"/>
                <a:cs typeface="Helvetica" panose="020B0604020202020204" pitchFamily="34" charset="0"/>
              </a:rPr>
              <a:t> </a:t>
            </a:r>
            <a:r>
              <a:rPr lang="pl-PL" dirty="0" err="1">
                <a:latin typeface="Helvetica" panose="020B0604020202020204" pitchFamily="34" charset="0"/>
                <a:cs typeface="Helvetica" panose="020B0604020202020204" pitchFamily="34" charset="0"/>
              </a:rPr>
              <a:t>ChangeSetów</a:t>
            </a:r>
            <a:r>
              <a:rPr lang="pl-PL" dirty="0">
                <a:latin typeface="Helvetica" panose="020B0604020202020204" pitchFamily="34" charset="0"/>
                <a:cs typeface="Helvetica" panose="020B0604020202020204" pitchFamily="34" charset="0"/>
              </a:rPr>
              <a:t> </a:t>
            </a:r>
            <a:r>
              <a:rPr lang="de-DE" dirty="0">
                <a:latin typeface="Helvetica" panose="020B0604020202020204" pitchFamily="34" charset="0"/>
                <a:cs typeface="Helvetica" panose="020B0604020202020204" pitchFamily="34" charset="0"/>
              </a:rPr>
              <a:t>na </a:t>
            </a:r>
            <a:r>
              <a:rPr lang="de-DE" dirty="0" err="1">
                <a:latin typeface="Helvetica" panose="020B0604020202020204" pitchFamily="34" charset="0"/>
                <a:cs typeface="Helvetica" panose="020B0604020202020204" pitchFamily="34" charset="0"/>
              </a:rPr>
              <a:t>podstawie</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rozszerzenia</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pliku</a:t>
            </a:r>
            <a:r>
              <a:rPr lang="de-DE" dirty="0">
                <a:latin typeface="Helvetica" panose="020B0604020202020204" pitchFamily="34" charset="0"/>
                <a:cs typeface="Helvetica" panose="020B0604020202020204" pitchFamily="34" charset="0"/>
              </a:rPr>
              <a:t> i </a:t>
            </a:r>
            <a:r>
              <a:rPr lang="de-DE" dirty="0" err="1">
                <a:latin typeface="Helvetica" panose="020B0604020202020204" pitchFamily="34" charset="0"/>
                <a:cs typeface="Helvetica" panose="020B0604020202020204" pitchFamily="34" charset="0"/>
              </a:rPr>
              <a:t>nagłówka</a:t>
            </a:r>
            <a:r>
              <a:rPr lang="de-DE" dirty="0">
                <a:latin typeface="Helvetica" panose="020B0604020202020204" pitchFamily="34" charset="0"/>
                <a:cs typeface="Helvetica" panose="020B0604020202020204" pitchFamily="34" charset="0"/>
              </a:rPr>
              <a:t>. </a:t>
            </a:r>
            <a:r>
              <a:rPr lang="pl-PL" dirty="0">
                <a:latin typeface="Helvetica" panose="020B0604020202020204" pitchFamily="34" charset="0"/>
                <a:cs typeface="Helvetica" panose="020B0604020202020204" pitchFamily="34" charset="0"/>
              </a:rPr>
              <a:t>Można używać </a:t>
            </a:r>
            <a:r>
              <a:rPr lang="pl-PL" dirty="0" err="1">
                <a:latin typeface="Helvetica" panose="020B0604020202020204" pitchFamily="34" charset="0"/>
                <a:cs typeface="Helvetica" panose="020B0604020202020204" pitchFamily="34" charset="0"/>
              </a:rPr>
              <a:t>tagów</a:t>
            </a:r>
            <a:r>
              <a:rPr lang="pl-PL" dirty="0">
                <a:latin typeface="Helvetica" panose="020B0604020202020204" pitchFamily="34" charset="0"/>
                <a:cs typeface="Helvetica" panose="020B0604020202020204" pitchFamily="34" charset="0"/>
              </a:rPr>
              <a:t> </a:t>
            </a:r>
            <a:r>
              <a:rPr lang="de-DE" b="1" dirty="0" err="1">
                <a:latin typeface="Helvetica" panose="020B0604020202020204" pitchFamily="34" charset="0"/>
                <a:cs typeface="Helvetica" panose="020B0604020202020204" pitchFamily="34" charset="0"/>
              </a:rPr>
              <a:t>include</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lub</a:t>
            </a:r>
            <a:r>
              <a:rPr lang="de-DE" dirty="0">
                <a:latin typeface="Helvetica" panose="020B0604020202020204" pitchFamily="34" charset="0"/>
                <a:cs typeface="Helvetica" panose="020B0604020202020204" pitchFamily="34" charset="0"/>
              </a:rPr>
              <a:t> </a:t>
            </a:r>
            <a:r>
              <a:rPr lang="de-DE" b="1" dirty="0" err="1">
                <a:latin typeface="Helvetica" panose="020B0604020202020204" pitchFamily="34" charset="0"/>
                <a:cs typeface="Helvetica" panose="020B0604020202020204" pitchFamily="34" charset="0"/>
              </a:rPr>
              <a:t>includeAll</a:t>
            </a:r>
            <a:r>
              <a:rPr lang="de-DE" dirty="0">
                <a:latin typeface="Helvetica" panose="020B0604020202020204" pitchFamily="34" charset="0"/>
                <a:cs typeface="Helvetica" panose="020B0604020202020204" pitchFamily="34" charset="0"/>
              </a:rPr>
              <a:t> w </a:t>
            </a:r>
            <a:r>
              <a:rPr lang="de-DE" dirty="0" err="1">
                <a:latin typeface="Helvetica" panose="020B0604020202020204" pitchFamily="34" charset="0"/>
                <a:cs typeface="Helvetica" panose="020B0604020202020204" pitchFamily="34" charset="0"/>
              </a:rPr>
              <a:t>głównym</a:t>
            </a:r>
            <a:r>
              <a:rPr lang="de-DE" dirty="0">
                <a:latin typeface="Helvetica" panose="020B0604020202020204" pitchFamily="34" charset="0"/>
                <a:cs typeface="Helvetica" panose="020B0604020202020204" pitchFamily="34" charset="0"/>
              </a:rPr>
              <a:t> </a:t>
            </a:r>
            <a:r>
              <a:rPr lang="pl-PL" dirty="0" err="1">
                <a:latin typeface="Helvetica" panose="020B0604020202020204" pitchFamily="34" charset="0"/>
                <a:cs typeface="Helvetica" panose="020B0604020202020204" pitchFamily="34" charset="0"/>
              </a:rPr>
              <a:t>Changelogu</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aby</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odwoływać</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się</a:t>
            </a:r>
            <a:r>
              <a:rPr lang="de-DE" dirty="0">
                <a:latin typeface="Helvetica" panose="020B0604020202020204" pitchFamily="34" charset="0"/>
                <a:cs typeface="Helvetica" panose="020B0604020202020204" pitchFamily="34" charset="0"/>
              </a:rPr>
              <a:t> do </a:t>
            </a:r>
            <a:r>
              <a:rPr lang="de-DE" dirty="0" err="1">
                <a:latin typeface="Helvetica" panose="020B0604020202020204" pitchFamily="34" charset="0"/>
                <a:cs typeface="Helvetica" panose="020B0604020202020204" pitchFamily="34" charset="0"/>
              </a:rPr>
              <a:t>innych</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dzienników</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zmian</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główny</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dziennik</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zmian</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musi</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być</a:t>
            </a:r>
            <a:r>
              <a:rPr lang="de-DE" dirty="0">
                <a:latin typeface="Helvetica" panose="020B0604020202020204" pitchFamily="34" charset="0"/>
                <a:cs typeface="Helvetica" panose="020B0604020202020204" pitchFamily="34" charset="0"/>
              </a:rPr>
              <a:t> </a:t>
            </a:r>
            <a:r>
              <a:rPr lang="de-DE" dirty="0" err="1">
                <a:latin typeface="Helvetica" panose="020B0604020202020204" pitchFamily="34" charset="0"/>
                <a:cs typeface="Helvetica" panose="020B0604020202020204" pitchFamily="34" charset="0"/>
              </a:rPr>
              <a:t>plikiem</a:t>
            </a:r>
            <a:r>
              <a:rPr lang="de-DE" dirty="0">
                <a:latin typeface="Helvetica" panose="020B0604020202020204" pitchFamily="34" charset="0"/>
                <a:cs typeface="Helvetica" panose="020B0604020202020204" pitchFamily="34" charset="0"/>
              </a:rPr>
              <a:t> XML, YAML </a:t>
            </a:r>
            <a:r>
              <a:rPr lang="de-DE" dirty="0" err="1">
                <a:latin typeface="Helvetica" panose="020B0604020202020204" pitchFamily="34" charset="0"/>
                <a:cs typeface="Helvetica" panose="020B0604020202020204" pitchFamily="34" charset="0"/>
              </a:rPr>
              <a:t>lub</a:t>
            </a:r>
            <a:r>
              <a:rPr lang="de-DE" dirty="0">
                <a:latin typeface="Helvetica" panose="020B0604020202020204" pitchFamily="34" charset="0"/>
                <a:cs typeface="Helvetica" panose="020B0604020202020204" pitchFamily="34" charset="0"/>
              </a:rPr>
              <a:t> JSON.</a:t>
            </a:r>
          </a:p>
          <a:p>
            <a:endParaRPr lang="pl-PL" dirty="0">
              <a:solidFill>
                <a:srgbClr val="002B58"/>
              </a:solidFill>
              <a:latin typeface="Helvetica" pitchFamily="2" charset="0"/>
            </a:endParaRPr>
          </a:p>
          <a:p>
            <a:endParaRPr lang="pl-PL" dirty="0">
              <a:solidFill>
                <a:srgbClr val="002B58"/>
              </a:solidFill>
              <a:latin typeface="Helvetica" pitchFamily="2" charset="0"/>
            </a:endParaRPr>
          </a:p>
        </p:txBody>
      </p:sp>
      <p:pic>
        <p:nvPicPr>
          <p:cNvPr id="11" name="Grafik 10">
            <a:extLst>
              <a:ext uri="{FF2B5EF4-FFF2-40B4-BE49-F238E27FC236}">
                <a16:creationId xmlns:a16="http://schemas.microsoft.com/office/drawing/2014/main" id="{4864B428-6AB5-0899-C0EC-2A74FD406A07}"/>
              </a:ext>
            </a:extLst>
          </p:cNvPr>
          <p:cNvPicPr>
            <a:picLocks noChangeAspect="1"/>
          </p:cNvPicPr>
          <p:nvPr/>
        </p:nvPicPr>
        <p:blipFill>
          <a:blip r:embed="rId5"/>
          <a:stretch>
            <a:fillRect/>
          </a:stretch>
        </p:blipFill>
        <p:spPr>
          <a:xfrm>
            <a:off x="1505735" y="4440638"/>
            <a:ext cx="9401175" cy="1209675"/>
          </a:xfrm>
          <a:prstGeom prst="rect">
            <a:avLst/>
          </a:prstGeom>
          <a:ln w="3175">
            <a:solidFill>
              <a:schemeClr val="tx1"/>
            </a:solidFill>
          </a:ln>
        </p:spPr>
      </p:pic>
      <p:pic>
        <p:nvPicPr>
          <p:cNvPr id="14" name="Picture 2" descr="CI/CD Databases with Liquibase. A solution for continuous database… | by  Jonathan Manera | Medium">
            <a:extLst>
              <a:ext uri="{FF2B5EF4-FFF2-40B4-BE49-F238E27FC236}">
                <a16:creationId xmlns:a16="http://schemas.microsoft.com/office/drawing/2014/main" id="{E195B016-8EC8-D8E3-15CF-EE0527BC2E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692240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14.2.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a:t>
            </a:r>
            <a:r>
              <a:rPr lang="pl-PL" sz="2900" dirty="0" err="1">
                <a:solidFill>
                  <a:srgbClr val="002C58"/>
                </a:solidFill>
                <a:latin typeface="Helvetica" pitchFamily="2" charset="0"/>
                <a:ea typeface="+mn-ea"/>
                <a:cs typeface="+mn-cs"/>
              </a:rPr>
              <a:t>Changeset</a:t>
            </a:r>
            <a:r>
              <a:rPr lang="pl-PL" sz="2900" dirty="0">
                <a:solidFill>
                  <a:srgbClr val="002C58"/>
                </a:solidFill>
                <a:latin typeface="Helvetica" pitchFamily="2" charset="0"/>
                <a:ea typeface="+mn-ea"/>
                <a:cs typeface="+mn-cs"/>
              </a:rPr>
              <a:t> – typ SQL</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152399" y="705005"/>
            <a:ext cx="11506201" cy="738664"/>
          </a:xfrm>
          <a:prstGeom prst="rect">
            <a:avLst/>
          </a:prstGeom>
          <a:noFill/>
        </p:spPr>
        <p:txBody>
          <a:bodyPr wrap="square">
            <a:spAutoFit/>
          </a:bodyPr>
          <a:lstStyle/>
          <a:p>
            <a:pPr algn="ctr"/>
            <a:r>
              <a:rPr lang="pl-PL" sz="2400" b="1" dirty="0">
                <a:solidFill>
                  <a:srgbClr val="002B58"/>
                </a:solidFill>
                <a:latin typeface="Helvetica" pitchFamily="2" charset="0"/>
              </a:rPr>
              <a:t>SQL</a:t>
            </a:r>
          </a:p>
          <a:p>
            <a:endParaRPr lang="pl-PL" dirty="0">
              <a:solidFill>
                <a:srgbClr val="002B58"/>
              </a:solidFill>
              <a:latin typeface="Helvetica" pitchFamily="2" charset="0"/>
            </a:endParaRPr>
          </a:p>
        </p:txBody>
      </p:sp>
      <p:pic>
        <p:nvPicPr>
          <p:cNvPr id="11" name="Grafik 10">
            <a:extLst>
              <a:ext uri="{FF2B5EF4-FFF2-40B4-BE49-F238E27FC236}">
                <a16:creationId xmlns:a16="http://schemas.microsoft.com/office/drawing/2014/main" id="{4864B428-6AB5-0899-C0EC-2A74FD406A07}"/>
              </a:ext>
            </a:extLst>
          </p:cNvPr>
          <p:cNvPicPr>
            <a:picLocks noChangeAspect="1"/>
          </p:cNvPicPr>
          <p:nvPr/>
        </p:nvPicPr>
        <p:blipFill>
          <a:blip r:embed="rId5"/>
          <a:stretch>
            <a:fillRect/>
          </a:stretch>
        </p:blipFill>
        <p:spPr>
          <a:xfrm>
            <a:off x="1681618" y="2483840"/>
            <a:ext cx="9401175" cy="1209675"/>
          </a:xfrm>
          <a:prstGeom prst="rect">
            <a:avLst/>
          </a:prstGeom>
          <a:ln w="3175">
            <a:solidFill>
              <a:schemeClr val="tx1"/>
            </a:solidFill>
          </a:ln>
        </p:spPr>
      </p:pic>
      <p:sp>
        <p:nvSpPr>
          <p:cNvPr id="6" name="Textfeld 5">
            <a:extLst>
              <a:ext uri="{FF2B5EF4-FFF2-40B4-BE49-F238E27FC236}">
                <a16:creationId xmlns:a16="http://schemas.microsoft.com/office/drawing/2014/main" id="{865888B7-F604-EABC-E031-7B705C74C72C}"/>
              </a:ext>
            </a:extLst>
          </p:cNvPr>
          <p:cNvSpPr txBox="1"/>
          <p:nvPr/>
        </p:nvSpPr>
        <p:spPr>
          <a:xfrm>
            <a:off x="658649" y="1192311"/>
            <a:ext cx="10874701" cy="1118255"/>
          </a:xfrm>
          <a:prstGeom prst="rect">
            <a:avLst/>
          </a:prstGeom>
          <a:noFill/>
        </p:spPr>
        <p:txBody>
          <a:bodyPr wrap="square">
            <a:spAutoFit/>
          </a:bodyPr>
          <a:lstStyle/>
          <a:p>
            <a:pPr algn="l">
              <a:lnSpc>
                <a:spcPts val="2000"/>
              </a:lnSpc>
            </a:pPr>
            <a:r>
              <a:rPr lang="pl-PL" b="0" i="0" dirty="0">
                <a:solidFill>
                  <a:srgbClr val="0E0033"/>
                </a:solidFill>
                <a:effectLst/>
                <a:latin typeface="Arial" panose="020B0604020202020204" pitchFamily="34" charset="0"/>
              </a:rPr>
              <a:t>Pliki dziennika zmian mogą zawierać dowolne instrukcje SQL. Instrukcje są konwertowane na niestandardowe typy zmian </a:t>
            </a:r>
            <a:r>
              <a:rPr lang="pl-PL" b="0" i="0" dirty="0" err="1">
                <a:solidFill>
                  <a:srgbClr val="0E0033"/>
                </a:solidFill>
                <a:effectLst/>
                <a:latin typeface="Arial" panose="020B0604020202020204" pitchFamily="34" charset="0"/>
              </a:rPr>
              <a:t>sql.Sformatowane</a:t>
            </a:r>
            <a:r>
              <a:rPr lang="pl-PL" b="0" i="0" dirty="0">
                <a:solidFill>
                  <a:srgbClr val="0E0033"/>
                </a:solidFill>
                <a:effectLst/>
                <a:latin typeface="Arial" panose="020B0604020202020204" pitchFamily="34" charset="0"/>
              </a:rPr>
              <a:t> pliki SQL używają komentarzy, aby zapewnić </a:t>
            </a:r>
            <a:r>
              <a:rPr lang="pl-PL" b="0" i="0" dirty="0" err="1">
                <a:solidFill>
                  <a:srgbClr val="0E0033"/>
                </a:solidFill>
                <a:effectLst/>
                <a:latin typeface="Arial" panose="020B0604020202020204" pitchFamily="34" charset="0"/>
              </a:rPr>
              <a:t>Liquibase</a:t>
            </a:r>
            <a:r>
              <a:rPr lang="pl-PL" b="0" i="0" dirty="0">
                <a:solidFill>
                  <a:srgbClr val="0E0033"/>
                </a:solidFill>
                <a:effectLst/>
                <a:latin typeface="Arial" panose="020B0604020202020204" pitchFamily="34" charset="0"/>
              </a:rPr>
              <a:t> metadane. </a:t>
            </a:r>
          </a:p>
          <a:p>
            <a:pPr algn="l">
              <a:lnSpc>
                <a:spcPts val="2000"/>
              </a:lnSpc>
            </a:pPr>
            <a:r>
              <a:rPr lang="pl-PL" b="0" i="0" dirty="0">
                <a:solidFill>
                  <a:srgbClr val="0E0033"/>
                </a:solidFill>
                <a:effectLst/>
                <a:latin typeface="Arial" panose="020B0604020202020204" pitchFamily="34" charset="0"/>
              </a:rPr>
              <a:t>Każdy plik SQL musi zaczynać się od następującego komentarza: (--</a:t>
            </a:r>
            <a:r>
              <a:rPr lang="pl-PL" b="0" i="0" dirty="0" err="1">
                <a:solidFill>
                  <a:srgbClr val="0E0033"/>
                </a:solidFill>
                <a:effectLst/>
                <a:latin typeface="Arial" panose="020B0604020202020204" pitchFamily="34" charset="0"/>
              </a:rPr>
              <a:t>liquibase</a:t>
            </a:r>
            <a:r>
              <a:rPr lang="pl-PL" b="0" i="0" dirty="0">
                <a:solidFill>
                  <a:srgbClr val="0E0033"/>
                </a:solidFill>
                <a:effectLst/>
                <a:latin typeface="Arial" panose="020B0604020202020204" pitchFamily="34" charset="0"/>
              </a:rPr>
              <a:t> </a:t>
            </a:r>
            <a:r>
              <a:rPr lang="pl-PL" b="0" i="0" dirty="0" err="1">
                <a:solidFill>
                  <a:srgbClr val="0E0033"/>
                </a:solidFill>
                <a:effectLst/>
                <a:latin typeface="Arial" panose="020B0604020202020204" pitchFamily="34" charset="0"/>
              </a:rPr>
              <a:t>formatted</a:t>
            </a:r>
            <a:r>
              <a:rPr lang="pl-PL" b="0" i="0" dirty="0">
                <a:solidFill>
                  <a:srgbClr val="0E0033"/>
                </a:solidFill>
                <a:effectLst/>
                <a:latin typeface="Arial" panose="020B0604020202020204" pitchFamily="34" charset="0"/>
              </a:rPr>
              <a:t> </a:t>
            </a:r>
            <a:r>
              <a:rPr lang="pl-PL" b="0" i="0" dirty="0" err="1">
                <a:solidFill>
                  <a:srgbClr val="0E0033"/>
                </a:solidFill>
                <a:effectLst/>
                <a:latin typeface="Arial" panose="020B0604020202020204" pitchFamily="34" charset="0"/>
              </a:rPr>
              <a:t>sql</a:t>
            </a:r>
            <a:r>
              <a:rPr lang="pl-PL" b="0" i="0" dirty="0">
                <a:solidFill>
                  <a:srgbClr val="0E0033"/>
                </a:solidFill>
                <a:effectLst/>
                <a:latin typeface="Arial" panose="020B0604020202020204" pitchFamily="34" charset="0"/>
              </a:rPr>
              <a:t>)</a:t>
            </a:r>
            <a:endParaRPr lang="en-US" b="0" i="0" dirty="0">
              <a:solidFill>
                <a:srgbClr val="0E0033"/>
              </a:solidFill>
              <a:effectLst/>
              <a:latin typeface="Arial" panose="020B0604020202020204" pitchFamily="34" charset="0"/>
            </a:endParaRPr>
          </a:p>
        </p:txBody>
      </p:sp>
      <p:sp>
        <p:nvSpPr>
          <p:cNvPr id="12" name="Textfeld 11">
            <a:extLst>
              <a:ext uri="{FF2B5EF4-FFF2-40B4-BE49-F238E27FC236}">
                <a16:creationId xmlns:a16="http://schemas.microsoft.com/office/drawing/2014/main" id="{B30557EB-E52A-67C0-472A-0375DF773811}"/>
              </a:ext>
            </a:extLst>
          </p:cNvPr>
          <p:cNvSpPr txBox="1"/>
          <p:nvPr/>
        </p:nvSpPr>
        <p:spPr>
          <a:xfrm>
            <a:off x="658649" y="3810000"/>
            <a:ext cx="10447057" cy="2308324"/>
          </a:xfrm>
          <a:prstGeom prst="rect">
            <a:avLst/>
          </a:prstGeom>
          <a:noFill/>
        </p:spPr>
        <p:txBody>
          <a:bodyPr wrap="square">
            <a:spAutoFit/>
          </a:bodyPr>
          <a:lstStyle/>
          <a:p>
            <a:r>
              <a:rPr lang="de-DE" dirty="0" err="1"/>
              <a:t>Każdy</a:t>
            </a:r>
            <a:r>
              <a:rPr lang="de-DE" dirty="0"/>
              <a:t> </a:t>
            </a:r>
            <a:r>
              <a:rPr lang="de-DE" dirty="0" err="1"/>
              <a:t>changeset</a:t>
            </a:r>
            <a:r>
              <a:rPr lang="de-DE" dirty="0"/>
              <a:t> w </a:t>
            </a:r>
            <a:r>
              <a:rPr lang="de-DE" dirty="0" err="1"/>
              <a:t>sformatowanym</a:t>
            </a:r>
            <a:r>
              <a:rPr lang="de-DE" dirty="0"/>
              <a:t> </a:t>
            </a:r>
            <a:r>
              <a:rPr lang="de-DE" dirty="0" err="1"/>
              <a:t>pliku</a:t>
            </a:r>
            <a:r>
              <a:rPr lang="de-DE" dirty="0"/>
              <a:t> SQL </a:t>
            </a:r>
            <a:r>
              <a:rPr lang="de-DE" dirty="0" err="1"/>
              <a:t>zaczyna</a:t>
            </a:r>
            <a:r>
              <a:rPr lang="de-DE" dirty="0"/>
              <a:t> </a:t>
            </a:r>
            <a:r>
              <a:rPr lang="de-DE" dirty="0" err="1"/>
              <a:t>się</a:t>
            </a:r>
            <a:r>
              <a:rPr lang="de-DE" dirty="0"/>
              <a:t> </a:t>
            </a:r>
            <a:r>
              <a:rPr lang="de-DE" dirty="0" err="1"/>
              <a:t>od</a:t>
            </a:r>
            <a:r>
              <a:rPr lang="de-DE" dirty="0"/>
              <a:t> </a:t>
            </a:r>
            <a:r>
              <a:rPr lang="de-DE" dirty="0" err="1"/>
              <a:t>komentarza</a:t>
            </a:r>
            <a:r>
              <a:rPr lang="de-DE" dirty="0"/>
              <a:t> o </a:t>
            </a:r>
            <a:r>
              <a:rPr lang="de-DE" dirty="0" err="1"/>
              <a:t>postaci</a:t>
            </a:r>
            <a:r>
              <a:rPr lang="de-DE" dirty="0"/>
              <a:t>:</a:t>
            </a:r>
            <a:endParaRPr lang="pl-PL" dirty="0"/>
          </a:p>
          <a:p>
            <a:r>
              <a:rPr lang="de-DE" b="1" i="1" dirty="0"/>
              <a:t>--</a:t>
            </a:r>
            <a:r>
              <a:rPr lang="de-DE" b="1" i="1" dirty="0" err="1"/>
              <a:t>changeset</a:t>
            </a:r>
            <a:r>
              <a:rPr lang="de-DE" b="1" i="1" dirty="0"/>
              <a:t> </a:t>
            </a:r>
            <a:r>
              <a:rPr lang="de-DE" b="1" i="1" dirty="0" err="1"/>
              <a:t>author:id</a:t>
            </a:r>
            <a:r>
              <a:rPr lang="de-DE" b="1" i="1" dirty="0"/>
              <a:t> attribute1:value1 attribute2:value2 [...]</a:t>
            </a:r>
            <a:endParaRPr lang="pl-PL" b="1" i="1" dirty="0"/>
          </a:p>
          <a:p>
            <a:endParaRPr lang="pl-PL" dirty="0"/>
          </a:p>
          <a:p>
            <a:r>
              <a:rPr lang="pl-PL" dirty="0"/>
              <a:t>Atrybuty:</a:t>
            </a:r>
          </a:p>
          <a:p>
            <a:r>
              <a:rPr lang="pl-PL" dirty="0" err="1"/>
              <a:t>Np.runAlways</a:t>
            </a:r>
            <a:r>
              <a:rPr lang="pl-PL" dirty="0"/>
              <a:t>: </a:t>
            </a:r>
            <a:r>
              <a:rPr lang="pl-PL" dirty="0" err="1"/>
              <a:t>true</a:t>
            </a:r>
            <a:r>
              <a:rPr lang="pl-PL" dirty="0"/>
              <a:t> lub </a:t>
            </a:r>
            <a:r>
              <a:rPr lang="pl-PL" dirty="0" err="1"/>
              <a:t>false</a:t>
            </a:r>
            <a:r>
              <a:rPr lang="pl-PL" dirty="0"/>
              <a:t> | </a:t>
            </a:r>
            <a:r>
              <a:rPr lang="pl-PL" dirty="0" err="1"/>
              <a:t>runOnChange</a:t>
            </a:r>
            <a:r>
              <a:rPr lang="pl-PL" dirty="0"/>
              <a:t>: </a:t>
            </a:r>
            <a:r>
              <a:rPr lang="pl-PL" dirty="0" err="1"/>
              <a:t>true</a:t>
            </a:r>
            <a:r>
              <a:rPr lang="pl-PL" dirty="0"/>
              <a:t> lub </a:t>
            </a:r>
            <a:r>
              <a:rPr lang="pl-PL" dirty="0" err="1"/>
              <a:t>false</a:t>
            </a:r>
            <a:r>
              <a:rPr lang="pl-PL" dirty="0"/>
              <a:t> </a:t>
            </a:r>
          </a:p>
          <a:p>
            <a:endParaRPr lang="pl-PL" dirty="0"/>
          </a:p>
          <a:p>
            <a:r>
              <a:rPr lang="de-DE" dirty="0"/>
              <a:t>Po </a:t>
            </a:r>
            <a:r>
              <a:rPr lang="de-DE" dirty="0" err="1"/>
              <a:t>komentarzu</a:t>
            </a:r>
            <a:r>
              <a:rPr lang="de-DE" dirty="0"/>
              <a:t> </a:t>
            </a:r>
            <a:r>
              <a:rPr lang="de-DE" dirty="0" err="1"/>
              <a:t>zestawu</a:t>
            </a:r>
            <a:r>
              <a:rPr lang="de-DE" dirty="0"/>
              <a:t> </a:t>
            </a:r>
            <a:r>
              <a:rPr lang="de-DE" dirty="0" err="1"/>
              <a:t>zmian</a:t>
            </a:r>
            <a:r>
              <a:rPr lang="de-DE" dirty="0"/>
              <a:t> </a:t>
            </a:r>
            <a:r>
              <a:rPr lang="de-DE" dirty="0" err="1"/>
              <a:t>następuje</a:t>
            </a:r>
            <a:r>
              <a:rPr lang="de-DE" dirty="0"/>
              <a:t> </a:t>
            </a:r>
            <a:r>
              <a:rPr lang="de-DE" dirty="0" err="1"/>
              <a:t>jedna</a:t>
            </a:r>
            <a:r>
              <a:rPr lang="de-DE" dirty="0"/>
              <a:t> </a:t>
            </a:r>
            <a:r>
              <a:rPr lang="de-DE" dirty="0" err="1"/>
              <a:t>lub</a:t>
            </a:r>
            <a:r>
              <a:rPr lang="de-DE" dirty="0"/>
              <a:t> </a:t>
            </a:r>
            <a:r>
              <a:rPr lang="de-DE" dirty="0" err="1"/>
              <a:t>więcej</a:t>
            </a:r>
            <a:r>
              <a:rPr lang="de-DE" dirty="0"/>
              <a:t> </a:t>
            </a:r>
            <a:r>
              <a:rPr lang="de-DE" dirty="0" err="1"/>
              <a:t>instrukcji</a:t>
            </a:r>
            <a:r>
              <a:rPr lang="de-DE" dirty="0"/>
              <a:t> SQL, </a:t>
            </a:r>
            <a:r>
              <a:rPr lang="de-DE" dirty="0" err="1"/>
              <a:t>oddzielonych</a:t>
            </a:r>
            <a:r>
              <a:rPr lang="de-DE" dirty="0"/>
              <a:t> </a:t>
            </a:r>
            <a:r>
              <a:rPr lang="de-DE" dirty="0" err="1"/>
              <a:t>średnikami</a:t>
            </a:r>
            <a:r>
              <a:rPr lang="de-DE" dirty="0"/>
              <a:t> </a:t>
            </a:r>
            <a:r>
              <a:rPr lang="de-DE" dirty="0" err="1"/>
              <a:t>lub</a:t>
            </a:r>
            <a:r>
              <a:rPr lang="de-DE" dirty="0"/>
              <a:t> </a:t>
            </a:r>
            <a:r>
              <a:rPr lang="de-DE" dirty="0" err="1"/>
              <a:t>wartością</a:t>
            </a:r>
            <a:r>
              <a:rPr lang="de-DE" dirty="0"/>
              <a:t> </a:t>
            </a:r>
            <a:r>
              <a:rPr lang="de-DE" dirty="0" err="1"/>
              <a:t>atrybutu</a:t>
            </a:r>
            <a:r>
              <a:rPr lang="de-DE" dirty="0"/>
              <a:t> &lt;</a:t>
            </a:r>
            <a:r>
              <a:rPr lang="de-DE" dirty="0" err="1"/>
              <a:t>endDelimiter</a:t>
            </a:r>
            <a:r>
              <a:rPr lang="de-DE" dirty="0"/>
              <a:t>&gt;).</a:t>
            </a:r>
          </a:p>
        </p:txBody>
      </p:sp>
      <p:pic>
        <p:nvPicPr>
          <p:cNvPr id="16" name="Picture 2" descr="CI/CD Databases with Liquibase. A solution for continuous database… | by  Jonathan Manera | Medium">
            <a:extLst>
              <a:ext uri="{FF2B5EF4-FFF2-40B4-BE49-F238E27FC236}">
                <a16:creationId xmlns:a16="http://schemas.microsoft.com/office/drawing/2014/main" id="{A358D0D7-98C5-19F2-8D54-D2443DF2434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0835423"/>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127</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14.2.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a:t>
            </a:r>
            <a:r>
              <a:rPr lang="pl-PL" sz="2900" dirty="0" err="1">
                <a:solidFill>
                  <a:srgbClr val="002C58"/>
                </a:solidFill>
                <a:latin typeface="Helvetica" pitchFamily="2" charset="0"/>
                <a:ea typeface="+mn-ea"/>
                <a:cs typeface="+mn-cs"/>
              </a:rPr>
              <a:t>Changeset</a:t>
            </a:r>
            <a:r>
              <a:rPr lang="pl-PL" sz="2900" dirty="0">
                <a:solidFill>
                  <a:srgbClr val="002C58"/>
                </a:solidFill>
                <a:latin typeface="Helvetica" pitchFamily="2" charset="0"/>
                <a:ea typeface="+mn-ea"/>
                <a:cs typeface="+mn-cs"/>
              </a:rPr>
              <a:t> – typ XML</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152399" y="705005"/>
            <a:ext cx="11506201" cy="738664"/>
          </a:xfrm>
          <a:prstGeom prst="rect">
            <a:avLst/>
          </a:prstGeom>
          <a:noFill/>
        </p:spPr>
        <p:txBody>
          <a:bodyPr wrap="square">
            <a:spAutoFit/>
          </a:bodyPr>
          <a:lstStyle/>
          <a:p>
            <a:pPr algn="ctr"/>
            <a:r>
              <a:rPr lang="pl-PL" sz="2400" b="1" dirty="0">
                <a:solidFill>
                  <a:srgbClr val="002B58"/>
                </a:solidFill>
                <a:latin typeface="Helvetica" pitchFamily="2" charset="0"/>
              </a:rPr>
              <a:t>XML</a:t>
            </a:r>
          </a:p>
          <a:p>
            <a:endParaRPr lang="pl-PL" dirty="0">
              <a:solidFill>
                <a:srgbClr val="002B58"/>
              </a:solidFill>
              <a:latin typeface="Helvetica" pitchFamily="2" charset="0"/>
            </a:endParaRPr>
          </a:p>
        </p:txBody>
      </p:sp>
      <p:pic>
        <p:nvPicPr>
          <p:cNvPr id="9" name="Grafik 8">
            <a:extLst>
              <a:ext uri="{FF2B5EF4-FFF2-40B4-BE49-F238E27FC236}">
                <a16:creationId xmlns:a16="http://schemas.microsoft.com/office/drawing/2014/main" id="{896BD67D-BB94-83E5-77FB-0B1DAF07322E}"/>
              </a:ext>
            </a:extLst>
          </p:cNvPr>
          <p:cNvPicPr>
            <a:picLocks noChangeAspect="1"/>
          </p:cNvPicPr>
          <p:nvPr/>
        </p:nvPicPr>
        <p:blipFill>
          <a:blip r:embed="rId5"/>
          <a:stretch>
            <a:fillRect/>
          </a:stretch>
        </p:blipFill>
        <p:spPr>
          <a:xfrm>
            <a:off x="2816669" y="1198552"/>
            <a:ext cx="6558662" cy="4741138"/>
          </a:xfrm>
          <a:prstGeom prst="rect">
            <a:avLst/>
          </a:prstGeom>
        </p:spPr>
      </p:pic>
      <p:pic>
        <p:nvPicPr>
          <p:cNvPr id="13" name="Picture 2" descr="CI/CD Databases with Liquibase. A solution for continuous database… | by  Jonathan Manera | Medium">
            <a:extLst>
              <a:ext uri="{FF2B5EF4-FFF2-40B4-BE49-F238E27FC236}">
                <a16:creationId xmlns:a16="http://schemas.microsoft.com/office/drawing/2014/main" id="{AF0B58BC-B1F2-45C4-2D5F-B24BECF2697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2677384"/>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14.2.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a:t>
            </a:r>
            <a:r>
              <a:rPr lang="pl-PL" sz="2900" dirty="0" err="1">
                <a:solidFill>
                  <a:srgbClr val="002C58"/>
                </a:solidFill>
                <a:latin typeface="Helvetica" pitchFamily="2" charset="0"/>
                <a:ea typeface="+mn-ea"/>
                <a:cs typeface="+mn-cs"/>
              </a:rPr>
              <a:t>Changeset</a:t>
            </a:r>
            <a:r>
              <a:rPr lang="pl-PL" sz="2900" dirty="0">
                <a:solidFill>
                  <a:srgbClr val="002C58"/>
                </a:solidFill>
                <a:latin typeface="Helvetica" pitchFamily="2" charset="0"/>
                <a:ea typeface="+mn-ea"/>
                <a:cs typeface="+mn-cs"/>
              </a:rPr>
              <a:t> – typ YML</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152399" y="705005"/>
            <a:ext cx="11506201" cy="738664"/>
          </a:xfrm>
          <a:prstGeom prst="rect">
            <a:avLst/>
          </a:prstGeom>
          <a:noFill/>
        </p:spPr>
        <p:txBody>
          <a:bodyPr wrap="square">
            <a:spAutoFit/>
          </a:bodyPr>
          <a:lstStyle/>
          <a:p>
            <a:pPr algn="ctr"/>
            <a:r>
              <a:rPr lang="pl-PL" sz="2400" b="1" dirty="0">
                <a:solidFill>
                  <a:srgbClr val="002B58"/>
                </a:solidFill>
                <a:latin typeface="Helvetica" pitchFamily="2" charset="0"/>
              </a:rPr>
              <a:t>YML</a:t>
            </a:r>
          </a:p>
          <a:p>
            <a:endParaRPr lang="pl-PL" dirty="0">
              <a:solidFill>
                <a:srgbClr val="002B58"/>
              </a:solidFill>
              <a:latin typeface="Helvetica" pitchFamily="2" charset="0"/>
            </a:endParaRPr>
          </a:p>
        </p:txBody>
      </p:sp>
      <p:pic>
        <p:nvPicPr>
          <p:cNvPr id="13" name="Picture 2" descr="CI/CD Databases with Liquibase. A solution for continuous database… | by  Jonathan Manera | Medium">
            <a:extLst>
              <a:ext uri="{FF2B5EF4-FFF2-40B4-BE49-F238E27FC236}">
                <a16:creationId xmlns:a16="http://schemas.microsoft.com/office/drawing/2014/main" id="{AF0B58BC-B1F2-45C4-2D5F-B24BECF269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pic>
        <p:nvPicPr>
          <p:cNvPr id="3" name="Grafik 2">
            <a:extLst>
              <a:ext uri="{FF2B5EF4-FFF2-40B4-BE49-F238E27FC236}">
                <a16:creationId xmlns:a16="http://schemas.microsoft.com/office/drawing/2014/main" id="{DD42088A-2C7A-E64B-F6FB-16A6C771024E}"/>
              </a:ext>
            </a:extLst>
          </p:cNvPr>
          <p:cNvPicPr>
            <a:picLocks noChangeAspect="1"/>
          </p:cNvPicPr>
          <p:nvPr/>
        </p:nvPicPr>
        <p:blipFill>
          <a:blip r:embed="rId6"/>
          <a:stretch>
            <a:fillRect/>
          </a:stretch>
        </p:blipFill>
        <p:spPr>
          <a:xfrm>
            <a:off x="1504950" y="1181100"/>
            <a:ext cx="9182100" cy="4495800"/>
          </a:xfrm>
          <a:prstGeom prst="rect">
            <a:avLst/>
          </a:prstGeom>
        </p:spPr>
      </p:pic>
    </p:spTree>
    <p:extLst>
      <p:ext uri="{BB962C8B-B14F-4D97-AF65-F5344CB8AC3E}">
        <p14:creationId xmlns:p14="http://schemas.microsoft.com/office/powerpoint/2010/main" val="2472320333"/>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129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14.2.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a:t>
            </a:r>
            <a:r>
              <a:rPr lang="pl-PL" sz="2900" dirty="0" err="1">
                <a:solidFill>
                  <a:srgbClr val="002C58"/>
                </a:solidFill>
                <a:latin typeface="Helvetica" pitchFamily="2" charset="0"/>
                <a:ea typeface="+mn-ea"/>
                <a:cs typeface="+mn-cs"/>
              </a:rPr>
              <a:t>Changeset</a:t>
            </a:r>
            <a:r>
              <a:rPr lang="pl-PL" sz="2900" dirty="0">
                <a:solidFill>
                  <a:srgbClr val="002C58"/>
                </a:solidFill>
                <a:latin typeface="Helvetica" pitchFamily="2" charset="0"/>
                <a:ea typeface="+mn-ea"/>
                <a:cs typeface="+mn-cs"/>
              </a:rPr>
              <a:t> – typ JSON</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152397" y="558224"/>
            <a:ext cx="11506201" cy="738664"/>
          </a:xfrm>
          <a:prstGeom prst="rect">
            <a:avLst/>
          </a:prstGeom>
          <a:noFill/>
        </p:spPr>
        <p:txBody>
          <a:bodyPr wrap="square">
            <a:spAutoFit/>
          </a:bodyPr>
          <a:lstStyle/>
          <a:p>
            <a:pPr algn="ctr"/>
            <a:r>
              <a:rPr lang="pl-PL" sz="2400" b="1" dirty="0">
                <a:solidFill>
                  <a:srgbClr val="002B58"/>
                </a:solidFill>
                <a:latin typeface="Helvetica" pitchFamily="2" charset="0"/>
              </a:rPr>
              <a:t>JSON</a:t>
            </a:r>
          </a:p>
          <a:p>
            <a:endParaRPr lang="pl-PL" dirty="0">
              <a:solidFill>
                <a:srgbClr val="002B58"/>
              </a:solidFill>
              <a:latin typeface="Helvetica" pitchFamily="2" charset="0"/>
            </a:endParaRPr>
          </a:p>
        </p:txBody>
      </p:sp>
      <p:pic>
        <p:nvPicPr>
          <p:cNvPr id="13" name="Picture 2" descr="CI/CD Databases with Liquibase. A solution for continuous database… | by  Jonathan Manera | Medium">
            <a:extLst>
              <a:ext uri="{FF2B5EF4-FFF2-40B4-BE49-F238E27FC236}">
                <a16:creationId xmlns:a16="http://schemas.microsoft.com/office/drawing/2014/main" id="{AF0B58BC-B1F2-45C4-2D5F-B24BECF269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pic>
        <p:nvPicPr>
          <p:cNvPr id="6" name="Grafik 5">
            <a:extLst>
              <a:ext uri="{FF2B5EF4-FFF2-40B4-BE49-F238E27FC236}">
                <a16:creationId xmlns:a16="http://schemas.microsoft.com/office/drawing/2014/main" id="{56D6C56D-3D89-7E9E-52A3-157D3FFBA353}"/>
              </a:ext>
            </a:extLst>
          </p:cNvPr>
          <p:cNvPicPr>
            <a:picLocks noChangeAspect="1"/>
          </p:cNvPicPr>
          <p:nvPr/>
        </p:nvPicPr>
        <p:blipFill>
          <a:blip r:embed="rId6"/>
          <a:stretch>
            <a:fillRect/>
          </a:stretch>
        </p:blipFill>
        <p:spPr>
          <a:xfrm>
            <a:off x="2792652" y="1066800"/>
            <a:ext cx="6225693" cy="4940851"/>
          </a:xfrm>
          <a:prstGeom prst="rect">
            <a:avLst/>
          </a:prstGeom>
        </p:spPr>
      </p:pic>
    </p:spTree>
    <p:extLst>
      <p:ext uri="{BB962C8B-B14F-4D97-AF65-F5344CB8AC3E}">
        <p14:creationId xmlns:p14="http://schemas.microsoft.com/office/powerpoint/2010/main" val="7773016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13</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2.2. Ekosystem Spring Framework</a:t>
            </a:r>
            <a:endParaRPr lang="pl-PL" sz="2900">
              <a:latin typeface="Helvetica" pitchFamily="2" charset="0"/>
            </a:endParaRPr>
          </a:p>
        </p:txBody>
      </p:sp>
      <p:pic>
        <p:nvPicPr>
          <p:cNvPr id="8" name="Picture 2" descr="Strefa wiedzy – Framework – Spring - Vavatech.pl">
            <a:extLst>
              <a:ext uri="{FF2B5EF4-FFF2-40B4-BE49-F238E27FC236}">
                <a16:creationId xmlns:a16="http://schemas.microsoft.com/office/drawing/2014/main" id="{5872B2DC-0B46-BB6C-84FA-390EB6284A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3" name="Obraz 3" descr="Uniwersytet WSB Merito Wrocław">
            <a:extLst>
              <a:ext uri="{FF2B5EF4-FFF2-40B4-BE49-F238E27FC236}">
                <a16:creationId xmlns:a16="http://schemas.microsoft.com/office/drawing/2014/main" id="{97D18035-0071-1198-9FFC-231ACA4EC3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Straight Connector 3">
            <a:extLst>
              <a:ext uri="{FF2B5EF4-FFF2-40B4-BE49-F238E27FC236}">
                <a16:creationId xmlns:a16="http://schemas.microsoft.com/office/drawing/2014/main" id="{D76606FE-EC93-7693-DAAC-04C5DFF8AB57}"/>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5" name="Picture 2" descr="Capgemini Logo Logo and symbol, meaning, history, PNG">
            <a:extLst>
              <a:ext uri="{FF2B5EF4-FFF2-40B4-BE49-F238E27FC236}">
                <a16:creationId xmlns:a16="http://schemas.microsoft.com/office/drawing/2014/main" id="{62F993F5-C68D-5C1F-0F4E-CFED087EBB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F649ED28-AA97-EC8B-AB69-F503F63EA005}"/>
              </a:ext>
            </a:extLst>
          </p:cNvPr>
          <p:cNvSpPr txBox="1"/>
          <p:nvPr/>
        </p:nvSpPr>
        <p:spPr>
          <a:xfrm>
            <a:off x="561645" y="604852"/>
            <a:ext cx="11068710" cy="923330"/>
          </a:xfrm>
          <a:prstGeom prst="rect">
            <a:avLst/>
          </a:prstGeom>
          <a:noFill/>
        </p:spPr>
        <p:txBody>
          <a:bodyPr wrap="square">
            <a:spAutoFit/>
          </a:bodyPr>
          <a:lstStyle/>
          <a:p>
            <a:pPr marL="285750" indent="-285750">
              <a:buFont typeface="Arial" panose="020B0604020202020204" pitchFamily="34" charset="0"/>
              <a:buChar char="•"/>
            </a:pPr>
            <a:r>
              <a:rPr lang="pl-PL"/>
              <a:t>Spring Framework składa się z kilku niezależnych od siebie modułów</a:t>
            </a:r>
          </a:p>
          <a:p>
            <a:pPr marL="285750" indent="-285750">
              <a:buFont typeface="Arial" panose="020B0604020202020204" pitchFamily="34" charset="0"/>
              <a:buChar char="•"/>
            </a:pPr>
            <a:r>
              <a:rPr lang="pl-PL"/>
              <a:t>Moduły można ze sobą łączyć w celu uzyskania większej funkcjonalności</a:t>
            </a:r>
          </a:p>
          <a:p>
            <a:pPr marL="285750" indent="-285750">
              <a:buFont typeface="Arial" panose="020B0604020202020204" pitchFamily="34" charset="0"/>
              <a:buChar char="•"/>
            </a:pPr>
            <a:endParaRPr lang="de-DE"/>
          </a:p>
        </p:txBody>
      </p:sp>
      <p:pic>
        <p:nvPicPr>
          <p:cNvPr id="10" name="Picture 2" descr="http://www.codestrive.com/wp-content/uploads/2014/03/springArchitecture.png">
            <a:extLst>
              <a:ext uri="{FF2B5EF4-FFF2-40B4-BE49-F238E27FC236}">
                <a16:creationId xmlns:a16="http://schemas.microsoft.com/office/drawing/2014/main" id="{F75A2FE1-4950-DB55-EA50-14873F99780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99656" y="1852648"/>
            <a:ext cx="6192688" cy="4034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8892732"/>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130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14.3.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Śledzące tabele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I/CD Databases with Liquibase. A solution for continuous database… | by  Jonathan Manera | Medium">
            <a:extLst>
              <a:ext uri="{FF2B5EF4-FFF2-40B4-BE49-F238E27FC236}">
                <a16:creationId xmlns:a16="http://schemas.microsoft.com/office/drawing/2014/main" id="{AF0B58BC-B1F2-45C4-2D5F-B24BECF269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92C53246-E880-3A33-763C-4996C4D40A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80921" y="1779754"/>
            <a:ext cx="5486400" cy="3288632"/>
          </a:xfrm>
          <a:prstGeom prst="rect">
            <a:avLst/>
          </a:prstGeom>
          <a:noFill/>
          <a:extLst>
            <a:ext uri="{909E8E84-426E-40DD-AFC4-6F175D3DCCD1}">
              <a14:hiddenFill xmlns:a14="http://schemas.microsoft.com/office/drawing/2010/main">
                <a:solidFill>
                  <a:srgbClr val="FFFFFF"/>
                </a:solidFill>
              </a14:hiddenFill>
            </a:ext>
          </a:extLst>
        </p:spPr>
      </p:pic>
      <p:sp>
        <p:nvSpPr>
          <p:cNvPr id="12" name="Textfeld 11">
            <a:extLst>
              <a:ext uri="{FF2B5EF4-FFF2-40B4-BE49-F238E27FC236}">
                <a16:creationId xmlns:a16="http://schemas.microsoft.com/office/drawing/2014/main" id="{A9A72013-3311-18C8-D2D6-8BAAAED0FB41}"/>
              </a:ext>
            </a:extLst>
          </p:cNvPr>
          <p:cNvSpPr txBox="1"/>
          <p:nvPr/>
        </p:nvSpPr>
        <p:spPr>
          <a:xfrm>
            <a:off x="990600" y="2022370"/>
            <a:ext cx="4609986" cy="2585323"/>
          </a:xfrm>
          <a:prstGeom prst="rect">
            <a:avLst/>
          </a:prstGeom>
          <a:noFill/>
        </p:spPr>
        <p:txBody>
          <a:bodyPr wrap="square">
            <a:spAutoFit/>
          </a:bodyPr>
          <a:lstStyle/>
          <a:p>
            <a:r>
              <a:rPr lang="pl-PL" dirty="0" err="1">
                <a:solidFill>
                  <a:srgbClr val="002B58"/>
                </a:solidFill>
                <a:latin typeface="Helvetica" pitchFamily="2" charset="0"/>
              </a:rPr>
              <a:t>Liquibase</a:t>
            </a:r>
            <a:r>
              <a:rPr lang="pl-PL" dirty="0">
                <a:solidFill>
                  <a:srgbClr val="002B58"/>
                </a:solidFill>
                <a:latin typeface="Helvetica" pitchFamily="2" charset="0"/>
              </a:rPr>
              <a:t> generuje trzy kluczowe tabele w bazie danych, które są niezbędne do śledzenia i zarządzania zmianami. </a:t>
            </a:r>
          </a:p>
          <a:p>
            <a:endParaRPr lang="pl-PL" dirty="0">
              <a:solidFill>
                <a:srgbClr val="002B58"/>
              </a:solidFill>
              <a:latin typeface="Helvetica" pitchFamily="2" charset="0"/>
            </a:endParaRPr>
          </a:p>
          <a:p>
            <a:r>
              <a:rPr lang="pl-PL" dirty="0">
                <a:solidFill>
                  <a:srgbClr val="002B58"/>
                </a:solidFill>
                <a:latin typeface="Helvetica" pitchFamily="2" charset="0"/>
              </a:rPr>
              <a:t>Są to:</a:t>
            </a:r>
          </a:p>
          <a:p>
            <a:pPr marL="285750" indent="-285750">
              <a:buFont typeface="Arial" panose="020B0604020202020204" pitchFamily="34" charset="0"/>
              <a:buChar char="•"/>
            </a:pPr>
            <a:r>
              <a:rPr lang="pl-PL" dirty="0">
                <a:solidFill>
                  <a:srgbClr val="002B58"/>
                </a:solidFill>
                <a:latin typeface="Helvetica" pitchFamily="2" charset="0"/>
              </a:rPr>
              <a:t>DATABASECHANGELOG</a:t>
            </a:r>
          </a:p>
          <a:p>
            <a:pPr marL="285750" indent="-285750">
              <a:buFont typeface="Arial" panose="020B0604020202020204" pitchFamily="34" charset="0"/>
              <a:buChar char="•"/>
            </a:pPr>
            <a:r>
              <a:rPr lang="pl-PL" dirty="0">
                <a:solidFill>
                  <a:srgbClr val="002B58"/>
                </a:solidFill>
                <a:latin typeface="Helvetica" pitchFamily="2" charset="0"/>
              </a:rPr>
              <a:t>DATABASECHANGELOGLOCK</a:t>
            </a:r>
          </a:p>
          <a:p>
            <a:pPr marL="285750" indent="-285750">
              <a:buFont typeface="Arial" panose="020B0604020202020204" pitchFamily="34" charset="0"/>
              <a:buChar char="•"/>
            </a:pPr>
            <a:r>
              <a:rPr lang="pl-PL" dirty="0">
                <a:solidFill>
                  <a:srgbClr val="002B58"/>
                </a:solidFill>
                <a:latin typeface="Helvetica" pitchFamily="2" charset="0"/>
              </a:rPr>
              <a:t>DATABASECHANGELOGHISTORY</a:t>
            </a:r>
          </a:p>
          <a:p>
            <a:endParaRPr lang="pl-PL" dirty="0">
              <a:solidFill>
                <a:srgbClr val="002B58"/>
              </a:solidFill>
              <a:latin typeface="Helvetica" pitchFamily="2" charset="0"/>
            </a:endParaRPr>
          </a:p>
        </p:txBody>
      </p:sp>
    </p:spTree>
    <p:extLst>
      <p:ext uri="{BB962C8B-B14F-4D97-AF65-F5344CB8AC3E}">
        <p14:creationId xmlns:p14="http://schemas.microsoft.com/office/powerpoint/2010/main" val="225459585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131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14.3.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Śledzące tabele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I/CD Databases with Liquibase. A solution for continuous database… | by  Jonathan Manera | Medium">
            <a:extLst>
              <a:ext uri="{FF2B5EF4-FFF2-40B4-BE49-F238E27FC236}">
                <a16:creationId xmlns:a16="http://schemas.microsoft.com/office/drawing/2014/main" id="{AF0B58BC-B1F2-45C4-2D5F-B24BECF269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
        <p:nvSpPr>
          <p:cNvPr id="12" name="Textfeld 11">
            <a:extLst>
              <a:ext uri="{FF2B5EF4-FFF2-40B4-BE49-F238E27FC236}">
                <a16:creationId xmlns:a16="http://schemas.microsoft.com/office/drawing/2014/main" id="{A9A72013-3311-18C8-D2D6-8BAAAED0FB41}"/>
              </a:ext>
            </a:extLst>
          </p:cNvPr>
          <p:cNvSpPr txBox="1"/>
          <p:nvPr/>
        </p:nvSpPr>
        <p:spPr>
          <a:xfrm>
            <a:off x="571614" y="524360"/>
            <a:ext cx="10744200" cy="5355312"/>
          </a:xfrm>
          <a:prstGeom prst="rect">
            <a:avLst/>
          </a:prstGeom>
          <a:noFill/>
        </p:spPr>
        <p:txBody>
          <a:bodyPr wrap="square">
            <a:spAutoFit/>
          </a:bodyPr>
          <a:lstStyle/>
          <a:p>
            <a:r>
              <a:rPr lang="pl-PL" dirty="0">
                <a:solidFill>
                  <a:srgbClr val="002B58"/>
                </a:solidFill>
                <a:latin typeface="Helvetica" pitchFamily="2" charset="0"/>
              </a:rPr>
              <a:t>Tabela </a:t>
            </a:r>
            <a:r>
              <a:rPr lang="pl-PL" b="1" dirty="0">
                <a:solidFill>
                  <a:srgbClr val="002B58"/>
                </a:solidFill>
                <a:latin typeface="Helvetica" pitchFamily="2" charset="0"/>
              </a:rPr>
              <a:t>DATABASECHANGELOG</a:t>
            </a:r>
            <a:r>
              <a:rPr lang="pl-PL" dirty="0">
                <a:solidFill>
                  <a:srgbClr val="002B58"/>
                </a:solidFill>
                <a:latin typeface="Helvetica" pitchFamily="2" charset="0"/>
              </a:rPr>
              <a:t> przechowuje szczegóły dotyczące wszystkich zmian zastosowanych na bazie danych. Każdy wpis w tej tabeli odpowiada jednemu zestawowi zmian (</a:t>
            </a:r>
            <a:r>
              <a:rPr lang="pl-PL" dirty="0" err="1">
                <a:solidFill>
                  <a:srgbClr val="002B58"/>
                </a:solidFill>
                <a:latin typeface="Helvetica" pitchFamily="2" charset="0"/>
              </a:rPr>
              <a:t>change</a:t>
            </a:r>
            <a:r>
              <a:rPr lang="pl-PL" dirty="0">
                <a:solidFill>
                  <a:srgbClr val="002B58"/>
                </a:solidFill>
                <a:latin typeface="Helvetica" pitchFamily="2" charset="0"/>
              </a:rPr>
              <a:t> set) z </a:t>
            </a:r>
            <a:r>
              <a:rPr lang="pl-PL" dirty="0" err="1">
                <a:solidFill>
                  <a:srgbClr val="002B58"/>
                </a:solidFill>
                <a:latin typeface="Helvetica" pitchFamily="2" charset="0"/>
              </a:rPr>
              <a:t>changeloga</a:t>
            </a:r>
            <a:r>
              <a:rPr lang="pl-PL" dirty="0">
                <a:solidFill>
                  <a:srgbClr val="002B58"/>
                </a:solidFill>
                <a:latin typeface="Helvetica" pitchFamily="2" charset="0"/>
              </a:rPr>
              <a:t> </a:t>
            </a:r>
            <a:r>
              <a:rPr lang="pl-PL" dirty="0" err="1">
                <a:solidFill>
                  <a:srgbClr val="002B58"/>
                </a:solidFill>
                <a:latin typeface="Helvetica" pitchFamily="2" charset="0"/>
              </a:rPr>
              <a:t>Liquibase</a:t>
            </a:r>
            <a:r>
              <a:rPr lang="pl-PL" dirty="0">
                <a:solidFill>
                  <a:srgbClr val="002B58"/>
                </a:solidFill>
                <a:latin typeface="Helvetica" pitchFamily="2" charset="0"/>
              </a:rPr>
              <a:t>. Oto kluczowe kolumny tej tabeli:</a:t>
            </a:r>
          </a:p>
          <a:p>
            <a:endParaRPr lang="pl-PL" dirty="0">
              <a:solidFill>
                <a:srgbClr val="002B58"/>
              </a:solidFill>
              <a:latin typeface="Helvetica" pitchFamily="2" charset="0"/>
            </a:endParaRPr>
          </a:p>
          <a:p>
            <a:r>
              <a:rPr lang="pl-PL" b="1" dirty="0">
                <a:solidFill>
                  <a:srgbClr val="002B58"/>
                </a:solidFill>
                <a:latin typeface="Helvetica" pitchFamily="2" charset="0"/>
              </a:rPr>
              <a:t>ID</a:t>
            </a:r>
            <a:r>
              <a:rPr lang="pl-PL" dirty="0">
                <a:solidFill>
                  <a:srgbClr val="002B58"/>
                </a:solidFill>
                <a:latin typeface="Helvetica" pitchFamily="2" charset="0"/>
              </a:rPr>
              <a:t>: Unikalny identyfikator zestawu zmian, który jest zdefiniowany w pliku </a:t>
            </a:r>
            <a:r>
              <a:rPr lang="pl-PL" dirty="0" err="1">
                <a:solidFill>
                  <a:srgbClr val="002B58"/>
                </a:solidFill>
                <a:latin typeface="Helvetica" pitchFamily="2" charset="0"/>
              </a:rPr>
              <a:t>changelog</a:t>
            </a:r>
            <a:r>
              <a:rPr lang="pl-PL" dirty="0">
                <a:solidFill>
                  <a:srgbClr val="002B58"/>
                </a:solidFill>
                <a:latin typeface="Helvetica" pitchFamily="2" charset="0"/>
              </a:rPr>
              <a:t>.</a:t>
            </a:r>
          </a:p>
          <a:p>
            <a:r>
              <a:rPr lang="pl-PL" b="1" dirty="0">
                <a:solidFill>
                  <a:srgbClr val="002B58"/>
                </a:solidFill>
                <a:latin typeface="Helvetica" pitchFamily="2" charset="0"/>
              </a:rPr>
              <a:t>AUTHOR</a:t>
            </a:r>
            <a:r>
              <a:rPr lang="pl-PL" dirty="0">
                <a:solidFill>
                  <a:srgbClr val="002B58"/>
                </a:solidFill>
                <a:latin typeface="Helvetica" pitchFamily="2" charset="0"/>
              </a:rPr>
              <a:t>: Autor zestawu zmian, który jest również zdefiniowany w </a:t>
            </a:r>
            <a:r>
              <a:rPr lang="pl-PL" dirty="0" err="1">
                <a:solidFill>
                  <a:srgbClr val="002B58"/>
                </a:solidFill>
                <a:latin typeface="Helvetica" pitchFamily="2" charset="0"/>
              </a:rPr>
              <a:t>changelogu</a:t>
            </a:r>
            <a:r>
              <a:rPr lang="pl-PL" dirty="0">
                <a:solidFill>
                  <a:srgbClr val="002B58"/>
                </a:solidFill>
                <a:latin typeface="Helvetica" pitchFamily="2" charset="0"/>
              </a:rPr>
              <a:t>.</a:t>
            </a:r>
          </a:p>
          <a:p>
            <a:r>
              <a:rPr lang="pl-PL" b="1" dirty="0">
                <a:solidFill>
                  <a:srgbClr val="002B58"/>
                </a:solidFill>
                <a:latin typeface="Helvetica" pitchFamily="2" charset="0"/>
              </a:rPr>
              <a:t>FILENAME</a:t>
            </a:r>
            <a:r>
              <a:rPr lang="pl-PL" dirty="0">
                <a:solidFill>
                  <a:srgbClr val="002B58"/>
                </a:solidFill>
                <a:latin typeface="Helvetica" pitchFamily="2" charset="0"/>
              </a:rPr>
              <a:t>: Nazwa pliku </a:t>
            </a:r>
            <a:r>
              <a:rPr lang="pl-PL" dirty="0" err="1">
                <a:solidFill>
                  <a:srgbClr val="002B58"/>
                </a:solidFill>
                <a:latin typeface="Helvetica" pitchFamily="2" charset="0"/>
              </a:rPr>
              <a:t>changelog</a:t>
            </a:r>
            <a:r>
              <a:rPr lang="pl-PL" dirty="0">
                <a:solidFill>
                  <a:srgbClr val="002B58"/>
                </a:solidFill>
                <a:latin typeface="Helvetica" pitchFamily="2" charset="0"/>
              </a:rPr>
              <a:t>, który zawiera zestaw zmian.</a:t>
            </a:r>
          </a:p>
          <a:p>
            <a:r>
              <a:rPr lang="pl-PL" b="1" dirty="0">
                <a:solidFill>
                  <a:srgbClr val="002B58"/>
                </a:solidFill>
                <a:latin typeface="Helvetica" pitchFamily="2" charset="0"/>
              </a:rPr>
              <a:t>DATEEXECUTED</a:t>
            </a:r>
            <a:r>
              <a:rPr lang="pl-PL" dirty="0">
                <a:solidFill>
                  <a:srgbClr val="002B58"/>
                </a:solidFill>
                <a:latin typeface="Helvetica" pitchFamily="2" charset="0"/>
              </a:rPr>
              <a:t>: Data i czas, kiedy zestaw zmian został zastosowany.</a:t>
            </a:r>
          </a:p>
          <a:p>
            <a:r>
              <a:rPr lang="pl-PL" b="1" dirty="0">
                <a:solidFill>
                  <a:srgbClr val="002B58"/>
                </a:solidFill>
                <a:latin typeface="Helvetica" pitchFamily="2" charset="0"/>
              </a:rPr>
              <a:t>ORDEREXECUTED</a:t>
            </a:r>
            <a:r>
              <a:rPr lang="pl-PL" dirty="0">
                <a:solidFill>
                  <a:srgbClr val="002B58"/>
                </a:solidFill>
                <a:latin typeface="Helvetica" pitchFamily="2" charset="0"/>
              </a:rPr>
              <a:t>: Kolejność, w jakiej zestaw zmian został wykonany.</a:t>
            </a:r>
          </a:p>
          <a:p>
            <a:r>
              <a:rPr lang="pl-PL" b="1" dirty="0">
                <a:solidFill>
                  <a:srgbClr val="002B58"/>
                </a:solidFill>
                <a:latin typeface="Helvetica" pitchFamily="2" charset="0"/>
              </a:rPr>
              <a:t>EXECTYPE</a:t>
            </a:r>
            <a:r>
              <a:rPr lang="pl-PL" dirty="0">
                <a:solidFill>
                  <a:srgbClr val="002B58"/>
                </a:solidFill>
                <a:latin typeface="Helvetica" pitchFamily="2" charset="0"/>
              </a:rPr>
              <a:t>: Typ wykonania (np. EXECUTED, FAILED, SKIPPED).</a:t>
            </a:r>
          </a:p>
          <a:p>
            <a:r>
              <a:rPr lang="pl-PL" b="1" dirty="0">
                <a:solidFill>
                  <a:srgbClr val="002B58"/>
                </a:solidFill>
                <a:latin typeface="Helvetica" pitchFamily="2" charset="0"/>
              </a:rPr>
              <a:t>MD5SUM</a:t>
            </a:r>
            <a:r>
              <a:rPr lang="pl-PL" dirty="0">
                <a:solidFill>
                  <a:srgbClr val="002B58"/>
                </a:solidFill>
                <a:latin typeface="Helvetica" pitchFamily="2" charset="0"/>
              </a:rPr>
              <a:t>: Suma kontrolna MD5 dla zestawu zmian, używana do sprawdzania integralności.</a:t>
            </a:r>
          </a:p>
          <a:p>
            <a:r>
              <a:rPr lang="pl-PL" b="1" dirty="0">
                <a:solidFill>
                  <a:srgbClr val="002B58"/>
                </a:solidFill>
                <a:latin typeface="Helvetica" pitchFamily="2" charset="0"/>
              </a:rPr>
              <a:t>DESCRIPTION</a:t>
            </a:r>
            <a:r>
              <a:rPr lang="pl-PL" dirty="0">
                <a:solidFill>
                  <a:srgbClr val="002B58"/>
                </a:solidFill>
                <a:latin typeface="Helvetica" pitchFamily="2" charset="0"/>
              </a:rPr>
              <a:t>: Opis zmian.</a:t>
            </a:r>
          </a:p>
          <a:p>
            <a:r>
              <a:rPr lang="pl-PL" b="1" dirty="0">
                <a:solidFill>
                  <a:srgbClr val="002B58"/>
                </a:solidFill>
                <a:latin typeface="Helvetica" pitchFamily="2" charset="0"/>
              </a:rPr>
              <a:t>COMMENTS</a:t>
            </a:r>
            <a:r>
              <a:rPr lang="pl-PL" dirty="0">
                <a:solidFill>
                  <a:srgbClr val="002B58"/>
                </a:solidFill>
                <a:latin typeface="Helvetica" pitchFamily="2" charset="0"/>
              </a:rPr>
              <a:t>: Dodatkowe komentarze.</a:t>
            </a:r>
          </a:p>
          <a:p>
            <a:r>
              <a:rPr lang="pl-PL" b="1" dirty="0">
                <a:solidFill>
                  <a:srgbClr val="002B58"/>
                </a:solidFill>
                <a:latin typeface="Helvetica" pitchFamily="2" charset="0"/>
              </a:rPr>
              <a:t>TAG</a:t>
            </a:r>
            <a:r>
              <a:rPr lang="pl-PL" dirty="0">
                <a:solidFill>
                  <a:srgbClr val="002B58"/>
                </a:solidFill>
                <a:latin typeface="Helvetica" pitchFamily="2" charset="0"/>
              </a:rPr>
              <a:t>: Tag przypisany do zestawu zmian (jeśli jest używany).</a:t>
            </a:r>
          </a:p>
          <a:p>
            <a:r>
              <a:rPr lang="pl-PL" b="1" dirty="0">
                <a:solidFill>
                  <a:srgbClr val="002B58"/>
                </a:solidFill>
                <a:latin typeface="Helvetica" pitchFamily="2" charset="0"/>
              </a:rPr>
              <a:t>LIQUIBASE</a:t>
            </a:r>
            <a:r>
              <a:rPr lang="pl-PL" dirty="0">
                <a:solidFill>
                  <a:srgbClr val="002B58"/>
                </a:solidFill>
                <a:latin typeface="Helvetica" pitchFamily="2" charset="0"/>
              </a:rPr>
              <a:t>: Wersja </a:t>
            </a:r>
            <a:r>
              <a:rPr lang="pl-PL" dirty="0" err="1">
                <a:solidFill>
                  <a:srgbClr val="002B58"/>
                </a:solidFill>
                <a:latin typeface="Helvetica" pitchFamily="2" charset="0"/>
              </a:rPr>
              <a:t>Liquibase</a:t>
            </a:r>
            <a:r>
              <a:rPr lang="pl-PL" dirty="0">
                <a:solidFill>
                  <a:srgbClr val="002B58"/>
                </a:solidFill>
                <a:latin typeface="Helvetica" pitchFamily="2" charset="0"/>
              </a:rPr>
              <a:t> użyta do zastosowania zmian.</a:t>
            </a:r>
          </a:p>
          <a:p>
            <a:r>
              <a:rPr lang="pl-PL" b="1" dirty="0">
                <a:solidFill>
                  <a:srgbClr val="002B58"/>
                </a:solidFill>
                <a:latin typeface="Helvetica" pitchFamily="2" charset="0"/>
              </a:rPr>
              <a:t>CONTEXTS</a:t>
            </a:r>
            <a:r>
              <a:rPr lang="pl-PL" dirty="0">
                <a:solidFill>
                  <a:srgbClr val="002B58"/>
                </a:solidFill>
                <a:latin typeface="Helvetica" pitchFamily="2" charset="0"/>
              </a:rPr>
              <a:t>: Konteksty, w których zmiany zostały zastosowane.</a:t>
            </a:r>
          </a:p>
          <a:p>
            <a:r>
              <a:rPr lang="pl-PL" b="1" dirty="0">
                <a:solidFill>
                  <a:srgbClr val="002B58"/>
                </a:solidFill>
                <a:latin typeface="Helvetica" pitchFamily="2" charset="0"/>
              </a:rPr>
              <a:t>LABELS</a:t>
            </a:r>
            <a:r>
              <a:rPr lang="pl-PL" dirty="0">
                <a:solidFill>
                  <a:srgbClr val="002B58"/>
                </a:solidFill>
                <a:latin typeface="Helvetica" pitchFamily="2" charset="0"/>
              </a:rPr>
              <a:t>: Etykiety zestawu zmian.</a:t>
            </a:r>
          </a:p>
          <a:p>
            <a:r>
              <a:rPr lang="pl-PL" b="1" dirty="0">
                <a:solidFill>
                  <a:srgbClr val="002B58"/>
                </a:solidFill>
                <a:latin typeface="Helvetica" pitchFamily="2" charset="0"/>
              </a:rPr>
              <a:t>DEPLOYMENT_ID</a:t>
            </a:r>
            <a:r>
              <a:rPr lang="pl-PL" dirty="0">
                <a:solidFill>
                  <a:srgbClr val="002B58"/>
                </a:solidFill>
                <a:latin typeface="Helvetica" pitchFamily="2" charset="0"/>
              </a:rPr>
              <a:t>: Identyfikator wdrożenia, który pozwala śledzić, które zmiany zostały zastosowane w jednym procesie wdrożenia.</a:t>
            </a:r>
          </a:p>
        </p:txBody>
      </p:sp>
      <p:sp>
        <p:nvSpPr>
          <p:cNvPr id="6" name="Textfeld 5">
            <a:extLst>
              <a:ext uri="{FF2B5EF4-FFF2-40B4-BE49-F238E27FC236}">
                <a16:creationId xmlns:a16="http://schemas.microsoft.com/office/drawing/2014/main" id="{FBF40979-3D96-2628-B31D-7AA40B12955E}"/>
              </a:ext>
            </a:extLst>
          </p:cNvPr>
          <p:cNvSpPr txBox="1"/>
          <p:nvPr/>
        </p:nvSpPr>
        <p:spPr>
          <a:xfrm>
            <a:off x="6400800" y="5835805"/>
            <a:ext cx="6094140" cy="261610"/>
          </a:xfrm>
          <a:prstGeom prst="rect">
            <a:avLst/>
          </a:prstGeom>
          <a:noFill/>
        </p:spPr>
        <p:txBody>
          <a:bodyPr wrap="square">
            <a:spAutoFit/>
          </a:bodyPr>
          <a:lstStyle/>
          <a:p>
            <a:r>
              <a:rPr lang="de-DE" sz="1100" dirty="0"/>
              <a:t>https://docs.liquibase.com/concepts/tracking-tables/databasechangelog-table.html</a:t>
            </a:r>
          </a:p>
        </p:txBody>
      </p:sp>
    </p:spTree>
    <p:extLst>
      <p:ext uri="{BB962C8B-B14F-4D97-AF65-F5344CB8AC3E}">
        <p14:creationId xmlns:p14="http://schemas.microsoft.com/office/powerpoint/2010/main" val="114304829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132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14.3.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Śledzące tabele</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I/CD Databases with Liquibase. A solution for continuous database… | by  Jonathan Manera | Medium">
            <a:extLst>
              <a:ext uri="{FF2B5EF4-FFF2-40B4-BE49-F238E27FC236}">
                <a16:creationId xmlns:a16="http://schemas.microsoft.com/office/drawing/2014/main" id="{AF0B58BC-B1F2-45C4-2D5F-B24BECF269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
        <p:nvSpPr>
          <p:cNvPr id="12" name="Textfeld 11">
            <a:extLst>
              <a:ext uri="{FF2B5EF4-FFF2-40B4-BE49-F238E27FC236}">
                <a16:creationId xmlns:a16="http://schemas.microsoft.com/office/drawing/2014/main" id="{A9A72013-3311-18C8-D2D6-8BAAAED0FB41}"/>
              </a:ext>
            </a:extLst>
          </p:cNvPr>
          <p:cNvSpPr txBox="1"/>
          <p:nvPr/>
        </p:nvSpPr>
        <p:spPr>
          <a:xfrm>
            <a:off x="571614" y="782701"/>
            <a:ext cx="10744200" cy="2308324"/>
          </a:xfrm>
          <a:prstGeom prst="rect">
            <a:avLst/>
          </a:prstGeom>
          <a:noFill/>
        </p:spPr>
        <p:txBody>
          <a:bodyPr wrap="square">
            <a:spAutoFit/>
          </a:bodyPr>
          <a:lstStyle/>
          <a:p>
            <a:r>
              <a:rPr lang="pl-PL" dirty="0">
                <a:solidFill>
                  <a:srgbClr val="002B58"/>
                </a:solidFill>
                <a:latin typeface="Helvetica" pitchFamily="2" charset="0"/>
              </a:rPr>
              <a:t>Tabela </a:t>
            </a:r>
            <a:r>
              <a:rPr lang="pl-PL" b="1" dirty="0">
                <a:solidFill>
                  <a:srgbClr val="002B58"/>
                </a:solidFill>
                <a:latin typeface="Helvetica" pitchFamily="2" charset="0"/>
              </a:rPr>
              <a:t>DATABASECHANGELOGLOCK</a:t>
            </a:r>
            <a:r>
              <a:rPr lang="pl-PL" dirty="0">
                <a:solidFill>
                  <a:srgbClr val="002B58"/>
                </a:solidFill>
                <a:latin typeface="Helvetica" pitchFamily="2" charset="0"/>
              </a:rPr>
              <a:t> zarządza mechanizmem blokowania bazy danych, który zapobiega równoczesnemu uruchamianiu zmian przez wiele instancji </a:t>
            </a:r>
            <a:r>
              <a:rPr lang="pl-PL" dirty="0" err="1">
                <a:solidFill>
                  <a:srgbClr val="002B58"/>
                </a:solidFill>
                <a:latin typeface="Helvetica" pitchFamily="2" charset="0"/>
              </a:rPr>
              <a:t>Liquibase</a:t>
            </a:r>
            <a:r>
              <a:rPr lang="pl-PL" dirty="0">
                <a:solidFill>
                  <a:srgbClr val="002B58"/>
                </a:solidFill>
                <a:latin typeface="Helvetica" pitchFamily="2" charset="0"/>
              </a:rPr>
              <a:t>. Tabela ta zazwyczaj zawiera tylko jeden rekord. Kluczowe kolumny:</a:t>
            </a:r>
          </a:p>
          <a:p>
            <a:endParaRPr lang="pl-PL" dirty="0">
              <a:solidFill>
                <a:srgbClr val="002B58"/>
              </a:solidFill>
              <a:latin typeface="Helvetica" pitchFamily="2" charset="0"/>
            </a:endParaRPr>
          </a:p>
          <a:p>
            <a:r>
              <a:rPr lang="pl-PL" b="1" dirty="0">
                <a:solidFill>
                  <a:srgbClr val="002B58"/>
                </a:solidFill>
                <a:latin typeface="Helvetica" pitchFamily="2" charset="0"/>
              </a:rPr>
              <a:t>ID</a:t>
            </a:r>
            <a:r>
              <a:rPr lang="pl-PL" dirty="0">
                <a:solidFill>
                  <a:srgbClr val="002B58"/>
                </a:solidFill>
                <a:latin typeface="Helvetica" pitchFamily="2" charset="0"/>
              </a:rPr>
              <a:t>: Identyfikator blokady (zwykle wartość 1).</a:t>
            </a:r>
          </a:p>
          <a:p>
            <a:r>
              <a:rPr lang="pl-PL" b="1" dirty="0">
                <a:solidFill>
                  <a:srgbClr val="002B58"/>
                </a:solidFill>
                <a:latin typeface="Helvetica" pitchFamily="2" charset="0"/>
              </a:rPr>
              <a:t>LOCKED</a:t>
            </a:r>
            <a:r>
              <a:rPr lang="pl-PL" dirty="0">
                <a:solidFill>
                  <a:srgbClr val="002B58"/>
                </a:solidFill>
                <a:latin typeface="Helvetica" pitchFamily="2" charset="0"/>
              </a:rPr>
              <a:t>: Flaga wskazująca, czy baza danych jest zablokowana (</a:t>
            </a:r>
            <a:r>
              <a:rPr lang="pl-PL" dirty="0" err="1">
                <a:solidFill>
                  <a:srgbClr val="002B58"/>
                </a:solidFill>
                <a:latin typeface="Helvetica" pitchFamily="2" charset="0"/>
              </a:rPr>
              <a:t>true</a:t>
            </a:r>
            <a:r>
              <a:rPr lang="pl-PL" dirty="0">
                <a:solidFill>
                  <a:srgbClr val="002B58"/>
                </a:solidFill>
                <a:latin typeface="Helvetica" pitchFamily="2" charset="0"/>
              </a:rPr>
              <a:t> lub </a:t>
            </a:r>
            <a:r>
              <a:rPr lang="pl-PL" dirty="0" err="1">
                <a:solidFill>
                  <a:srgbClr val="002B58"/>
                </a:solidFill>
                <a:latin typeface="Helvetica" pitchFamily="2" charset="0"/>
              </a:rPr>
              <a:t>false</a:t>
            </a:r>
            <a:r>
              <a:rPr lang="pl-PL" dirty="0">
                <a:solidFill>
                  <a:srgbClr val="002B58"/>
                </a:solidFill>
                <a:latin typeface="Helvetica" pitchFamily="2" charset="0"/>
              </a:rPr>
              <a:t>).</a:t>
            </a:r>
          </a:p>
          <a:p>
            <a:r>
              <a:rPr lang="pl-PL" b="1" dirty="0">
                <a:solidFill>
                  <a:srgbClr val="002B58"/>
                </a:solidFill>
                <a:latin typeface="Helvetica" pitchFamily="2" charset="0"/>
              </a:rPr>
              <a:t>LOCKGRANTED</a:t>
            </a:r>
            <a:r>
              <a:rPr lang="pl-PL" dirty="0">
                <a:solidFill>
                  <a:srgbClr val="002B58"/>
                </a:solidFill>
                <a:latin typeface="Helvetica" pitchFamily="2" charset="0"/>
              </a:rPr>
              <a:t>: Data i czas, kiedy blokada została przyznana.</a:t>
            </a:r>
          </a:p>
          <a:p>
            <a:r>
              <a:rPr lang="pl-PL" b="1" dirty="0">
                <a:solidFill>
                  <a:srgbClr val="002B58"/>
                </a:solidFill>
                <a:latin typeface="Helvetica" pitchFamily="2" charset="0"/>
              </a:rPr>
              <a:t>LOCKEDBY</a:t>
            </a:r>
            <a:r>
              <a:rPr lang="pl-PL" dirty="0">
                <a:solidFill>
                  <a:srgbClr val="002B58"/>
                </a:solidFill>
                <a:latin typeface="Helvetica" pitchFamily="2" charset="0"/>
              </a:rPr>
              <a:t>: Informacje o tym, kto przyznał blokadę (zazwyczaj nazwa hosta i adres IP).</a:t>
            </a:r>
          </a:p>
        </p:txBody>
      </p:sp>
      <p:sp>
        <p:nvSpPr>
          <p:cNvPr id="6" name="Textfeld 5">
            <a:extLst>
              <a:ext uri="{FF2B5EF4-FFF2-40B4-BE49-F238E27FC236}">
                <a16:creationId xmlns:a16="http://schemas.microsoft.com/office/drawing/2014/main" id="{FBF40979-3D96-2628-B31D-7AA40B12955E}"/>
              </a:ext>
            </a:extLst>
          </p:cNvPr>
          <p:cNvSpPr txBox="1"/>
          <p:nvPr/>
        </p:nvSpPr>
        <p:spPr>
          <a:xfrm>
            <a:off x="6400800" y="5835805"/>
            <a:ext cx="6094140" cy="261610"/>
          </a:xfrm>
          <a:prstGeom prst="rect">
            <a:avLst/>
          </a:prstGeom>
          <a:noFill/>
        </p:spPr>
        <p:txBody>
          <a:bodyPr wrap="square">
            <a:spAutoFit/>
          </a:bodyPr>
          <a:lstStyle/>
          <a:p>
            <a:r>
              <a:rPr lang="de-DE" sz="1100" dirty="0"/>
              <a:t>https://docs.liquibase.com/concepts/tracking-tables/databasechangelog-table.html</a:t>
            </a:r>
          </a:p>
        </p:txBody>
      </p:sp>
    </p:spTree>
    <p:extLst>
      <p:ext uri="{BB962C8B-B14F-4D97-AF65-F5344CB8AC3E}">
        <p14:creationId xmlns:p14="http://schemas.microsoft.com/office/powerpoint/2010/main" val="2269383702"/>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133</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14.4.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Jak rozpocząć?</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I/CD Databases with Liquibase. A solution for continuous database… | by  Jonathan Manera | Medium">
            <a:extLst>
              <a:ext uri="{FF2B5EF4-FFF2-40B4-BE49-F238E27FC236}">
                <a16:creationId xmlns:a16="http://schemas.microsoft.com/office/drawing/2014/main" id="{AF0B58BC-B1F2-45C4-2D5F-B24BECF269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9">
            <a:extLst>
              <a:ext uri="{FF2B5EF4-FFF2-40B4-BE49-F238E27FC236}">
                <a16:creationId xmlns:a16="http://schemas.microsoft.com/office/drawing/2014/main" id="{FA1900A1-9B0E-2A8E-86AA-70298590CB4E}"/>
              </a:ext>
            </a:extLst>
          </p:cNvPr>
          <p:cNvSpPr txBox="1"/>
          <p:nvPr/>
        </p:nvSpPr>
        <p:spPr>
          <a:xfrm>
            <a:off x="914400" y="705005"/>
            <a:ext cx="8382000" cy="3970318"/>
          </a:xfrm>
          <a:prstGeom prst="rect">
            <a:avLst/>
          </a:prstGeom>
          <a:noFill/>
        </p:spPr>
        <p:txBody>
          <a:bodyPr wrap="square">
            <a:spAutoFit/>
          </a:bodyPr>
          <a:lstStyle/>
          <a:p>
            <a:pPr marL="342900" indent="-342900">
              <a:buAutoNum type="arabicPeriod"/>
            </a:pPr>
            <a:r>
              <a:rPr lang="pl-PL" dirty="0">
                <a:solidFill>
                  <a:srgbClr val="002B58"/>
                </a:solidFill>
                <a:latin typeface="Helvetica" pitchFamily="2" charset="0"/>
              </a:rPr>
              <a:t>Stwórz bazę danych</a:t>
            </a:r>
          </a:p>
          <a:p>
            <a:pPr marL="342900" indent="-342900">
              <a:buAutoNum type="arabicPeriod"/>
            </a:pPr>
            <a:r>
              <a:rPr lang="pl-PL" dirty="0">
                <a:solidFill>
                  <a:srgbClr val="002B58"/>
                </a:solidFill>
                <a:latin typeface="Helvetica" pitchFamily="2" charset="0"/>
              </a:rPr>
              <a:t>Dodaj poniższą zależność do pom.xml</a:t>
            </a:r>
          </a:p>
          <a:p>
            <a:pPr marL="342900" indent="-342900">
              <a:buAutoNum type="arabicPeriod"/>
            </a:pPr>
            <a:endParaRPr lang="pl-PL" dirty="0">
              <a:solidFill>
                <a:srgbClr val="002B58"/>
              </a:solidFill>
              <a:latin typeface="Helvetica" pitchFamily="2" charset="0"/>
            </a:endParaRPr>
          </a:p>
          <a:p>
            <a:pPr marL="342900" indent="-342900">
              <a:buAutoNum type="arabicPeriod"/>
            </a:pPr>
            <a:endParaRPr lang="pl-PL" dirty="0">
              <a:solidFill>
                <a:srgbClr val="002B58"/>
              </a:solidFill>
              <a:latin typeface="Helvetica" pitchFamily="2" charset="0"/>
            </a:endParaRPr>
          </a:p>
          <a:p>
            <a:pPr marL="342900" indent="-342900">
              <a:buAutoNum type="arabicPeriod"/>
            </a:pPr>
            <a:endParaRPr lang="pl-PL" dirty="0">
              <a:solidFill>
                <a:srgbClr val="002B58"/>
              </a:solidFill>
              <a:latin typeface="Helvetica" pitchFamily="2" charset="0"/>
            </a:endParaRPr>
          </a:p>
          <a:p>
            <a:pPr marL="342900" indent="-342900">
              <a:buAutoNum type="arabicPeriod"/>
            </a:pPr>
            <a:endParaRPr lang="pl-PL" dirty="0">
              <a:solidFill>
                <a:srgbClr val="002B58"/>
              </a:solidFill>
              <a:latin typeface="Helvetica" pitchFamily="2" charset="0"/>
            </a:endParaRPr>
          </a:p>
          <a:p>
            <a:pPr marL="342900" indent="-342900">
              <a:buAutoNum type="arabicPeriod"/>
            </a:pPr>
            <a:endParaRPr lang="pl-PL" dirty="0">
              <a:solidFill>
                <a:srgbClr val="002B58"/>
              </a:solidFill>
              <a:latin typeface="Helvetica" pitchFamily="2" charset="0"/>
            </a:endParaRPr>
          </a:p>
          <a:p>
            <a:pPr marL="342900" indent="-342900">
              <a:buAutoNum type="arabicPeriod"/>
            </a:pPr>
            <a:endParaRPr lang="pl-PL" dirty="0">
              <a:solidFill>
                <a:srgbClr val="002B58"/>
              </a:solidFill>
              <a:latin typeface="Helvetica" pitchFamily="2" charset="0"/>
            </a:endParaRPr>
          </a:p>
          <a:p>
            <a:pPr marL="342900" indent="-342900">
              <a:buAutoNum type="arabicPeriod"/>
            </a:pPr>
            <a:endParaRPr lang="pl-PL" dirty="0">
              <a:solidFill>
                <a:srgbClr val="002B58"/>
              </a:solidFill>
              <a:latin typeface="Helvetica" pitchFamily="2" charset="0"/>
            </a:endParaRPr>
          </a:p>
          <a:p>
            <a:pPr marL="342900" indent="-342900">
              <a:buAutoNum type="arabicPeriod"/>
            </a:pPr>
            <a:endParaRPr lang="pl-PL" dirty="0">
              <a:solidFill>
                <a:srgbClr val="002B58"/>
              </a:solidFill>
              <a:latin typeface="Helvetica" pitchFamily="2" charset="0"/>
            </a:endParaRPr>
          </a:p>
          <a:p>
            <a:pPr marL="342900" indent="-342900">
              <a:buAutoNum type="arabicPeriod"/>
            </a:pPr>
            <a:endParaRPr lang="pl-PL" dirty="0">
              <a:solidFill>
                <a:srgbClr val="002B58"/>
              </a:solidFill>
              <a:latin typeface="Helvetica" pitchFamily="2" charset="0"/>
            </a:endParaRPr>
          </a:p>
          <a:p>
            <a:pPr marL="342900" indent="-342900">
              <a:buAutoNum type="arabicPeriod"/>
            </a:pPr>
            <a:r>
              <a:rPr lang="pl-PL" dirty="0">
                <a:solidFill>
                  <a:srgbClr val="002B58"/>
                </a:solidFill>
                <a:latin typeface="Helvetica" pitchFamily="2" charset="0"/>
              </a:rPr>
              <a:t>Dodaj do Application </a:t>
            </a:r>
            <a:r>
              <a:rPr lang="pl-PL" dirty="0" err="1">
                <a:solidFill>
                  <a:srgbClr val="002B58"/>
                </a:solidFill>
                <a:latin typeface="Helvetica" pitchFamily="2" charset="0"/>
              </a:rPr>
              <a:t>Properties</a:t>
            </a:r>
            <a:r>
              <a:rPr lang="pl-PL" dirty="0">
                <a:solidFill>
                  <a:srgbClr val="002B58"/>
                </a:solidFill>
                <a:latin typeface="Helvetica" pitchFamily="2" charset="0"/>
              </a:rPr>
              <a:t> następującą konfigurację: </a:t>
            </a:r>
          </a:p>
          <a:p>
            <a:endParaRPr lang="pl-PL" dirty="0">
              <a:solidFill>
                <a:srgbClr val="002B58"/>
              </a:solidFill>
              <a:latin typeface="Helvetica" pitchFamily="2" charset="0"/>
            </a:endParaRPr>
          </a:p>
          <a:p>
            <a:pPr marL="342900" indent="-342900">
              <a:buAutoNum type="arabicPeriod"/>
            </a:pPr>
            <a:endParaRPr lang="pl-PL" dirty="0">
              <a:solidFill>
                <a:srgbClr val="002B58"/>
              </a:solidFill>
              <a:latin typeface="Helvetica" pitchFamily="2" charset="0"/>
            </a:endParaRPr>
          </a:p>
        </p:txBody>
      </p:sp>
      <p:sp>
        <p:nvSpPr>
          <p:cNvPr id="11" name="Rectangle 2">
            <a:extLst>
              <a:ext uri="{FF2B5EF4-FFF2-40B4-BE49-F238E27FC236}">
                <a16:creationId xmlns:a16="http://schemas.microsoft.com/office/drawing/2014/main" id="{C2CBB94F-276A-6FF9-0B3B-334622D4F4DC}"/>
              </a:ext>
            </a:extLst>
          </p:cNvPr>
          <p:cNvSpPr>
            <a:spLocks noChangeArrowheads="1"/>
          </p:cNvSpPr>
          <p:nvPr/>
        </p:nvSpPr>
        <p:spPr bwMode="auto">
          <a:xfrm>
            <a:off x="4172415" y="1748975"/>
            <a:ext cx="3657600" cy="132343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600" b="0" i="0" u="none" strike="noStrike" cap="none" normalizeH="0" baseline="0" dirty="0">
                <a:ln>
                  <a:noFill/>
                </a:ln>
                <a:solidFill>
                  <a:srgbClr val="080808"/>
                </a:solidFill>
                <a:effectLst/>
                <a:latin typeface="JetBrains Mono"/>
              </a:rPr>
              <a:t>&lt;</a:t>
            </a:r>
            <a:r>
              <a:rPr kumimoji="0" lang="de-DE" altLang="de-DE" sz="1600" b="0" i="0" u="none" strike="noStrike" cap="none" normalizeH="0" baseline="0" dirty="0" err="1">
                <a:ln>
                  <a:noFill/>
                </a:ln>
                <a:solidFill>
                  <a:srgbClr val="0033B3"/>
                </a:solidFill>
                <a:effectLst/>
                <a:latin typeface="JetBrains Mono"/>
              </a:rPr>
              <a:t>dependency</a:t>
            </a:r>
            <a:r>
              <a:rPr kumimoji="0" lang="de-DE" altLang="de-DE" sz="1600" b="0" i="0" u="none" strike="noStrike" cap="none" normalizeH="0" baseline="0" dirty="0">
                <a:ln>
                  <a:noFill/>
                </a:ln>
                <a:solidFill>
                  <a:srgbClr val="080808"/>
                </a:solidFill>
                <a:effectLst/>
                <a:latin typeface="JetBrains Mono"/>
              </a:rPr>
              <a:t>&gt;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&lt;</a:t>
            </a:r>
            <a:r>
              <a:rPr kumimoji="0" lang="de-DE" altLang="de-DE" sz="1600" b="0" i="0" u="none" strike="noStrike" cap="none" normalizeH="0" baseline="0" dirty="0" err="1">
                <a:ln>
                  <a:noFill/>
                </a:ln>
                <a:solidFill>
                  <a:srgbClr val="0033B3"/>
                </a:solidFill>
                <a:effectLst/>
                <a:latin typeface="JetBrains Mono"/>
              </a:rPr>
              <a:t>groupId</a:t>
            </a:r>
            <a:r>
              <a:rPr kumimoji="0" lang="de-DE" altLang="de-DE" sz="1600" b="0" i="0" u="none" strike="noStrike" cap="none" normalizeH="0" baseline="0" dirty="0">
                <a:ln>
                  <a:noFill/>
                </a:ln>
                <a:solidFill>
                  <a:srgbClr val="080808"/>
                </a:solidFill>
                <a:effectLst/>
                <a:latin typeface="JetBrains Mono"/>
              </a:rPr>
              <a:t>&gt;</a:t>
            </a:r>
            <a:r>
              <a:rPr kumimoji="0" lang="de-DE" altLang="de-DE" sz="1600" b="0" i="0" u="none" strike="noStrike" cap="none" normalizeH="0" baseline="0" dirty="0" err="1">
                <a:ln>
                  <a:noFill/>
                </a:ln>
                <a:solidFill>
                  <a:srgbClr val="080808"/>
                </a:solidFill>
                <a:effectLst/>
                <a:latin typeface="JetBrains Mono"/>
              </a:rPr>
              <a:t>org.liquibase</a:t>
            </a:r>
            <a:r>
              <a:rPr kumimoji="0" lang="de-DE" altLang="de-DE" sz="1600" b="0" i="0" u="none" strike="noStrike" cap="none" normalizeH="0" baseline="0" dirty="0">
                <a:ln>
                  <a:noFill/>
                </a:ln>
                <a:solidFill>
                  <a:srgbClr val="080808"/>
                </a:solidFill>
                <a:effectLst/>
                <a:latin typeface="JetBrains Mono"/>
              </a:rPr>
              <a:t>&lt;/</a:t>
            </a:r>
            <a:r>
              <a:rPr kumimoji="0" lang="de-DE" altLang="de-DE" sz="1600" b="0" i="0" u="none" strike="noStrike" cap="none" normalizeH="0" baseline="0" dirty="0" err="1">
                <a:ln>
                  <a:noFill/>
                </a:ln>
                <a:solidFill>
                  <a:srgbClr val="0033B3"/>
                </a:solidFill>
                <a:effectLst/>
                <a:latin typeface="JetBrains Mono"/>
              </a:rPr>
              <a:t>groupId</a:t>
            </a:r>
            <a:r>
              <a:rPr kumimoji="0" lang="de-DE" altLang="de-DE" sz="1600" b="0" i="0" u="none" strike="noStrike" cap="none" normalizeH="0" baseline="0" dirty="0">
                <a:ln>
                  <a:noFill/>
                </a:ln>
                <a:solidFill>
                  <a:srgbClr val="080808"/>
                </a:solidFill>
                <a:effectLst/>
                <a:latin typeface="JetBrains Mono"/>
              </a:rPr>
              <a:t>&gt;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&lt;</a:t>
            </a:r>
            <a:r>
              <a:rPr kumimoji="0" lang="de-DE" altLang="de-DE" sz="1600" b="0" i="0" u="none" strike="noStrike" cap="none" normalizeH="0" baseline="0" dirty="0" err="1">
                <a:ln>
                  <a:noFill/>
                </a:ln>
                <a:solidFill>
                  <a:srgbClr val="0033B3"/>
                </a:solidFill>
                <a:effectLst/>
                <a:latin typeface="JetBrains Mono"/>
              </a:rPr>
              <a:t>artifactId</a:t>
            </a:r>
            <a:r>
              <a:rPr kumimoji="0" lang="de-DE" altLang="de-DE" sz="1600" b="0" i="0" u="none" strike="noStrike" cap="none" normalizeH="0" baseline="0" dirty="0">
                <a:ln>
                  <a:noFill/>
                </a:ln>
                <a:solidFill>
                  <a:srgbClr val="080808"/>
                </a:solidFill>
                <a:effectLst/>
                <a:latin typeface="JetBrains Mono"/>
              </a:rPr>
              <a:t>&gt;</a:t>
            </a:r>
            <a:r>
              <a:rPr kumimoji="0" lang="de-DE" altLang="de-DE" sz="1600" b="0" i="0" u="none" strike="noStrike" cap="none" normalizeH="0" baseline="0" dirty="0" err="1">
                <a:ln>
                  <a:noFill/>
                </a:ln>
                <a:solidFill>
                  <a:srgbClr val="080808"/>
                </a:solidFill>
                <a:effectLst/>
                <a:latin typeface="JetBrains Mono"/>
              </a:rPr>
              <a:t>liquibase</a:t>
            </a:r>
            <a:r>
              <a:rPr kumimoji="0" lang="de-DE" altLang="de-DE" sz="1600" b="0" i="0" u="none" strike="noStrike" cap="none" normalizeH="0" baseline="0" dirty="0">
                <a:ln>
                  <a:noFill/>
                </a:ln>
                <a:solidFill>
                  <a:srgbClr val="080808"/>
                </a:solidFill>
                <a:effectLst/>
                <a:latin typeface="JetBrains Mono"/>
              </a:rPr>
              <a:t>-core&lt;/</a:t>
            </a:r>
            <a:r>
              <a:rPr kumimoji="0" lang="de-DE" altLang="de-DE" sz="1600" b="0" i="0" u="none" strike="noStrike" cap="none" normalizeH="0" baseline="0" dirty="0" err="1">
                <a:ln>
                  <a:noFill/>
                </a:ln>
                <a:solidFill>
                  <a:srgbClr val="0033B3"/>
                </a:solidFill>
                <a:effectLst/>
                <a:latin typeface="JetBrains Mono"/>
              </a:rPr>
              <a:t>artifactId</a:t>
            </a:r>
            <a:r>
              <a:rPr kumimoji="0" lang="de-DE" altLang="de-DE" sz="1600" b="0" i="0" u="none" strike="noStrike" cap="none" normalizeH="0" baseline="0" dirty="0">
                <a:ln>
                  <a:noFill/>
                </a:ln>
                <a:solidFill>
                  <a:srgbClr val="080808"/>
                </a:solidFill>
                <a:effectLst/>
                <a:latin typeface="JetBrains Mono"/>
              </a:rPr>
              <a:t>&gt;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    &lt;</a:t>
            </a:r>
            <a:r>
              <a:rPr kumimoji="0" lang="de-DE" altLang="de-DE" sz="1600" b="0" i="0" u="none" strike="noStrike" cap="none" normalizeH="0" baseline="0" dirty="0" err="1">
                <a:ln>
                  <a:noFill/>
                </a:ln>
                <a:solidFill>
                  <a:srgbClr val="0033B3"/>
                </a:solidFill>
                <a:effectLst/>
                <a:latin typeface="JetBrains Mono"/>
              </a:rPr>
              <a:t>version</a:t>
            </a:r>
            <a:r>
              <a:rPr kumimoji="0" lang="de-DE" altLang="de-DE" sz="1600" b="0" i="0" u="none" strike="noStrike" cap="none" normalizeH="0" baseline="0" dirty="0">
                <a:ln>
                  <a:noFill/>
                </a:ln>
                <a:solidFill>
                  <a:srgbClr val="080808"/>
                </a:solidFill>
                <a:effectLst/>
                <a:latin typeface="JetBrains Mono"/>
              </a:rPr>
              <a:t>&gt;4.23.0&lt;/</a:t>
            </a:r>
            <a:r>
              <a:rPr kumimoji="0" lang="de-DE" altLang="de-DE" sz="1600" b="0" i="0" u="none" strike="noStrike" cap="none" normalizeH="0" baseline="0" dirty="0" err="1">
                <a:ln>
                  <a:noFill/>
                </a:ln>
                <a:solidFill>
                  <a:srgbClr val="0033B3"/>
                </a:solidFill>
                <a:effectLst/>
                <a:latin typeface="JetBrains Mono"/>
              </a:rPr>
              <a:t>version</a:t>
            </a:r>
            <a:r>
              <a:rPr kumimoji="0" lang="de-DE" altLang="de-DE" sz="1600" b="0" i="0" u="none" strike="noStrike" cap="none" normalizeH="0" baseline="0" dirty="0">
                <a:ln>
                  <a:noFill/>
                </a:ln>
                <a:solidFill>
                  <a:srgbClr val="080808"/>
                </a:solidFill>
                <a:effectLst/>
                <a:latin typeface="JetBrains Mono"/>
              </a:rPr>
              <a:t>&gt;</a:t>
            </a:r>
            <a:br>
              <a:rPr kumimoji="0" lang="de-DE" altLang="de-DE" sz="1600" b="0" i="0" u="none" strike="noStrike" cap="none" normalizeH="0" baseline="0" dirty="0">
                <a:ln>
                  <a:noFill/>
                </a:ln>
                <a:solidFill>
                  <a:srgbClr val="080808"/>
                </a:solidFill>
                <a:effectLst/>
                <a:latin typeface="JetBrains Mono"/>
              </a:rPr>
            </a:br>
            <a:r>
              <a:rPr kumimoji="0" lang="de-DE" altLang="de-DE" sz="1600" b="0" i="0" u="none" strike="noStrike" cap="none" normalizeH="0" baseline="0" dirty="0">
                <a:ln>
                  <a:noFill/>
                </a:ln>
                <a:solidFill>
                  <a:srgbClr val="080808"/>
                </a:solidFill>
                <a:effectLst/>
                <a:latin typeface="JetBrains Mono"/>
              </a:rPr>
              <a:t>&lt;/</a:t>
            </a:r>
            <a:r>
              <a:rPr kumimoji="0" lang="de-DE" altLang="de-DE" sz="1600" b="0" i="0" u="none" strike="noStrike" cap="none" normalizeH="0" baseline="0" dirty="0" err="1">
                <a:ln>
                  <a:noFill/>
                </a:ln>
                <a:solidFill>
                  <a:srgbClr val="0033B3"/>
                </a:solidFill>
                <a:effectLst/>
                <a:latin typeface="JetBrains Mono"/>
              </a:rPr>
              <a:t>dependency</a:t>
            </a:r>
            <a:r>
              <a:rPr kumimoji="0" lang="de-DE" altLang="de-DE" sz="1600" b="0" i="0" u="none" strike="noStrike" cap="none" normalizeH="0" baseline="0" dirty="0">
                <a:ln>
                  <a:noFill/>
                </a:ln>
                <a:solidFill>
                  <a:srgbClr val="080808"/>
                </a:solidFill>
                <a:effectLst/>
                <a:latin typeface="JetBrains Mono"/>
              </a:rPr>
              <a:t>&gt;</a:t>
            </a:r>
            <a:endParaRPr kumimoji="0" lang="de-DE" altLang="de-DE" sz="4000" b="0" i="0" u="none" strike="noStrike" cap="none" normalizeH="0" baseline="0" dirty="0">
              <a:ln>
                <a:noFill/>
              </a:ln>
              <a:solidFill>
                <a:schemeClr val="tx1"/>
              </a:solidFill>
              <a:effectLst/>
              <a:latin typeface="Arial" panose="020B0604020202020204" pitchFamily="34" charset="0"/>
            </a:endParaRPr>
          </a:p>
        </p:txBody>
      </p:sp>
      <p:sp>
        <p:nvSpPr>
          <p:cNvPr id="16" name="Rectangle 5">
            <a:extLst>
              <a:ext uri="{FF2B5EF4-FFF2-40B4-BE49-F238E27FC236}">
                <a16:creationId xmlns:a16="http://schemas.microsoft.com/office/drawing/2014/main" id="{623DEC10-A712-5F80-A956-D4947AA0B432}"/>
              </a:ext>
            </a:extLst>
          </p:cNvPr>
          <p:cNvSpPr>
            <a:spLocks noChangeArrowheads="1"/>
          </p:cNvSpPr>
          <p:nvPr/>
        </p:nvSpPr>
        <p:spPr bwMode="auto">
          <a:xfrm>
            <a:off x="3371850" y="4453611"/>
            <a:ext cx="5448300" cy="58477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600" b="0" i="0" u="none" strike="noStrike" cap="none" normalizeH="0" baseline="0" dirty="0" err="1">
                <a:ln>
                  <a:noFill/>
                </a:ln>
                <a:solidFill>
                  <a:srgbClr val="083080"/>
                </a:solidFill>
                <a:effectLst/>
                <a:latin typeface="JetBrains Mono"/>
              </a:rPr>
              <a:t>spring.liquibase.change</a:t>
            </a:r>
            <a:r>
              <a:rPr kumimoji="0" lang="de-DE" altLang="de-DE" sz="1600" b="0" i="0" u="none" strike="noStrike" cap="none" normalizeH="0" baseline="0" dirty="0">
                <a:ln>
                  <a:noFill/>
                </a:ln>
                <a:solidFill>
                  <a:srgbClr val="083080"/>
                </a:solidFill>
                <a:effectLst/>
                <a:latin typeface="JetBrains Mono"/>
              </a:rPr>
              <a:t>-log</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err="1">
                <a:ln>
                  <a:noFill/>
                </a:ln>
                <a:solidFill>
                  <a:srgbClr val="067D17"/>
                </a:solidFill>
                <a:effectLst/>
                <a:latin typeface="JetBrains Mono"/>
              </a:rPr>
              <a:t>classpath:liquibase-changeLog.xml</a:t>
            </a:r>
            <a:br>
              <a:rPr kumimoji="0" lang="de-DE" altLang="de-DE" sz="1600" b="0" i="0" u="none" strike="noStrike" cap="none" normalizeH="0" baseline="0" dirty="0">
                <a:ln>
                  <a:noFill/>
                </a:ln>
                <a:solidFill>
                  <a:srgbClr val="067D17"/>
                </a:solidFill>
                <a:effectLst/>
                <a:latin typeface="JetBrains Mono"/>
              </a:rPr>
            </a:br>
            <a:r>
              <a:rPr kumimoji="0" lang="de-DE" altLang="de-DE" sz="1600" b="0" i="0" u="none" strike="noStrike" cap="none" normalizeH="0" baseline="0" dirty="0" err="1">
                <a:ln>
                  <a:noFill/>
                </a:ln>
                <a:solidFill>
                  <a:srgbClr val="083080"/>
                </a:solidFill>
                <a:effectLst/>
                <a:latin typeface="JetBrains Mono"/>
              </a:rPr>
              <a:t>spring.liquibase.enabled</a:t>
            </a:r>
            <a:r>
              <a:rPr kumimoji="0" lang="de-DE" altLang="de-DE" sz="1600" b="0" i="0" u="none" strike="noStrike" cap="none" normalizeH="0" baseline="0" dirty="0">
                <a:ln>
                  <a:noFill/>
                </a:ln>
                <a:solidFill>
                  <a:srgbClr val="080808"/>
                </a:solidFill>
                <a:effectLst/>
                <a:latin typeface="JetBrains Mono"/>
              </a:rPr>
              <a:t>=</a:t>
            </a:r>
            <a:r>
              <a:rPr kumimoji="0" lang="de-DE" altLang="de-DE" sz="1600" b="0" i="0" u="none" strike="noStrike" cap="none" normalizeH="0" baseline="0" dirty="0" err="1">
                <a:ln>
                  <a:noFill/>
                </a:ln>
                <a:solidFill>
                  <a:srgbClr val="067D17"/>
                </a:solidFill>
                <a:effectLst/>
                <a:latin typeface="JetBrains Mono"/>
              </a:rPr>
              <a:t>yes</a:t>
            </a:r>
            <a:endParaRPr kumimoji="0" lang="de-DE" altLang="de-DE" sz="4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89868617"/>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134</a:t>
            </a:fld>
            <a:endParaRPr kern="0" dirty="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14.4. </a:t>
            </a:r>
            <a:r>
              <a:rPr lang="pl-PL" sz="2900" dirty="0" err="1">
                <a:solidFill>
                  <a:srgbClr val="002C58"/>
                </a:solidFill>
                <a:latin typeface="Helvetica" pitchFamily="2" charset="0"/>
                <a:ea typeface="+mn-ea"/>
                <a:cs typeface="+mn-cs"/>
              </a:rPr>
              <a:t>Liquibase</a:t>
            </a:r>
            <a:r>
              <a:rPr lang="pl-PL" sz="2900" dirty="0">
                <a:solidFill>
                  <a:srgbClr val="002C58"/>
                </a:solidFill>
                <a:latin typeface="Helvetica" pitchFamily="2" charset="0"/>
                <a:ea typeface="+mn-ea"/>
                <a:cs typeface="+mn-cs"/>
              </a:rPr>
              <a:t> – Jak rozpocząć?</a:t>
            </a: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I/CD Databases with Liquibase. A solution for continuous database… | by  Jonathan Manera | Medium">
            <a:extLst>
              <a:ext uri="{FF2B5EF4-FFF2-40B4-BE49-F238E27FC236}">
                <a16:creationId xmlns:a16="http://schemas.microsoft.com/office/drawing/2014/main" id="{AF0B58BC-B1F2-45C4-2D5F-B24BECF269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6604" y="6259058"/>
            <a:ext cx="801931" cy="52987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9">
            <a:extLst>
              <a:ext uri="{FF2B5EF4-FFF2-40B4-BE49-F238E27FC236}">
                <a16:creationId xmlns:a16="http://schemas.microsoft.com/office/drawing/2014/main" id="{FA1900A1-9B0E-2A8E-86AA-70298590CB4E}"/>
              </a:ext>
            </a:extLst>
          </p:cNvPr>
          <p:cNvSpPr txBox="1"/>
          <p:nvPr/>
        </p:nvSpPr>
        <p:spPr>
          <a:xfrm>
            <a:off x="914400" y="705005"/>
            <a:ext cx="10191306" cy="5016758"/>
          </a:xfrm>
          <a:prstGeom prst="rect">
            <a:avLst/>
          </a:prstGeom>
          <a:noFill/>
        </p:spPr>
        <p:txBody>
          <a:bodyPr wrap="square">
            <a:spAutoFit/>
          </a:bodyPr>
          <a:lstStyle/>
          <a:p>
            <a:pPr algn="ctr"/>
            <a:r>
              <a:rPr lang="pl-PL" sz="2000" b="1" dirty="0">
                <a:solidFill>
                  <a:srgbClr val="002B58"/>
                </a:solidFill>
                <a:latin typeface="Helvetica" pitchFamily="2" charset="0"/>
              </a:rPr>
              <a:t>Przykładowe polecenia </a:t>
            </a:r>
            <a:r>
              <a:rPr lang="pl-PL" sz="2000" b="1" dirty="0" err="1">
                <a:solidFill>
                  <a:srgbClr val="002B58"/>
                </a:solidFill>
                <a:latin typeface="Helvetica" pitchFamily="2" charset="0"/>
              </a:rPr>
              <a:t>Liquibase</a:t>
            </a:r>
            <a:r>
              <a:rPr lang="pl-PL" sz="2000" b="1" dirty="0">
                <a:solidFill>
                  <a:srgbClr val="002B58"/>
                </a:solidFill>
                <a:latin typeface="Helvetica" pitchFamily="2" charset="0"/>
              </a:rPr>
              <a:t>:</a:t>
            </a:r>
          </a:p>
          <a:p>
            <a:pPr marL="342900" indent="-342900">
              <a:buAutoNum type="arabicPeriod"/>
            </a:pPr>
            <a:r>
              <a:rPr lang="pl-PL" sz="2000" dirty="0">
                <a:solidFill>
                  <a:srgbClr val="002B58"/>
                </a:solidFill>
                <a:latin typeface="Helvetica" pitchFamily="2" charset="0"/>
              </a:rPr>
              <a:t>Weryfikacja zmian: Przed zastosowaniem zmian możesz zweryfikować, co zostanie zmienione:</a:t>
            </a:r>
          </a:p>
          <a:p>
            <a:endParaRPr lang="pl-PL" sz="2000" dirty="0">
              <a:solidFill>
                <a:srgbClr val="002B58"/>
              </a:solidFill>
              <a:latin typeface="Helvetica" pitchFamily="2" charset="0"/>
            </a:endParaRPr>
          </a:p>
          <a:p>
            <a:pPr algn="ctr"/>
            <a:r>
              <a:rPr lang="pl-PL" sz="2000" i="1" dirty="0" err="1">
                <a:solidFill>
                  <a:srgbClr val="002B58"/>
                </a:solidFill>
                <a:latin typeface="Helvetica" pitchFamily="2" charset="0"/>
              </a:rPr>
              <a:t>liquibase</a:t>
            </a:r>
            <a:r>
              <a:rPr lang="pl-PL" sz="2000" i="1" dirty="0">
                <a:solidFill>
                  <a:srgbClr val="002B58"/>
                </a:solidFill>
                <a:latin typeface="Helvetica" pitchFamily="2" charset="0"/>
              </a:rPr>
              <a:t> </a:t>
            </a:r>
            <a:r>
              <a:rPr lang="pl-PL" sz="2000" i="1" dirty="0" err="1">
                <a:solidFill>
                  <a:srgbClr val="002B58"/>
                </a:solidFill>
                <a:latin typeface="Helvetica" pitchFamily="2" charset="0"/>
              </a:rPr>
              <a:t>updateSQL</a:t>
            </a:r>
            <a:endParaRPr lang="pl-PL" sz="2000" i="1" dirty="0">
              <a:solidFill>
                <a:srgbClr val="002B58"/>
              </a:solidFill>
              <a:latin typeface="Helvetica" pitchFamily="2" charset="0"/>
            </a:endParaRPr>
          </a:p>
          <a:p>
            <a:endParaRPr lang="pl-PL" sz="2000" i="1" dirty="0">
              <a:solidFill>
                <a:srgbClr val="002B58"/>
              </a:solidFill>
              <a:latin typeface="Helvetica" pitchFamily="2" charset="0"/>
            </a:endParaRPr>
          </a:p>
          <a:p>
            <a:pPr marL="342900" indent="-342900">
              <a:buFont typeface="+mj-lt"/>
              <a:buAutoNum type="arabicPeriod" startAt="2"/>
            </a:pPr>
            <a:r>
              <a:rPr lang="pl-PL" sz="2000" dirty="0">
                <a:solidFill>
                  <a:srgbClr val="002B58"/>
                </a:solidFill>
                <a:latin typeface="Helvetica" pitchFamily="2" charset="0"/>
              </a:rPr>
              <a:t>Generowanie </a:t>
            </a:r>
            <a:r>
              <a:rPr lang="pl-PL" sz="2000" dirty="0" err="1">
                <a:solidFill>
                  <a:srgbClr val="002B58"/>
                </a:solidFill>
                <a:latin typeface="Helvetica" pitchFamily="2" charset="0"/>
              </a:rPr>
              <a:t>changeloga</a:t>
            </a:r>
            <a:r>
              <a:rPr lang="pl-PL" sz="2000" dirty="0">
                <a:solidFill>
                  <a:srgbClr val="002B58"/>
                </a:solidFill>
                <a:latin typeface="Helvetica" pitchFamily="2" charset="0"/>
              </a:rPr>
              <a:t> z istniejącej bazy danych: Jeśli masz już istniejącą bazę danych i chcesz rozpocząć jej śledzenie za pomocą </a:t>
            </a:r>
            <a:r>
              <a:rPr lang="pl-PL" sz="2000" dirty="0" err="1">
                <a:solidFill>
                  <a:srgbClr val="002B58"/>
                </a:solidFill>
                <a:latin typeface="Helvetica" pitchFamily="2" charset="0"/>
              </a:rPr>
              <a:t>Liquibase</a:t>
            </a:r>
            <a:r>
              <a:rPr lang="pl-PL" sz="2000" dirty="0">
                <a:solidFill>
                  <a:srgbClr val="002B58"/>
                </a:solidFill>
                <a:latin typeface="Helvetica" pitchFamily="2" charset="0"/>
              </a:rPr>
              <a:t>, możesz wygenerować </a:t>
            </a:r>
            <a:r>
              <a:rPr lang="pl-PL" sz="2000" dirty="0" err="1">
                <a:solidFill>
                  <a:srgbClr val="002B58"/>
                </a:solidFill>
                <a:latin typeface="Helvetica" pitchFamily="2" charset="0"/>
              </a:rPr>
              <a:t>changelog</a:t>
            </a:r>
            <a:r>
              <a:rPr lang="pl-PL" sz="2000" dirty="0">
                <a:solidFill>
                  <a:srgbClr val="002B58"/>
                </a:solidFill>
                <a:latin typeface="Helvetica" pitchFamily="2" charset="0"/>
              </a:rPr>
              <a:t> z bieżącej struktury bazy:</a:t>
            </a:r>
          </a:p>
          <a:p>
            <a:pPr marL="342900" indent="-342900">
              <a:buAutoNum type="arabicPeriod" startAt="2"/>
            </a:pPr>
            <a:endParaRPr lang="pl-PL" sz="2000" dirty="0">
              <a:solidFill>
                <a:srgbClr val="002B58"/>
              </a:solidFill>
              <a:latin typeface="Helvetica" pitchFamily="2" charset="0"/>
            </a:endParaRPr>
          </a:p>
          <a:p>
            <a:pPr lvl="2" algn="ctr"/>
            <a:r>
              <a:rPr lang="pl-PL" sz="2000" i="1" dirty="0" err="1">
                <a:solidFill>
                  <a:srgbClr val="002B58"/>
                </a:solidFill>
                <a:latin typeface="Helvetica" pitchFamily="2" charset="0"/>
              </a:rPr>
              <a:t>liquibase</a:t>
            </a:r>
            <a:r>
              <a:rPr lang="pl-PL" sz="2000" i="1" dirty="0">
                <a:solidFill>
                  <a:srgbClr val="002B58"/>
                </a:solidFill>
                <a:latin typeface="Helvetica" pitchFamily="2" charset="0"/>
              </a:rPr>
              <a:t> </a:t>
            </a:r>
            <a:r>
              <a:rPr lang="pl-PL" sz="2000" i="1" dirty="0" err="1">
                <a:solidFill>
                  <a:srgbClr val="002B58"/>
                </a:solidFill>
                <a:latin typeface="Helvetica" pitchFamily="2" charset="0"/>
              </a:rPr>
              <a:t>generateChangeLog</a:t>
            </a:r>
            <a:endParaRPr lang="pl-PL" sz="2000" i="1" dirty="0">
              <a:solidFill>
                <a:srgbClr val="002B58"/>
              </a:solidFill>
              <a:latin typeface="Helvetica" pitchFamily="2" charset="0"/>
            </a:endParaRPr>
          </a:p>
          <a:p>
            <a:pPr lvl="2" algn="ctr"/>
            <a:endParaRPr lang="pl-PL" sz="2000" i="1" dirty="0">
              <a:solidFill>
                <a:srgbClr val="002B58"/>
              </a:solidFill>
              <a:latin typeface="Helvetica" pitchFamily="2" charset="0"/>
            </a:endParaRPr>
          </a:p>
          <a:p>
            <a:pPr marL="342900" indent="-342900">
              <a:buAutoNum type="arabicPeriod" startAt="2"/>
            </a:pPr>
            <a:r>
              <a:rPr lang="pl-PL" sz="2000" dirty="0">
                <a:solidFill>
                  <a:srgbClr val="002B58"/>
                </a:solidFill>
                <a:latin typeface="Helvetica" pitchFamily="2" charset="0"/>
              </a:rPr>
              <a:t>Różnice między dwoma bazami danych: Możesz również porównać dwie bazy danych i wygenerować </a:t>
            </a:r>
            <a:r>
              <a:rPr lang="pl-PL" sz="2000" dirty="0" err="1">
                <a:solidFill>
                  <a:srgbClr val="002B58"/>
                </a:solidFill>
                <a:latin typeface="Helvetica" pitchFamily="2" charset="0"/>
              </a:rPr>
              <a:t>changelog</a:t>
            </a:r>
            <a:r>
              <a:rPr lang="pl-PL" sz="2000" dirty="0">
                <a:solidFill>
                  <a:srgbClr val="002B58"/>
                </a:solidFill>
                <a:latin typeface="Helvetica" pitchFamily="2" charset="0"/>
              </a:rPr>
              <a:t> z różnicami:</a:t>
            </a:r>
          </a:p>
          <a:p>
            <a:pPr marL="342900" indent="-342900">
              <a:buAutoNum type="arabicPeriod" startAt="2"/>
            </a:pPr>
            <a:endParaRPr lang="pl-PL" sz="2000" dirty="0">
              <a:solidFill>
                <a:srgbClr val="002B58"/>
              </a:solidFill>
              <a:latin typeface="Helvetica" pitchFamily="2" charset="0"/>
            </a:endParaRPr>
          </a:p>
          <a:p>
            <a:pPr algn="ctr"/>
            <a:r>
              <a:rPr lang="pl-PL" sz="2000" i="1" dirty="0" err="1">
                <a:solidFill>
                  <a:srgbClr val="002B58"/>
                </a:solidFill>
                <a:latin typeface="Helvetica" pitchFamily="2" charset="0"/>
              </a:rPr>
              <a:t>liquibase</a:t>
            </a:r>
            <a:r>
              <a:rPr lang="pl-PL" sz="2000" i="1" dirty="0">
                <a:solidFill>
                  <a:srgbClr val="002B58"/>
                </a:solidFill>
                <a:latin typeface="Helvetica" pitchFamily="2" charset="0"/>
              </a:rPr>
              <a:t> </a:t>
            </a:r>
            <a:r>
              <a:rPr lang="pl-PL" sz="2000" i="1" dirty="0" err="1">
                <a:solidFill>
                  <a:srgbClr val="002B58"/>
                </a:solidFill>
                <a:latin typeface="Helvetica" pitchFamily="2" charset="0"/>
              </a:rPr>
              <a:t>diffChangeLog</a:t>
            </a:r>
            <a:endParaRPr lang="pl-PL" sz="2000" i="1" dirty="0">
              <a:solidFill>
                <a:srgbClr val="002B58"/>
              </a:solidFill>
              <a:latin typeface="Helvetica" pitchFamily="2" charset="0"/>
            </a:endParaRPr>
          </a:p>
        </p:txBody>
      </p:sp>
    </p:spTree>
    <p:extLst>
      <p:ext uri="{BB962C8B-B14F-4D97-AF65-F5344CB8AC3E}">
        <p14:creationId xmlns:p14="http://schemas.microsoft.com/office/powerpoint/2010/main" val="1841591021"/>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135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Przydatne linki</a:t>
            </a:r>
            <a:endParaRPr lang="pl-PL" sz="2900">
              <a:latin typeface="Helvetica" pitchFamily="2" charset="0"/>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2C98380-5FF3-07FC-830B-F043540B453B}"/>
              </a:ext>
            </a:extLst>
          </p:cNvPr>
          <p:cNvSpPr txBox="1"/>
          <p:nvPr/>
        </p:nvSpPr>
        <p:spPr>
          <a:xfrm>
            <a:off x="571614" y="990600"/>
            <a:ext cx="7353186" cy="3780522"/>
          </a:xfrm>
          <a:prstGeom prst="rect">
            <a:avLst/>
          </a:prstGeom>
          <a:noFill/>
        </p:spPr>
        <p:txBody>
          <a:bodyPr wrap="square">
            <a:spAutoFit/>
          </a:bodyPr>
          <a:lstStyle/>
          <a:p>
            <a:pPr marL="342900" indent="-342900">
              <a:lnSpc>
                <a:spcPct val="150000"/>
              </a:lnSpc>
              <a:buFont typeface="+mj-lt"/>
              <a:buAutoNum type="arabicPeriod"/>
            </a:pPr>
            <a:r>
              <a:rPr lang="pl-PL" dirty="0">
                <a:hlinkClick r:id="rId6"/>
              </a:rPr>
              <a:t>https://spring.io/guides</a:t>
            </a:r>
            <a:r>
              <a:rPr lang="pl-PL" dirty="0"/>
              <a:t> </a:t>
            </a:r>
          </a:p>
          <a:p>
            <a:pPr marL="342900" indent="-342900">
              <a:lnSpc>
                <a:spcPct val="150000"/>
              </a:lnSpc>
              <a:buFont typeface="+mj-lt"/>
              <a:buAutoNum type="arabicPeriod"/>
            </a:pPr>
            <a:r>
              <a:rPr lang="pl-PL" dirty="0">
                <a:hlinkClick r:id="rId7"/>
              </a:rPr>
              <a:t>http://www.baeldung.com/spring-tutorial</a:t>
            </a:r>
            <a:r>
              <a:rPr lang="pl-PL" dirty="0"/>
              <a:t> </a:t>
            </a:r>
          </a:p>
          <a:p>
            <a:pPr marL="342900" indent="-342900">
              <a:lnSpc>
                <a:spcPct val="150000"/>
              </a:lnSpc>
              <a:buFont typeface="+mj-lt"/>
              <a:buAutoNum type="arabicPeriod"/>
            </a:pPr>
            <a:r>
              <a:rPr lang="pl-PL" dirty="0">
                <a:hlinkClick r:id="rId8"/>
              </a:rPr>
              <a:t>https://kobietydokodu.pl/tag/spring/</a:t>
            </a:r>
            <a:r>
              <a:rPr lang="pl-PL" dirty="0"/>
              <a:t> </a:t>
            </a:r>
          </a:p>
          <a:p>
            <a:pPr marL="342900" indent="-342900">
              <a:lnSpc>
                <a:spcPct val="150000"/>
              </a:lnSpc>
              <a:buFont typeface="+mj-lt"/>
              <a:buAutoNum type="arabicPeriod"/>
            </a:pPr>
            <a:r>
              <a:rPr lang="de-DE" dirty="0">
                <a:hlinkClick r:id="rId9"/>
              </a:rPr>
              <a:t>https://dzone.com/articles/aspect-oriented-programming-with-springboot</a:t>
            </a:r>
            <a:r>
              <a:rPr lang="pl-PL" dirty="0"/>
              <a:t> </a:t>
            </a:r>
          </a:p>
          <a:p>
            <a:pPr marL="342900" indent="-342900">
              <a:lnSpc>
                <a:spcPct val="150000"/>
              </a:lnSpc>
              <a:buFont typeface="+mj-lt"/>
              <a:buAutoNum type="arabicPeriod"/>
            </a:pPr>
            <a:r>
              <a:rPr lang="de-DE" dirty="0">
                <a:hlinkClick r:id="rId10"/>
              </a:rPr>
              <a:t>https://docs.spring.io/spring/docs/current/spring-framework-reference/core.html</a:t>
            </a:r>
            <a:endParaRPr lang="pl-PL" dirty="0"/>
          </a:p>
          <a:p>
            <a:pPr marL="342900" indent="-342900">
              <a:lnSpc>
                <a:spcPct val="150000"/>
              </a:lnSpc>
              <a:buFont typeface="+mj-lt"/>
              <a:buAutoNum type="arabicPeriod"/>
            </a:pPr>
            <a:r>
              <a:rPr lang="pl-PL" dirty="0">
                <a:hlinkClick r:id="rId11"/>
              </a:rPr>
              <a:t>https://docs.liquibase.com/home.html</a:t>
            </a:r>
            <a:r>
              <a:rPr lang="pl-PL" dirty="0"/>
              <a:t> </a:t>
            </a:r>
          </a:p>
          <a:p>
            <a:pPr marL="342900" indent="-342900">
              <a:lnSpc>
                <a:spcPct val="150000"/>
              </a:lnSpc>
              <a:buFont typeface="+mj-lt"/>
              <a:buAutoNum type="arabicPeriod"/>
            </a:pPr>
            <a:endParaRPr lang="de-DE" dirty="0"/>
          </a:p>
        </p:txBody>
      </p:sp>
    </p:spTree>
    <p:extLst>
      <p:ext uri="{BB962C8B-B14F-4D97-AF65-F5344CB8AC3E}">
        <p14:creationId xmlns:p14="http://schemas.microsoft.com/office/powerpoint/2010/main" val="402334911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136</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228600" y="3089763"/>
            <a:ext cx="12192000" cy="523220"/>
          </a:xfrm>
          <a:prstGeom prst="rect">
            <a:avLst/>
          </a:prstGeom>
          <a:noFill/>
        </p:spPr>
        <p:txBody>
          <a:bodyPr wrap="square">
            <a:spAutoFit/>
          </a:bodyPr>
          <a:lstStyle/>
          <a:p>
            <a:pPr algn="ctr"/>
            <a:r>
              <a:rPr lang="pl-PL" sz="2800" b="1" dirty="0">
                <a:solidFill>
                  <a:srgbClr val="002B58"/>
                </a:solidFill>
                <a:latin typeface="Helvetica" panose="020B0604020202020204" pitchFamily="34" charset="0"/>
                <a:cs typeface="Helvetica" panose="020B0604020202020204" pitchFamily="34" charset="0"/>
              </a:rPr>
              <a:t>Czas na pytania</a:t>
            </a:r>
          </a:p>
        </p:txBody>
      </p:sp>
      <p:pic>
        <p:nvPicPr>
          <p:cNvPr id="3074" name="Picture 2" descr="Questions are Powerful Time Tools, So Try This When You're Stuck">
            <a:extLst>
              <a:ext uri="{FF2B5EF4-FFF2-40B4-BE49-F238E27FC236}">
                <a16:creationId xmlns:a16="http://schemas.microsoft.com/office/drawing/2014/main" id="{1E215144-9B40-2272-C41A-552E5E0A012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6200" y="2362200"/>
            <a:ext cx="1802884" cy="180288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5">
            <a:extLst>
              <a:ext uri="{FF2B5EF4-FFF2-40B4-BE49-F238E27FC236}">
                <a16:creationId xmlns:a16="http://schemas.microsoft.com/office/drawing/2014/main" id="{93F1D956-82CA-E0BB-4781-83CA3CA6FC88}"/>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dirty="0">
                <a:latin typeface="Metropolis"/>
              </a:rPr>
              <a:t>Spring makes Java </a:t>
            </a:r>
            <a:br>
              <a:rPr lang="pl-PL" sz="2000" b="1" dirty="0">
                <a:latin typeface="Metropolis"/>
              </a:rPr>
            </a:br>
            <a:r>
              <a:rPr lang="pl-PL" sz="2000" b="1" dirty="0">
                <a:latin typeface="Metropolis"/>
              </a:rPr>
              <a:t>simple.</a:t>
            </a:r>
            <a:endParaRPr lang="de-DE" sz="2000" b="1" dirty="0">
              <a:latin typeface="Metropolis"/>
            </a:endParaRPr>
          </a:p>
        </p:txBody>
      </p:sp>
    </p:spTree>
    <p:extLst>
      <p:ext uri="{BB962C8B-B14F-4D97-AF65-F5344CB8AC3E}">
        <p14:creationId xmlns:p14="http://schemas.microsoft.com/office/powerpoint/2010/main" val="356034213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137</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971800"/>
            <a:ext cx="12192000" cy="523220"/>
          </a:xfrm>
          <a:prstGeom prst="rect">
            <a:avLst/>
          </a:prstGeom>
          <a:noFill/>
        </p:spPr>
        <p:txBody>
          <a:bodyPr wrap="square">
            <a:spAutoFit/>
          </a:bodyPr>
          <a:lstStyle/>
          <a:p>
            <a:pPr algn="ctr"/>
            <a:r>
              <a:rPr lang="pl-PL" sz="2800" b="1">
                <a:latin typeface="Helvetica" panose="020B0604020202020204" pitchFamily="34" charset="0"/>
                <a:cs typeface="Helvetica" panose="020B0604020202020204" pitchFamily="34" charset="0"/>
              </a:rPr>
              <a:t>Dziękuje za uwagę</a:t>
            </a:r>
          </a:p>
        </p:txBody>
      </p:sp>
    </p:spTree>
    <p:extLst>
      <p:ext uri="{BB962C8B-B14F-4D97-AF65-F5344CB8AC3E}">
        <p14:creationId xmlns:p14="http://schemas.microsoft.com/office/powerpoint/2010/main" val="1837872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14</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2.2. Ekosystem Spring Framework</a:t>
            </a:r>
            <a:endParaRPr lang="pl-PL" sz="2900">
              <a:latin typeface="Helvetica" pitchFamily="2" charset="0"/>
            </a:endParaRPr>
          </a:p>
        </p:txBody>
      </p:sp>
      <p:sp>
        <p:nvSpPr>
          <p:cNvPr id="5" name="pole tekstowe 4">
            <a:extLst>
              <a:ext uri="{FF2B5EF4-FFF2-40B4-BE49-F238E27FC236}">
                <a16:creationId xmlns:a16="http://schemas.microsoft.com/office/drawing/2014/main" id="{8F528CA0-AD54-37D7-BFF8-1F202AE99074}"/>
              </a:ext>
            </a:extLst>
          </p:cNvPr>
          <p:cNvSpPr txBox="1"/>
          <p:nvPr/>
        </p:nvSpPr>
        <p:spPr>
          <a:xfrm>
            <a:off x="644841" y="709312"/>
            <a:ext cx="6514986" cy="461665"/>
          </a:xfrm>
          <a:prstGeom prst="rect">
            <a:avLst/>
          </a:prstGeom>
          <a:noFill/>
        </p:spPr>
        <p:txBody>
          <a:bodyPr wrap="square" rtlCol="0">
            <a:spAutoFit/>
          </a:bodyPr>
          <a:lstStyle/>
          <a:p>
            <a:r>
              <a:rPr lang="pl-PL" sz="2400">
                <a:latin typeface="Helvetica" pitchFamily="2" charset="0"/>
              </a:rPr>
              <a:t>Co Spring potrafi?</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3EFDF5D8-895B-67B8-253D-D11E84CB6955}"/>
              </a:ext>
            </a:extLst>
          </p:cNvPr>
          <p:cNvPicPr>
            <a:picLocks noChangeAspect="1"/>
          </p:cNvPicPr>
          <p:nvPr/>
        </p:nvPicPr>
        <p:blipFill>
          <a:blip r:embed="rId4"/>
          <a:stretch>
            <a:fillRect/>
          </a:stretch>
        </p:blipFill>
        <p:spPr>
          <a:xfrm>
            <a:off x="2822170" y="1270784"/>
            <a:ext cx="7240088" cy="4665451"/>
          </a:xfrm>
          <a:prstGeom prst="rect">
            <a:avLst/>
          </a:prstGeom>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6147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15</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2.2. Ekosystem Spring Framework</a:t>
            </a:r>
            <a:endParaRPr lang="pl-PL" sz="2900">
              <a:latin typeface="Helvetica" pitchFamily="2" charset="0"/>
            </a:endParaRPr>
          </a:p>
        </p:txBody>
      </p:sp>
      <p:sp>
        <p:nvSpPr>
          <p:cNvPr id="5" name="pole tekstowe 4">
            <a:extLst>
              <a:ext uri="{FF2B5EF4-FFF2-40B4-BE49-F238E27FC236}">
                <a16:creationId xmlns:a16="http://schemas.microsoft.com/office/drawing/2014/main" id="{8F528CA0-AD54-37D7-BFF8-1F202AE99074}"/>
              </a:ext>
            </a:extLst>
          </p:cNvPr>
          <p:cNvSpPr txBox="1"/>
          <p:nvPr/>
        </p:nvSpPr>
        <p:spPr>
          <a:xfrm>
            <a:off x="645885" y="564612"/>
            <a:ext cx="9565959" cy="461665"/>
          </a:xfrm>
          <a:prstGeom prst="rect">
            <a:avLst/>
          </a:prstGeom>
          <a:noFill/>
        </p:spPr>
        <p:txBody>
          <a:bodyPr wrap="square" rtlCol="0">
            <a:spAutoFit/>
          </a:bodyPr>
          <a:lstStyle/>
          <a:p>
            <a:r>
              <a:rPr lang="pl-PL" sz="2400">
                <a:latin typeface="Helvetica" pitchFamily="2" charset="0"/>
              </a:rPr>
              <a:t>Zasadniczo do czego jest nam Spring potrzebny?</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1">
            <a:extLst>
              <a:ext uri="{FF2B5EF4-FFF2-40B4-BE49-F238E27FC236}">
                <a16:creationId xmlns:a16="http://schemas.microsoft.com/office/drawing/2014/main" id="{A4E4A23D-A652-8A46-E8ED-AAACED9DD1D4}"/>
              </a:ext>
            </a:extLst>
          </p:cNvPr>
          <p:cNvSpPr>
            <a:spLocks noChangeArrowheads="1"/>
          </p:cNvSpPr>
          <p:nvPr/>
        </p:nvSpPr>
        <p:spPr bwMode="auto">
          <a:xfrm>
            <a:off x="5495352" y="1033029"/>
            <a:ext cx="4349018" cy="493981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50" b="0" i="0" u="none" strike="noStrike" cap="none" normalizeH="0" baseline="0">
                <a:ln>
                  <a:noFill/>
                </a:ln>
                <a:solidFill>
                  <a:srgbClr val="0033B3"/>
                </a:solidFill>
                <a:effectLst/>
                <a:latin typeface="JetBrains Mono"/>
              </a:rPr>
              <a:t>public </a:t>
            </a:r>
            <a:r>
              <a:rPr kumimoji="0" lang="de-DE" altLang="de-DE" sz="1050" b="0" i="0" u="none" strike="noStrike" cap="none" normalizeH="0" baseline="0" err="1">
                <a:ln>
                  <a:noFill/>
                </a:ln>
                <a:solidFill>
                  <a:srgbClr val="0033B3"/>
                </a:solidFill>
                <a:effectLst/>
                <a:latin typeface="JetBrains Mono"/>
              </a:rPr>
              <a:t>class</a:t>
            </a:r>
            <a:r>
              <a:rPr kumimoji="0" lang="de-DE" altLang="de-DE" sz="1050" b="0" i="0" u="none" strike="noStrike" cap="none" normalizeH="0" baseline="0">
                <a:ln>
                  <a:noFill/>
                </a:ln>
                <a:solidFill>
                  <a:srgbClr val="0033B3"/>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CarRepository</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033B3"/>
                </a:solidFill>
                <a:effectLst/>
                <a:latin typeface="JetBrains Mono"/>
              </a:rPr>
              <a:t>public </a:t>
            </a:r>
            <a:r>
              <a:rPr kumimoji="0" lang="de-DE" altLang="de-DE" sz="1050" b="0" i="0" u="none" strike="noStrike" cap="none" normalizeH="0" baseline="0">
                <a:ln>
                  <a:noFill/>
                </a:ln>
                <a:solidFill>
                  <a:srgbClr val="000000"/>
                </a:solidFill>
                <a:effectLst/>
                <a:latin typeface="JetBrains Mono"/>
              </a:rPr>
              <a:t>Car </a:t>
            </a:r>
            <a:r>
              <a:rPr kumimoji="0" lang="de-DE" altLang="de-DE" sz="1050" b="0" i="0" u="none" strike="noStrike" cap="none" normalizeH="0" baseline="0" err="1">
                <a:ln>
                  <a:noFill/>
                </a:ln>
                <a:solidFill>
                  <a:srgbClr val="00627A"/>
                </a:solidFill>
                <a:effectLst/>
                <a:latin typeface="JetBrains Mono"/>
              </a:rPr>
              <a:t>getById</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a:ln>
                  <a:noFill/>
                </a:ln>
                <a:solidFill>
                  <a:srgbClr val="000000"/>
                </a:solidFill>
                <a:effectLst/>
                <a:latin typeface="JetBrains Mono"/>
              </a:rPr>
              <a:t>Long </a:t>
            </a:r>
            <a:r>
              <a:rPr kumimoji="0" lang="de-DE" altLang="de-DE" sz="1050" b="0" i="0" u="none" strike="noStrike" cap="none" normalizeH="0" baseline="0" err="1">
                <a:ln>
                  <a:noFill/>
                </a:ln>
                <a:solidFill>
                  <a:srgbClr val="080808"/>
                </a:solidFill>
                <a:effectLst/>
                <a:latin typeface="JetBrains Mono"/>
              </a:rPr>
              <a:t>id</a:t>
            </a:r>
            <a:r>
              <a:rPr kumimoji="0" lang="de-DE" altLang="de-DE" sz="1050" b="0" i="0" u="none" strike="noStrike" cap="none" normalizeH="0" baseline="0">
                <a:ln>
                  <a:noFill/>
                </a:ln>
                <a:solidFill>
                  <a:srgbClr val="080808"/>
                </a:solidFill>
                <a:effectLst/>
                <a:latin typeface="JetBrains Mono"/>
              </a:rPr>
              <a:t>) {</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00000"/>
                </a:solidFill>
                <a:effectLst/>
                <a:latin typeface="JetBrains Mono"/>
              </a:rPr>
              <a:t>Connection </a:t>
            </a:r>
            <a:r>
              <a:rPr kumimoji="0" lang="de-DE" altLang="de-DE" sz="1050" b="0" i="0" u="none" strike="noStrike" cap="none" normalizeH="0" baseline="0" err="1">
                <a:ln>
                  <a:noFill/>
                </a:ln>
                <a:solidFill>
                  <a:srgbClr val="000000"/>
                </a:solidFill>
                <a:effectLst/>
                <a:latin typeface="JetBrains Mono"/>
              </a:rPr>
              <a:t>connection</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033B3"/>
                </a:solidFill>
                <a:effectLst/>
                <a:latin typeface="JetBrains Mono"/>
              </a:rPr>
              <a:t>null</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00000"/>
                </a:solidFill>
                <a:effectLst/>
                <a:latin typeface="JetBrains Mono"/>
              </a:rPr>
              <a:t>PreparedStatement </a:t>
            </a:r>
            <a:r>
              <a:rPr kumimoji="0" lang="de-DE" altLang="de-DE" sz="1050" b="0" i="0" u="none" strike="noStrike" cap="none" normalizeH="0" baseline="0" err="1">
                <a:ln>
                  <a:noFill/>
                </a:ln>
                <a:solidFill>
                  <a:srgbClr val="000000"/>
                </a:solidFill>
                <a:effectLst/>
                <a:latin typeface="JetBrains Mono"/>
              </a:rPr>
              <a:t>statement</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033B3"/>
                </a:solidFill>
                <a:effectLst/>
                <a:latin typeface="JetBrains Mono"/>
              </a:rPr>
              <a:t>null</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ResultSet</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rs</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033B3"/>
                </a:solidFill>
                <a:effectLst/>
                <a:latin typeface="JetBrains Mono"/>
              </a:rPr>
              <a:t>null</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33B3"/>
                </a:solidFill>
                <a:effectLst/>
                <a:latin typeface="JetBrains Mono"/>
              </a:rPr>
              <a:t>try</a:t>
            </a:r>
            <a:r>
              <a:rPr kumimoji="0" lang="de-DE" altLang="de-DE" sz="1050" b="0" i="0" u="none" strike="noStrike" cap="none" normalizeH="0" baseline="0">
                <a:ln>
                  <a:noFill/>
                </a:ln>
                <a:solidFill>
                  <a:srgbClr val="0033B3"/>
                </a:solidFill>
                <a:effectLst/>
                <a:latin typeface="JetBrains Mono"/>
              </a:rPr>
              <a:t> </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00000"/>
                </a:solidFill>
                <a:effectLst/>
                <a:latin typeface="JetBrains Mono"/>
              </a:rPr>
              <a:t>String </a:t>
            </a:r>
            <a:r>
              <a:rPr kumimoji="0" lang="de-DE" altLang="de-DE" sz="1050" b="0" i="0" u="none" strike="noStrike" cap="none" normalizeH="0" baseline="0" err="1">
                <a:ln>
                  <a:noFill/>
                </a:ln>
                <a:solidFill>
                  <a:srgbClr val="000000"/>
                </a:solidFill>
                <a:effectLst/>
                <a:latin typeface="JetBrains Mono"/>
              </a:rPr>
              <a:t>sql</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67D17"/>
                </a:solidFill>
                <a:effectLst/>
                <a:latin typeface="JetBrains Mono"/>
              </a:rPr>
              <a:t>"</a:t>
            </a:r>
            <a:r>
              <a:rPr kumimoji="0" lang="de-DE" altLang="de-DE" sz="1050" b="0" i="0" u="none" strike="noStrike" cap="none" normalizeH="0" baseline="0" err="1">
                <a:ln>
                  <a:noFill/>
                </a:ln>
                <a:solidFill>
                  <a:srgbClr val="067D17"/>
                </a:solidFill>
                <a:effectLst/>
                <a:latin typeface="JetBrains Mono"/>
              </a:rPr>
              <a:t>select</a:t>
            </a:r>
            <a:r>
              <a:rPr kumimoji="0" lang="de-DE" altLang="de-DE" sz="1050" b="0" i="0" u="none" strike="noStrike" cap="none" normalizeH="0" baseline="0">
                <a:ln>
                  <a:noFill/>
                </a:ln>
                <a:solidFill>
                  <a:srgbClr val="067D17"/>
                </a:solidFill>
                <a:effectLst/>
                <a:latin typeface="JetBrains Mono"/>
              </a:rPr>
              <a:t> * </a:t>
            </a:r>
            <a:r>
              <a:rPr kumimoji="0" lang="de-DE" altLang="de-DE" sz="1050" b="0" i="0" u="none" strike="noStrike" cap="none" normalizeH="0" baseline="0" err="1">
                <a:ln>
                  <a:noFill/>
                </a:ln>
                <a:solidFill>
                  <a:srgbClr val="067D17"/>
                </a:solidFill>
                <a:effectLst/>
                <a:latin typeface="JetBrains Mono"/>
              </a:rPr>
              <a:t>from</a:t>
            </a:r>
            <a:r>
              <a:rPr kumimoji="0" lang="de-DE" altLang="de-DE" sz="1050" b="0" i="0" u="none" strike="noStrike" cap="none" normalizeH="0" baseline="0">
                <a:ln>
                  <a:noFill/>
                </a:ln>
                <a:solidFill>
                  <a:srgbClr val="067D17"/>
                </a:solidFill>
                <a:effectLst/>
                <a:latin typeface="JetBrains Mono"/>
              </a:rPr>
              <a:t> CAR </a:t>
            </a:r>
            <a:r>
              <a:rPr kumimoji="0" lang="de-DE" altLang="de-DE" sz="1050" b="0" i="0" u="none" strike="noStrike" cap="none" normalizeH="0" baseline="0" err="1">
                <a:ln>
                  <a:noFill/>
                </a:ln>
                <a:solidFill>
                  <a:srgbClr val="067D17"/>
                </a:solidFill>
                <a:effectLst/>
                <a:latin typeface="JetBrains Mono"/>
              </a:rPr>
              <a:t>where</a:t>
            </a:r>
            <a:r>
              <a:rPr kumimoji="0" lang="de-DE" altLang="de-DE" sz="1050" b="0" i="0" u="none" strike="noStrike" cap="none" normalizeH="0" baseline="0">
                <a:ln>
                  <a:noFill/>
                </a:ln>
                <a:solidFill>
                  <a:srgbClr val="067D17"/>
                </a:solidFill>
                <a:effectLst/>
                <a:latin typeface="JetBrains Mono"/>
              </a:rPr>
              <a:t> ID = ?"</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statement</a:t>
            </a:r>
            <a:r>
              <a:rPr kumimoji="0" lang="de-DE" altLang="de-DE" sz="1050" b="0" i="0" u="none" strike="noStrike" cap="none" normalizeH="0" baseline="0" err="1">
                <a:ln>
                  <a:noFill/>
                </a:ln>
                <a:solidFill>
                  <a:srgbClr val="080808"/>
                </a:solidFill>
                <a:effectLst/>
                <a:latin typeface="JetBrains Mono"/>
              </a:rPr>
              <a:t>.setLong</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a:ln>
                  <a:noFill/>
                </a:ln>
                <a:solidFill>
                  <a:srgbClr val="1750EB"/>
                </a:solidFill>
                <a:effectLst/>
                <a:latin typeface="JetBrains Mono"/>
              </a:rPr>
              <a:t>1</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80808"/>
                </a:solidFill>
                <a:effectLst/>
                <a:latin typeface="JetBrains Mono"/>
              </a:rPr>
              <a:t>id</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connection</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DriverManager</a:t>
            </a:r>
            <a:r>
              <a:rPr kumimoji="0" lang="de-DE" altLang="de-DE" sz="1050" b="0" i="0" u="none" strike="noStrike" cap="none" normalizeH="0" baseline="0" err="1">
                <a:ln>
                  <a:noFill/>
                </a:ln>
                <a:solidFill>
                  <a:srgbClr val="080808"/>
                </a:solidFill>
                <a:effectLst/>
                <a:latin typeface="JetBrains Mono"/>
              </a:rPr>
              <a:t>.</a:t>
            </a:r>
            <a:r>
              <a:rPr kumimoji="0" lang="de-DE" altLang="de-DE" sz="1050" b="0" i="1" u="none" strike="noStrike" cap="none" normalizeH="0" baseline="0" err="1">
                <a:ln>
                  <a:noFill/>
                </a:ln>
                <a:solidFill>
                  <a:srgbClr val="080808"/>
                </a:solidFill>
                <a:effectLst/>
                <a:latin typeface="JetBrains Mono"/>
              </a:rPr>
              <a:t>getConnection</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a:ln>
                  <a:noFill/>
                </a:ln>
                <a:solidFill>
                  <a:srgbClr val="067D17"/>
                </a:solidFill>
                <a:effectLst/>
                <a:latin typeface="JetBrains Mono"/>
              </a:rPr>
              <a:t>"localhost:1521/</a:t>
            </a:r>
            <a:r>
              <a:rPr kumimoji="0" lang="de-DE" altLang="de-DE" sz="1050" b="0" i="0" u="none" strike="noStrike" cap="none" normalizeH="0" baseline="0" err="1">
                <a:ln>
                  <a:noFill/>
                </a:ln>
                <a:solidFill>
                  <a:srgbClr val="067D17"/>
                </a:solidFill>
                <a:effectLst/>
                <a:latin typeface="JetBrains Mono"/>
              </a:rPr>
              <a:t>car</a:t>
            </a:r>
            <a:r>
              <a:rPr kumimoji="0" lang="de-DE" altLang="de-DE" sz="1050" b="0" i="0" u="none" strike="noStrike" cap="none" normalizeH="0" baseline="0">
                <a:ln>
                  <a:noFill/>
                </a:ln>
                <a:solidFill>
                  <a:srgbClr val="067D17"/>
                </a:solidFill>
                <a:effectLst/>
                <a:latin typeface="JetBrains Mono"/>
              </a:rPr>
              <a:t>"</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statement</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connection</a:t>
            </a:r>
            <a:r>
              <a:rPr kumimoji="0" lang="de-DE" altLang="de-DE" sz="1050" b="0" i="0" u="none" strike="noStrike" cap="none" normalizeH="0" baseline="0" err="1">
                <a:ln>
                  <a:noFill/>
                </a:ln>
                <a:solidFill>
                  <a:srgbClr val="080808"/>
                </a:solidFill>
                <a:effectLst/>
                <a:latin typeface="JetBrains Mono"/>
              </a:rPr>
              <a:t>.prepareStatement</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err="1">
                <a:ln>
                  <a:noFill/>
                </a:ln>
                <a:solidFill>
                  <a:srgbClr val="000000"/>
                </a:solidFill>
                <a:effectLst/>
                <a:latin typeface="JetBrains Mono"/>
              </a:rPr>
              <a:t>sql</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rs</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statement</a:t>
            </a:r>
            <a:r>
              <a:rPr kumimoji="0" lang="de-DE" altLang="de-DE" sz="1050" b="0" i="0" u="none" strike="noStrike" cap="none" normalizeH="0" baseline="0" err="1">
                <a:ln>
                  <a:noFill/>
                </a:ln>
                <a:solidFill>
                  <a:srgbClr val="080808"/>
                </a:solidFill>
                <a:effectLst/>
                <a:latin typeface="JetBrains Mono"/>
              </a:rPr>
              <a:t>.executeQuery</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33B3"/>
                </a:solidFill>
                <a:effectLst/>
                <a:latin typeface="JetBrains Mono"/>
              </a:rPr>
              <a:t>if</a:t>
            </a:r>
            <a:r>
              <a:rPr kumimoji="0" lang="de-DE" altLang="de-DE" sz="1050" b="0" i="0" u="none" strike="noStrike" cap="none" normalizeH="0" baseline="0">
                <a:ln>
                  <a:noFill/>
                </a:ln>
                <a:solidFill>
                  <a:srgbClr val="0033B3"/>
                </a:solidFill>
                <a:effectLst/>
                <a:latin typeface="JetBrains Mono"/>
              </a:rPr>
              <a:t> </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err="1">
                <a:ln>
                  <a:noFill/>
                </a:ln>
                <a:solidFill>
                  <a:srgbClr val="000000"/>
                </a:solidFill>
                <a:effectLst/>
                <a:latin typeface="JetBrains Mono"/>
              </a:rPr>
              <a:t>rs</a:t>
            </a:r>
            <a:r>
              <a:rPr kumimoji="0" lang="de-DE" altLang="de-DE" sz="1050" b="0" i="0" u="none" strike="noStrike" cap="none" normalizeH="0" baseline="0" err="1">
                <a:ln>
                  <a:noFill/>
                </a:ln>
                <a:solidFill>
                  <a:srgbClr val="080808"/>
                </a:solidFill>
                <a:effectLst/>
                <a:latin typeface="JetBrains Mono"/>
              </a:rPr>
              <a:t>.next</a:t>
            </a:r>
            <a:r>
              <a:rPr kumimoji="0" lang="de-DE" altLang="de-DE" sz="1050" b="0" i="0" u="none" strike="noStrike" cap="none" normalizeH="0" baseline="0">
                <a:ln>
                  <a:noFill/>
                </a:ln>
                <a:solidFill>
                  <a:srgbClr val="080808"/>
                </a:solidFill>
                <a:effectLst/>
                <a:latin typeface="JetBrains Mono"/>
              </a:rPr>
              <a:t>()) {</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00000"/>
                </a:solidFill>
                <a:effectLst/>
                <a:latin typeface="JetBrains Mono"/>
              </a:rPr>
              <a:t>Car </a:t>
            </a:r>
            <a:r>
              <a:rPr kumimoji="0" lang="de-DE" altLang="de-DE" sz="1050" b="0" i="0" u="none" strike="noStrike" cap="none" normalizeH="0" baseline="0" err="1">
                <a:ln>
                  <a:noFill/>
                </a:ln>
                <a:solidFill>
                  <a:srgbClr val="000000"/>
                </a:solidFill>
                <a:effectLst/>
                <a:latin typeface="JetBrains Mono"/>
              </a:rPr>
              <a:t>car</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33B3"/>
                </a:solidFill>
                <a:effectLst/>
                <a:latin typeface="JetBrains Mono"/>
              </a:rPr>
              <a:t>new</a:t>
            </a:r>
            <a:r>
              <a:rPr kumimoji="0" lang="de-DE" altLang="de-DE" sz="1050" b="0" i="0" u="none" strike="noStrike" cap="none" normalizeH="0" baseline="0">
                <a:ln>
                  <a:noFill/>
                </a:ln>
                <a:solidFill>
                  <a:srgbClr val="0033B3"/>
                </a:solidFill>
                <a:effectLst/>
                <a:latin typeface="JetBrains Mono"/>
              </a:rPr>
              <a:t> </a:t>
            </a:r>
            <a:r>
              <a:rPr kumimoji="0" lang="de-DE" altLang="de-DE" sz="1050" b="0" i="0" u="none" strike="noStrike" cap="none" normalizeH="0" baseline="0">
                <a:ln>
                  <a:noFill/>
                </a:ln>
                <a:solidFill>
                  <a:srgbClr val="080808"/>
                </a:solidFill>
                <a:effectLst/>
                <a:latin typeface="JetBrains Mono"/>
              </a:rPr>
              <a:t>Car();</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car</a:t>
            </a:r>
            <a:r>
              <a:rPr kumimoji="0" lang="de-DE" altLang="de-DE" sz="1050" b="0" i="0" u="none" strike="noStrike" cap="none" normalizeH="0" baseline="0" err="1">
                <a:ln>
                  <a:noFill/>
                </a:ln>
                <a:solidFill>
                  <a:srgbClr val="080808"/>
                </a:solidFill>
                <a:effectLst/>
                <a:latin typeface="JetBrains Mono"/>
              </a:rPr>
              <a:t>.setMake</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err="1">
                <a:ln>
                  <a:noFill/>
                </a:ln>
                <a:solidFill>
                  <a:srgbClr val="000000"/>
                </a:solidFill>
                <a:effectLst/>
                <a:latin typeface="JetBrains Mono"/>
              </a:rPr>
              <a:t>rs</a:t>
            </a:r>
            <a:r>
              <a:rPr kumimoji="0" lang="de-DE" altLang="de-DE" sz="1050" b="0" i="0" u="none" strike="noStrike" cap="none" normalizeH="0" baseline="0" err="1">
                <a:ln>
                  <a:noFill/>
                </a:ln>
                <a:solidFill>
                  <a:srgbClr val="080808"/>
                </a:solidFill>
                <a:effectLst/>
                <a:latin typeface="JetBrains Mono"/>
              </a:rPr>
              <a:t>.getString</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a:ln>
                  <a:noFill/>
                </a:ln>
                <a:solidFill>
                  <a:srgbClr val="1750EB"/>
                </a:solidFill>
                <a:effectLst/>
                <a:latin typeface="JetBrains Mono"/>
              </a:rPr>
              <a:t>1</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33B3"/>
                </a:solidFill>
                <a:effectLst/>
                <a:latin typeface="JetBrains Mono"/>
              </a:rPr>
              <a:t>return</a:t>
            </a:r>
            <a:r>
              <a:rPr kumimoji="0" lang="de-DE" altLang="de-DE" sz="1050" b="0" i="0" u="none" strike="noStrike" cap="none" normalizeH="0" baseline="0">
                <a:ln>
                  <a:noFill/>
                </a:ln>
                <a:solidFill>
                  <a:srgbClr val="0033B3"/>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car</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 </a:t>
            </a:r>
            <a:r>
              <a:rPr kumimoji="0" lang="de-DE" altLang="de-DE" sz="1050" b="0" i="0" u="none" strike="noStrike" cap="none" normalizeH="0" baseline="0" err="1">
                <a:ln>
                  <a:noFill/>
                </a:ln>
                <a:solidFill>
                  <a:srgbClr val="0033B3"/>
                </a:solidFill>
                <a:effectLst/>
                <a:latin typeface="JetBrains Mono"/>
              </a:rPr>
              <a:t>else</a:t>
            </a:r>
            <a:r>
              <a:rPr kumimoji="0" lang="de-DE" altLang="de-DE" sz="1050" b="0" i="0" u="none" strike="noStrike" cap="none" normalizeH="0" baseline="0">
                <a:ln>
                  <a:noFill/>
                </a:ln>
                <a:solidFill>
                  <a:srgbClr val="0033B3"/>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33B3"/>
                </a:solidFill>
                <a:effectLst/>
                <a:latin typeface="JetBrains Mono"/>
              </a:rPr>
              <a:t>return</a:t>
            </a:r>
            <a:r>
              <a:rPr kumimoji="0" lang="de-DE" altLang="de-DE" sz="1050" b="0" i="0" u="none" strike="noStrike" cap="none" normalizeH="0" baseline="0">
                <a:ln>
                  <a:noFill/>
                </a:ln>
                <a:solidFill>
                  <a:srgbClr val="0033B3"/>
                </a:solidFill>
                <a:effectLst/>
                <a:latin typeface="JetBrains Mono"/>
              </a:rPr>
              <a:t> null</a:t>
            </a:r>
            <a:r>
              <a:rPr kumimoji="0" lang="de-DE" altLang="de-DE" sz="1050" b="0" i="0" u="none" strike="noStrike" cap="none" normalizeH="0" baseline="0">
                <a:ln>
                  <a:noFill/>
                </a:ln>
                <a:solidFill>
                  <a:srgbClr val="080808"/>
                </a:solidFill>
                <a:effectLst/>
                <a:latin typeface="JetBrains Mono"/>
              </a:rPr>
              <a:t>; }</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 </a:t>
            </a:r>
            <a:r>
              <a:rPr kumimoji="0" lang="de-DE" altLang="de-DE" sz="1050" b="0" i="0" u="none" strike="noStrike" cap="none" normalizeH="0" baseline="0">
                <a:ln>
                  <a:noFill/>
                </a:ln>
                <a:solidFill>
                  <a:srgbClr val="0033B3"/>
                </a:solidFill>
                <a:effectLst/>
                <a:latin typeface="JetBrains Mono"/>
              </a:rPr>
              <a:t>catch </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err="1">
                <a:ln>
                  <a:noFill/>
                </a:ln>
                <a:solidFill>
                  <a:srgbClr val="000000"/>
                </a:solidFill>
                <a:effectLst/>
                <a:latin typeface="JetBrains Mono"/>
              </a:rPr>
              <a:t>SQLException</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ex) { </a:t>
            </a:r>
            <a:r>
              <a:rPr kumimoji="0" lang="de-DE" altLang="de-DE" sz="1050" b="0" i="0" u="none" strike="noStrike" cap="none" normalizeH="0" baseline="0" err="1">
                <a:ln>
                  <a:noFill/>
                </a:ln>
                <a:solidFill>
                  <a:srgbClr val="080808"/>
                </a:solidFill>
                <a:effectLst/>
                <a:latin typeface="JetBrains Mono"/>
              </a:rPr>
              <a:t>ex.printStackTrace</a:t>
            </a:r>
            <a:r>
              <a:rPr kumimoji="0" lang="de-DE" altLang="de-DE" sz="1050" b="0" i="0" u="none" strike="noStrike" cap="none" normalizeH="0" baseline="0">
                <a:ln>
                  <a:noFill/>
                </a:ln>
                <a:solidFill>
                  <a:srgbClr val="080808"/>
                </a:solidFill>
                <a:effectLst/>
                <a:latin typeface="JetBrains Mono"/>
              </a:rPr>
              <a:t>(); }</a:t>
            </a:r>
            <a:br>
              <a:rPr kumimoji="0" lang="de-DE" altLang="de-DE" sz="1050" b="0" i="0" u="none" strike="noStrike" cap="none" normalizeH="0" baseline="0">
                <a:ln>
                  <a:noFill/>
                </a:ln>
                <a:solidFill>
                  <a:srgbClr val="080808"/>
                </a:solidFill>
                <a:effectLst/>
                <a:latin typeface="JetBrains Mono"/>
              </a:rPr>
            </a:br>
            <a:br>
              <a:rPr kumimoji="0" lang="de-DE" altLang="de-DE" sz="1050" b="0" i="0" u="none" strike="noStrike" cap="none" normalizeH="0" baseline="0">
                <a:ln>
                  <a:noFill/>
                </a:ln>
                <a:solidFill>
                  <a:srgbClr val="080808"/>
                </a:solidFill>
                <a:effectLst/>
                <a:latin typeface="JetBrains Mono"/>
              </a:rPr>
            </a:br>
            <a:br>
              <a:rPr kumimoji="0" lang="de-DE" altLang="de-DE" sz="1050" b="0" i="0" u="none" strike="noStrike" cap="none" normalizeH="0" baseline="0">
                <a:ln>
                  <a:noFill/>
                </a:ln>
                <a:solidFill>
                  <a:srgbClr val="080808"/>
                </a:solidFill>
                <a:effectLst/>
                <a:latin typeface="JetBrains Mono"/>
              </a:rPr>
            </a:b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33B3"/>
                </a:solidFill>
                <a:effectLst/>
                <a:latin typeface="JetBrains Mono"/>
              </a:rPr>
              <a:t>finally</a:t>
            </a:r>
            <a:r>
              <a:rPr kumimoji="0" lang="de-DE" altLang="de-DE" sz="1050" b="0" i="0" u="none" strike="noStrike" cap="none" normalizeH="0" baseline="0">
                <a:ln>
                  <a:noFill/>
                </a:ln>
                <a:solidFill>
                  <a:srgbClr val="0033B3"/>
                </a:solidFill>
                <a:effectLst/>
                <a:latin typeface="JetBrains Mono"/>
              </a:rPr>
              <a:t> </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33B3"/>
                </a:solidFill>
                <a:effectLst/>
                <a:latin typeface="JetBrains Mono"/>
              </a:rPr>
              <a:t>try</a:t>
            </a:r>
            <a:r>
              <a:rPr kumimoji="0" lang="de-DE" altLang="de-DE" sz="1050" b="0" i="0" u="none" strike="noStrike" cap="none" normalizeH="0" baseline="0">
                <a:ln>
                  <a:noFill/>
                </a:ln>
                <a:solidFill>
                  <a:srgbClr val="0033B3"/>
                </a:solidFill>
                <a:effectLst/>
                <a:latin typeface="JetBrains Mono"/>
              </a:rPr>
              <a:t> </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33B3"/>
                </a:solidFill>
                <a:effectLst/>
                <a:latin typeface="JetBrains Mono"/>
              </a:rPr>
              <a:t>if</a:t>
            </a:r>
            <a:r>
              <a:rPr kumimoji="0" lang="de-DE" altLang="de-DE" sz="1050" b="0" i="0" u="none" strike="noStrike" cap="none" normalizeH="0" baseline="0">
                <a:ln>
                  <a:noFill/>
                </a:ln>
                <a:solidFill>
                  <a:srgbClr val="0033B3"/>
                </a:solidFill>
                <a:effectLst/>
                <a:latin typeface="JetBrains Mono"/>
              </a:rPr>
              <a:t> </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err="1">
                <a:ln>
                  <a:noFill/>
                </a:ln>
                <a:solidFill>
                  <a:srgbClr val="000000"/>
                </a:solidFill>
                <a:effectLst/>
                <a:latin typeface="JetBrains Mono"/>
              </a:rPr>
              <a:t>rs</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a:ln>
                  <a:noFill/>
                </a:ln>
                <a:solidFill>
                  <a:srgbClr val="0033B3"/>
                </a:solidFill>
                <a:effectLst/>
                <a:latin typeface="JetBrains Mono"/>
              </a:rPr>
              <a:t>null </a:t>
            </a:r>
            <a:r>
              <a:rPr kumimoji="0" lang="de-DE" altLang="de-DE" sz="1050" b="0" i="0" u="none" strike="noStrike" cap="none" normalizeH="0" baseline="0">
                <a:ln>
                  <a:noFill/>
                </a:ln>
                <a:solidFill>
                  <a:srgbClr val="080808"/>
                </a:solidFill>
                <a:effectLst/>
                <a:latin typeface="JetBrains Mono"/>
              </a:rPr>
              <a:t>&amp;&amp; !</a:t>
            </a:r>
            <a:r>
              <a:rPr kumimoji="0" lang="de-DE" altLang="de-DE" sz="1050" b="0" i="0" u="none" strike="noStrike" cap="none" normalizeH="0" baseline="0" err="1">
                <a:ln>
                  <a:noFill/>
                </a:ln>
                <a:solidFill>
                  <a:srgbClr val="000000"/>
                </a:solidFill>
                <a:effectLst/>
                <a:latin typeface="JetBrains Mono"/>
              </a:rPr>
              <a:t>rs</a:t>
            </a:r>
            <a:r>
              <a:rPr kumimoji="0" lang="de-DE" altLang="de-DE" sz="1050" b="0" i="0" u="none" strike="noStrike" cap="none" normalizeH="0" baseline="0" err="1">
                <a:ln>
                  <a:noFill/>
                </a:ln>
                <a:solidFill>
                  <a:srgbClr val="080808"/>
                </a:solidFill>
                <a:effectLst/>
                <a:latin typeface="JetBrains Mono"/>
              </a:rPr>
              <a:t>.isClosed</a:t>
            </a:r>
            <a:r>
              <a:rPr kumimoji="0" lang="de-DE" altLang="de-DE" sz="1050" b="0" i="0" u="none" strike="noStrike" cap="none" normalizeH="0" baseline="0">
                <a:ln>
                  <a:noFill/>
                </a:ln>
                <a:solidFill>
                  <a:srgbClr val="080808"/>
                </a:solidFill>
                <a:effectLst/>
                <a:latin typeface="JetBrains Mono"/>
              </a:rPr>
              <a:t>()) {</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0000"/>
                </a:solidFill>
                <a:effectLst/>
                <a:latin typeface="JetBrains Mono"/>
              </a:rPr>
              <a:t>rs</a:t>
            </a:r>
            <a:r>
              <a:rPr kumimoji="0" lang="de-DE" altLang="de-DE" sz="1050" b="0" i="0" u="none" strike="noStrike" cap="none" normalizeH="0" baseline="0" err="1">
                <a:ln>
                  <a:noFill/>
                </a:ln>
                <a:solidFill>
                  <a:srgbClr val="080808"/>
                </a:solidFill>
                <a:effectLst/>
                <a:latin typeface="JetBrains Mono"/>
              </a:rPr>
              <a:t>.close</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 </a:t>
            </a:r>
            <a:r>
              <a:rPr kumimoji="0" lang="de-DE" altLang="de-DE" sz="1050" b="0" i="0" u="none" strike="noStrike" cap="none" normalizeH="0" baseline="0">
                <a:ln>
                  <a:noFill/>
                </a:ln>
                <a:solidFill>
                  <a:srgbClr val="0033B3"/>
                </a:solidFill>
                <a:effectLst/>
                <a:latin typeface="JetBrains Mono"/>
              </a:rPr>
              <a:t>catch </a:t>
            </a:r>
            <a:r>
              <a:rPr kumimoji="0" lang="de-DE" altLang="de-DE" sz="1050" b="0" i="0" u="none" strike="noStrike" cap="none" normalizeH="0" baseline="0">
                <a:ln>
                  <a:noFill/>
                </a:ln>
                <a:solidFill>
                  <a:srgbClr val="080808"/>
                </a:solidFill>
                <a:effectLst/>
                <a:latin typeface="JetBrains Mono"/>
              </a:rPr>
              <a:t>(</a:t>
            </a:r>
            <a:r>
              <a:rPr kumimoji="0" lang="de-DE" altLang="de-DE" sz="1050" b="0" i="0" u="none" strike="noStrike" cap="none" normalizeH="0" baseline="0" err="1">
                <a:ln>
                  <a:noFill/>
                </a:ln>
                <a:solidFill>
                  <a:srgbClr val="000000"/>
                </a:solidFill>
                <a:effectLst/>
                <a:latin typeface="JetBrains Mono"/>
              </a:rPr>
              <a:t>Exception</a:t>
            </a:r>
            <a:r>
              <a:rPr kumimoji="0" lang="de-DE" altLang="de-DE" sz="1050" b="0" i="0" u="none" strike="noStrike" cap="none" normalizeH="0" baseline="0">
                <a:ln>
                  <a:noFill/>
                </a:ln>
                <a:solidFill>
                  <a:srgbClr val="000000"/>
                </a:solidFill>
                <a:effectLst/>
                <a:latin typeface="JetBrains Mono"/>
              </a:rPr>
              <a:t> </a:t>
            </a:r>
            <a:r>
              <a:rPr kumimoji="0" lang="de-DE" altLang="de-DE" sz="1050" b="0" i="0" u="none" strike="noStrike" cap="none" normalizeH="0" baseline="0">
                <a:ln>
                  <a:noFill/>
                </a:ln>
                <a:solidFill>
                  <a:srgbClr val="080808"/>
                </a:solidFill>
                <a:effectLst/>
                <a:latin typeface="JetBrains Mono"/>
              </a:rPr>
              <a:t>ex) {}</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r>
              <a:rPr kumimoji="0" lang="de-DE" altLang="de-DE" sz="1050" b="0" i="0" u="none" strike="noStrike" cap="none" normalizeH="0" baseline="0" err="1">
                <a:ln>
                  <a:noFill/>
                </a:ln>
                <a:solidFill>
                  <a:srgbClr val="0033B3"/>
                </a:solidFill>
                <a:effectLst/>
                <a:latin typeface="JetBrains Mono"/>
              </a:rPr>
              <a:t>return</a:t>
            </a:r>
            <a:r>
              <a:rPr kumimoji="0" lang="de-DE" altLang="de-DE" sz="1050" b="0" i="0" u="none" strike="noStrike" cap="none" normalizeH="0" baseline="0">
                <a:ln>
                  <a:noFill/>
                </a:ln>
                <a:solidFill>
                  <a:srgbClr val="0033B3"/>
                </a:solidFill>
                <a:effectLst/>
                <a:latin typeface="JetBrains Mono"/>
              </a:rPr>
              <a:t> null</a:t>
            </a:r>
            <a:r>
              <a:rPr kumimoji="0" lang="de-DE" altLang="de-DE" sz="1050" b="0" i="0" u="none" strike="noStrike" cap="none" normalizeH="0" baseline="0">
                <a:ln>
                  <a:noFill/>
                </a:ln>
                <a:solidFill>
                  <a:srgbClr val="080808"/>
                </a:solidFill>
                <a:effectLst/>
                <a:latin typeface="JetBrains Mono"/>
              </a:rPr>
              <a:t>;</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    }</a:t>
            </a:r>
            <a:br>
              <a:rPr kumimoji="0" lang="de-DE" altLang="de-DE" sz="1050" b="0" i="0" u="none" strike="noStrike" cap="none" normalizeH="0" baseline="0">
                <a:ln>
                  <a:noFill/>
                </a:ln>
                <a:solidFill>
                  <a:srgbClr val="080808"/>
                </a:solidFill>
                <a:effectLst/>
                <a:latin typeface="JetBrains Mono"/>
              </a:rPr>
            </a:br>
            <a:r>
              <a:rPr kumimoji="0" lang="de-DE" altLang="de-DE" sz="1050" b="0" i="0" u="none" strike="noStrike" cap="none" normalizeH="0" baseline="0">
                <a:ln>
                  <a:noFill/>
                </a:ln>
                <a:solidFill>
                  <a:srgbClr val="080808"/>
                </a:solidFill>
                <a:effectLst/>
                <a:latin typeface="JetBrains Mono"/>
              </a:rPr>
              <a:t>}</a:t>
            </a:r>
            <a:endParaRPr kumimoji="0" lang="de-DE" altLang="de-DE" sz="1050" b="0" i="0" u="none" strike="noStrike" cap="none" normalizeH="0" baseline="0">
              <a:ln>
                <a:noFill/>
              </a:ln>
              <a:solidFill>
                <a:schemeClr val="tx1"/>
              </a:solidFill>
              <a:effectLst/>
              <a:latin typeface="Arial" panose="020B0604020202020204" pitchFamily="34" charset="0"/>
            </a:endParaRPr>
          </a:p>
        </p:txBody>
      </p:sp>
      <p:sp>
        <p:nvSpPr>
          <p:cNvPr id="10" name="pole tekstowe 4">
            <a:extLst>
              <a:ext uri="{FF2B5EF4-FFF2-40B4-BE49-F238E27FC236}">
                <a16:creationId xmlns:a16="http://schemas.microsoft.com/office/drawing/2014/main" id="{2DFE61C8-1CED-0E8A-2BE5-9DC36B1E91CA}"/>
              </a:ext>
            </a:extLst>
          </p:cNvPr>
          <p:cNvSpPr txBox="1"/>
          <p:nvPr/>
        </p:nvSpPr>
        <p:spPr>
          <a:xfrm rot="19081377">
            <a:off x="691464" y="2564708"/>
            <a:ext cx="6157964" cy="461665"/>
          </a:xfrm>
          <a:prstGeom prst="rect">
            <a:avLst/>
          </a:prstGeom>
          <a:noFill/>
        </p:spPr>
        <p:txBody>
          <a:bodyPr wrap="square" rtlCol="0">
            <a:spAutoFit/>
          </a:bodyPr>
          <a:lstStyle/>
          <a:p>
            <a:r>
              <a:rPr lang="pl-PL" sz="2400">
                <a:solidFill>
                  <a:srgbClr val="0069FF"/>
                </a:solidFill>
                <a:latin typeface="Helvetica" pitchFamily="2" charset="0"/>
              </a:rPr>
              <a:t>Implementacja bez Framework</a:t>
            </a:r>
          </a:p>
        </p:txBody>
      </p:sp>
    </p:spTree>
    <p:extLst>
      <p:ext uri="{BB962C8B-B14F-4D97-AF65-F5344CB8AC3E}">
        <p14:creationId xmlns:p14="http://schemas.microsoft.com/office/powerpoint/2010/main" val="1952886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2.2. Ekosystem Spring Framework</a:t>
            </a:r>
            <a:endParaRPr lang="pl-PL" sz="2900">
              <a:latin typeface="Helvetica" pitchFamily="2" charset="0"/>
            </a:endParaRPr>
          </a:p>
        </p:txBody>
      </p:sp>
      <p:sp>
        <p:nvSpPr>
          <p:cNvPr id="5" name="pole tekstowe 4">
            <a:extLst>
              <a:ext uri="{FF2B5EF4-FFF2-40B4-BE49-F238E27FC236}">
                <a16:creationId xmlns:a16="http://schemas.microsoft.com/office/drawing/2014/main" id="{8F528CA0-AD54-37D7-BFF8-1F202AE99074}"/>
              </a:ext>
            </a:extLst>
          </p:cNvPr>
          <p:cNvSpPr txBox="1"/>
          <p:nvPr/>
        </p:nvSpPr>
        <p:spPr>
          <a:xfrm>
            <a:off x="645885" y="564612"/>
            <a:ext cx="7355115" cy="461665"/>
          </a:xfrm>
          <a:prstGeom prst="rect">
            <a:avLst/>
          </a:prstGeom>
          <a:noFill/>
        </p:spPr>
        <p:txBody>
          <a:bodyPr wrap="square" rtlCol="0">
            <a:spAutoFit/>
          </a:bodyPr>
          <a:lstStyle/>
          <a:p>
            <a:r>
              <a:rPr lang="pl-PL" sz="2400">
                <a:latin typeface="Helvetica" pitchFamily="2" charset="0"/>
              </a:rPr>
              <a:t>Zasadniczo do czego jest nam Spring potrzebny?</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1">
            <a:extLst>
              <a:ext uri="{FF2B5EF4-FFF2-40B4-BE49-F238E27FC236}">
                <a16:creationId xmlns:a16="http://schemas.microsoft.com/office/drawing/2014/main" id="{A4E4A23D-A652-8A46-E8ED-AAACED9DD1D4}"/>
              </a:ext>
            </a:extLst>
          </p:cNvPr>
          <p:cNvSpPr>
            <a:spLocks noChangeArrowheads="1"/>
          </p:cNvSpPr>
          <p:nvPr/>
        </p:nvSpPr>
        <p:spPr bwMode="auto">
          <a:xfrm>
            <a:off x="4428518" y="3429000"/>
            <a:ext cx="6858049"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a:ln>
                  <a:noFill/>
                </a:ln>
                <a:solidFill>
                  <a:srgbClr val="0033B3"/>
                </a:solidFill>
                <a:effectLst/>
                <a:latin typeface="JetBrains Mono"/>
              </a:rPr>
              <a:t>public </a:t>
            </a:r>
            <a:r>
              <a:rPr kumimoji="0" lang="pl-PL" altLang="de-DE" b="0" i="0" u="none" strike="noStrike" cap="none" normalizeH="0" baseline="0" err="1">
                <a:ln>
                  <a:noFill/>
                </a:ln>
                <a:solidFill>
                  <a:srgbClr val="0033B3"/>
                </a:solidFill>
                <a:effectLst/>
                <a:latin typeface="JetBrains Mono"/>
              </a:rPr>
              <a:t>interface</a:t>
            </a:r>
            <a:r>
              <a:rPr kumimoji="0" lang="de-DE" altLang="de-DE" b="0" i="0" u="none" strike="noStrike" cap="none" normalizeH="0" baseline="0">
                <a:ln>
                  <a:noFill/>
                </a:ln>
                <a:solidFill>
                  <a:srgbClr val="0033B3"/>
                </a:solidFill>
                <a:effectLst/>
                <a:latin typeface="JetBrains Mono"/>
              </a:rPr>
              <a:t> </a:t>
            </a:r>
            <a:r>
              <a:rPr kumimoji="0" lang="de-DE" altLang="de-DE" b="0" i="0" u="none" strike="noStrike" cap="none" normalizeH="0" baseline="0" err="1">
                <a:ln>
                  <a:noFill/>
                </a:ln>
                <a:solidFill>
                  <a:srgbClr val="000000"/>
                </a:solidFill>
                <a:effectLst/>
                <a:latin typeface="JetBrains Mono"/>
              </a:rPr>
              <a:t>CarRepository</a:t>
            </a:r>
            <a:r>
              <a:rPr kumimoji="0" lang="pl-PL" altLang="de-DE" b="0" i="0" u="none" strike="noStrike" cap="none" normalizeH="0" baseline="0">
                <a:ln>
                  <a:noFill/>
                </a:ln>
                <a:solidFill>
                  <a:srgbClr val="000000"/>
                </a:solidFill>
                <a:effectLst/>
                <a:latin typeface="JetBrains Mono"/>
              </a:rPr>
              <a:t> </a:t>
            </a:r>
            <a:r>
              <a:rPr kumimoji="0" lang="pl-PL" altLang="de-DE" b="0" i="0" u="none" strike="noStrike" cap="none" normalizeH="0" baseline="0" err="1">
                <a:ln>
                  <a:noFill/>
                </a:ln>
                <a:solidFill>
                  <a:srgbClr val="000000"/>
                </a:solidFill>
                <a:effectLst/>
                <a:latin typeface="JetBrains Mono"/>
              </a:rPr>
              <a:t>extends</a:t>
            </a:r>
            <a:r>
              <a:rPr kumimoji="0" lang="pl-PL" altLang="de-DE" b="0" i="0" u="none" strike="noStrike" cap="none" normalizeH="0" baseline="0">
                <a:ln>
                  <a:noFill/>
                </a:ln>
                <a:solidFill>
                  <a:srgbClr val="000000"/>
                </a:solidFill>
                <a:effectLst/>
                <a:latin typeface="JetBrains Mono"/>
              </a:rPr>
              <a:t> </a:t>
            </a:r>
            <a:r>
              <a:rPr kumimoji="0" lang="pl-PL" altLang="de-DE" b="0" i="0" u="none" strike="noStrike" cap="none" normalizeH="0" baseline="0" err="1">
                <a:ln>
                  <a:noFill/>
                </a:ln>
                <a:solidFill>
                  <a:srgbClr val="000000"/>
                </a:solidFill>
                <a:effectLst/>
                <a:latin typeface="JetBrains Mono"/>
              </a:rPr>
              <a:t>CrudRepository</a:t>
            </a:r>
            <a:r>
              <a:rPr kumimoji="0" lang="pl-PL" altLang="de-DE" b="0" i="0" u="none" strike="noStrike" cap="none" normalizeH="0" baseline="0">
                <a:ln>
                  <a:noFill/>
                </a:ln>
                <a:solidFill>
                  <a:srgbClr val="000000"/>
                </a:solidFill>
                <a:effectLst/>
                <a:latin typeface="JetBrains Mono"/>
              </a:rPr>
              <a:t>&lt;Car, </a:t>
            </a:r>
            <a:r>
              <a:rPr kumimoji="0" lang="pl-PL" altLang="de-DE" b="0" i="0" u="none" strike="noStrike" cap="none" normalizeH="0" baseline="0" err="1">
                <a:ln>
                  <a:noFill/>
                </a:ln>
                <a:solidFill>
                  <a:srgbClr val="000000"/>
                </a:solidFill>
                <a:effectLst/>
                <a:latin typeface="JetBrains Mono"/>
              </a:rPr>
              <a:t>Long</a:t>
            </a:r>
            <a:r>
              <a:rPr kumimoji="0" lang="pl-PL" altLang="de-DE" b="0" i="0" u="none" strike="noStrike" cap="none" normalizeH="0" baseline="0">
                <a:ln>
                  <a:noFill/>
                </a:ln>
                <a:solidFill>
                  <a:srgbClr val="000000"/>
                </a:solidFill>
                <a:effectLst/>
                <a:latin typeface="JetBrains Mono"/>
              </a:rPr>
              <a:t>&gt;</a:t>
            </a:r>
            <a:r>
              <a:rPr kumimoji="0" lang="de-DE" altLang="de-DE" b="0" i="0" u="none" strike="noStrike" cap="none" normalizeH="0" baseline="0">
                <a:ln>
                  <a:noFill/>
                </a:ln>
                <a:solidFill>
                  <a:srgbClr val="000000"/>
                </a:solidFill>
                <a:effectLst/>
                <a:latin typeface="JetBrains Mono"/>
              </a:rPr>
              <a:t> </a:t>
            </a:r>
            <a:r>
              <a:rPr kumimoji="0" lang="de-DE" altLang="de-DE" b="0" i="0" u="none" strike="noStrike" cap="none" normalizeH="0" baseline="0">
                <a:ln>
                  <a:noFill/>
                </a:ln>
                <a:solidFill>
                  <a:srgbClr val="080808"/>
                </a:solidFill>
                <a:effectLst/>
                <a:latin typeface="JetBrains Mono"/>
              </a:rPr>
              <a:t>{</a:t>
            </a:r>
            <a:r>
              <a:rPr kumimoji="0" lang="pl-PL" altLang="de-DE" b="0" i="0" u="none" strike="noStrike" cap="none" normalizeH="0" baseline="0">
                <a:ln>
                  <a:noFill/>
                </a:ln>
                <a:solidFill>
                  <a:srgbClr val="080808"/>
                </a:solidFill>
                <a:effectLst/>
                <a:latin typeface="JetBrains Mono"/>
              </a:rPr>
              <a:t> }</a:t>
            </a:r>
            <a:endParaRPr kumimoji="0" lang="de-DE" altLang="de-DE" b="0" i="0" u="none" strike="noStrike" cap="none" normalizeH="0" baseline="0">
              <a:ln>
                <a:noFill/>
              </a:ln>
              <a:solidFill>
                <a:schemeClr val="tx1"/>
              </a:solidFill>
              <a:effectLst/>
              <a:latin typeface="Arial" panose="020B0604020202020204" pitchFamily="34" charset="0"/>
            </a:endParaRPr>
          </a:p>
        </p:txBody>
      </p:sp>
      <p:sp>
        <p:nvSpPr>
          <p:cNvPr id="10" name="pole tekstowe 4">
            <a:extLst>
              <a:ext uri="{FF2B5EF4-FFF2-40B4-BE49-F238E27FC236}">
                <a16:creationId xmlns:a16="http://schemas.microsoft.com/office/drawing/2014/main" id="{2DFE61C8-1CED-0E8A-2BE5-9DC36B1E91CA}"/>
              </a:ext>
            </a:extLst>
          </p:cNvPr>
          <p:cNvSpPr txBox="1"/>
          <p:nvPr/>
        </p:nvSpPr>
        <p:spPr>
          <a:xfrm rot="19081377">
            <a:off x="309770" y="2963844"/>
            <a:ext cx="4728358" cy="461665"/>
          </a:xfrm>
          <a:prstGeom prst="rect">
            <a:avLst/>
          </a:prstGeom>
          <a:noFill/>
        </p:spPr>
        <p:txBody>
          <a:bodyPr wrap="square" rtlCol="0">
            <a:spAutoFit/>
          </a:bodyPr>
          <a:lstStyle/>
          <a:p>
            <a:r>
              <a:rPr lang="pl-PL" sz="2400">
                <a:solidFill>
                  <a:srgbClr val="00B050"/>
                </a:solidFill>
                <a:latin typeface="Helvetica" pitchFamily="2" charset="0"/>
              </a:rPr>
              <a:t>Implementacja z użyciem Spring</a:t>
            </a:r>
          </a:p>
        </p:txBody>
      </p:sp>
    </p:spTree>
    <p:extLst>
      <p:ext uri="{BB962C8B-B14F-4D97-AF65-F5344CB8AC3E}">
        <p14:creationId xmlns:p14="http://schemas.microsoft.com/office/powerpoint/2010/main" val="3938630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17</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2.3. Literatura, materiały</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white cup with a green leaf coming out of it&#10;&#10;Description automatically generated">
            <a:extLst>
              <a:ext uri="{FF2B5EF4-FFF2-40B4-BE49-F238E27FC236}">
                <a16:creationId xmlns:a16="http://schemas.microsoft.com/office/drawing/2014/main" id="{799F6F3C-B214-3002-3C8E-70C810A96E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4369" y="1299452"/>
            <a:ext cx="1710831" cy="2445545"/>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28377FD3-93A3-1A2F-D64E-D83EDC52DFFE}"/>
              </a:ext>
            </a:extLst>
          </p:cNvPr>
          <p:cNvSpPr txBox="1"/>
          <p:nvPr/>
        </p:nvSpPr>
        <p:spPr>
          <a:xfrm>
            <a:off x="950685" y="4122003"/>
            <a:ext cx="3468915" cy="830997"/>
          </a:xfrm>
          <a:prstGeom prst="rect">
            <a:avLst/>
          </a:prstGeom>
          <a:noFill/>
        </p:spPr>
        <p:txBody>
          <a:bodyPr wrap="square">
            <a:spAutoFit/>
          </a:bodyPr>
          <a:lstStyle/>
          <a:p>
            <a:pPr algn="ctr"/>
            <a:r>
              <a:rPr lang="pl-PL" sz="1600" b="1">
                <a:latin typeface="Helvetica" panose="020B0604020202020204" pitchFamily="34" charset="0"/>
                <a:cs typeface="Helvetica" panose="020B0604020202020204" pitchFamily="34" charset="0"/>
              </a:rPr>
              <a:t>Spring w akcji. Wydanie 5*</a:t>
            </a:r>
          </a:p>
          <a:p>
            <a:pPr algn="ctr"/>
            <a:r>
              <a:rPr lang="pl-PL" sz="1600" b="1">
                <a:latin typeface="Helvetica" panose="020B0604020202020204" pitchFamily="34" charset="0"/>
                <a:cs typeface="Helvetica" panose="020B0604020202020204" pitchFamily="34" charset="0"/>
              </a:rPr>
              <a:t>Craig </a:t>
            </a:r>
            <a:r>
              <a:rPr lang="pl-PL" sz="1600" b="1" err="1">
                <a:latin typeface="Helvetica" panose="020B0604020202020204" pitchFamily="34" charset="0"/>
                <a:cs typeface="Helvetica" panose="020B0604020202020204" pitchFamily="34" charset="0"/>
              </a:rPr>
              <a:t>Walls</a:t>
            </a:r>
            <a:r>
              <a:rPr lang="pl-PL" sz="1600" b="1">
                <a:latin typeface="Helvetica" panose="020B0604020202020204" pitchFamily="34" charset="0"/>
                <a:cs typeface="Helvetica" panose="020B0604020202020204" pitchFamily="34" charset="0"/>
              </a:rPr>
              <a:t> </a:t>
            </a:r>
          </a:p>
          <a:p>
            <a:pPr algn="ctr"/>
            <a:r>
              <a:rPr lang="pl-PL" sz="1600" b="1">
                <a:latin typeface="Helvetica" panose="020B0604020202020204" pitchFamily="34" charset="0"/>
                <a:cs typeface="Helvetica" panose="020B0604020202020204" pitchFamily="34" charset="0"/>
              </a:rPr>
              <a:t>Edycja 6 dostępna w języku ANG</a:t>
            </a:r>
          </a:p>
        </p:txBody>
      </p:sp>
      <p:pic>
        <p:nvPicPr>
          <p:cNvPr id="12" name="Picture 11">
            <a:extLst>
              <a:ext uri="{FF2B5EF4-FFF2-40B4-BE49-F238E27FC236}">
                <a16:creationId xmlns:a16="http://schemas.microsoft.com/office/drawing/2014/main" id="{CEF212C9-F8A1-54F7-6633-92ED4E7AC049}"/>
              </a:ext>
            </a:extLst>
          </p:cNvPr>
          <p:cNvPicPr>
            <a:picLocks noChangeAspect="1"/>
          </p:cNvPicPr>
          <p:nvPr/>
        </p:nvPicPr>
        <p:blipFill>
          <a:blip r:embed="rId5"/>
          <a:stretch>
            <a:fillRect/>
          </a:stretch>
        </p:blipFill>
        <p:spPr>
          <a:xfrm>
            <a:off x="6076122" y="719561"/>
            <a:ext cx="5147306" cy="154580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3" name="TextBox 12">
            <a:extLst>
              <a:ext uri="{FF2B5EF4-FFF2-40B4-BE49-F238E27FC236}">
                <a16:creationId xmlns:a16="http://schemas.microsoft.com/office/drawing/2014/main" id="{E96D6F56-B579-F638-07FF-3580B301BFC2}"/>
              </a:ext>
            </a:extLst>
          </p:cNvPr>
          <p:cNvSpPr txBox="1"/>
          <p:nvPr/>
        </p:nvSpPr>
        <p:spPr>
          <a:xfrm>
            <a:off x="7190064" y="2259190"/>
            <a:ext cx="3468915" cy="338554"/>
          </a:xfrm>
          <a:prstGeom prst="rect">
            <a:avLst/>
          </a:prstGeom>
          <a:noFill/>
        </p:spPr>
        <p:txBody>
          <a:bodyPr wrap="square">
            <a:spAutoFit/>
          </a:bodyPr>
          <a:lstStyle/>
          <a:p>
            <a:pPr algn="ctr"/>
            <a:r>
              <a:rPr lang="pl-PL" sz="1600" b="1">
                <a:latin typeface="Helvetica" panose="020B0604020202020204" pitchFamily="34" charset="0"/>
                <a:cs typeface="Helvetica" panose="020B0604020202020204" pitchFamily="34" charset="0"/>
                <a:hlinkClick r:id="rId6"/>
              </a:rPr>
              <a:t>https://www.spring.io</a:t>
            </a:r>
            <a:r>
              <a:rPr lang="pl-PL" sz="1600" b="1">
                <a:latin typeface="Helvetica" panose="020B0604020202020204" pitchFamily="34" charset="0"/>
                <a:cs typeface="Helvetica" panose="020B0604020202020204" pitchFamily="34" charset="0"/>
              </a:rPr>
              <a:t> + DOC</a:t>
            </a:r>
          </a:p>
        </p:txBody>
      </p:sp>
      <p:pic>
        <p:nvPicPr>
          <p:cNvPr id="15" name="Picture 14">
            <a:extLst>
              <a:ext uri="{FF2B5EF4-FFF2-40B4-BE49-F238E27FC236}">
                <a16:creationId xmlns:a16="http://schemas.microsoft.com/office/drawing/2014/main" id="{47C4CC6D-AE15-68A3-6340-EBCA49CCABC7}"/>
              </a:ext>
            </a:extLst>
          </p:cNvPr>
          <p:cNvPicPr>
            <a:picLocks noChangeAspect="1"/>
          </p:cNvPicPr>
          <p:nvPr/>
        </p:nvPicPr>
        <p:blipFill>
          <a:blip r:embed="rId7"/>
          <a:stretch>
            <a:fillRect/>
          </a:stretch>
        </p:blipFill>
        <p:spPr>
          <a:xfrm>
            <a:off x="6183354" y="3083514"/>
            <a:ext cx="5034770" cy="244554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16" name="TextBox 15">
            <a:extLst>
              <a:ext uri="{FF2B5EF4-FFF2-40B4-BE49-F238E27FC236}">
                <a16:creationId xmlns:a16="http://schemas.microsoft.com/office/drawing/2014/main" id="{3840FFF5-341A-2D62-9DFF-BD1A7D5CD3EA}"/>
              </a:ext>
            </a:extLst>
          </p:cNvPr>
          <p:cNvSpPr txBox="1"/>
          <p:nvPr/>
        </p:nvSpPr>
        <p:spPr>
          <a:xfrm>
            <a:off x="6858000" y="5637604"/>
            <a:ext cx="3468915" cy="338554"/>
          </a:xfrm>
          <a:prstGeom prst="rect">
            <a:avLst/>
          </a:prstGeom>
          <a:noFill/>
        </p:spPr>
        <p:txBody>
          <a:bodyPr wrap="square">
            <a:spAutoFit/>
          </a:bodyPr>
          <a:lstStyle/>
          <a:p>
            <a:pPr algn="ctr"/>
            <a:r>
              <a:rPr lang="pl-PL" sz="1600" b="1">
                <a:latin typeface="Helvetica" panose="020B0604020202020204" pitchFamily="34" charset="0"/>
                <a:cs typeface="Helvetica" panose="020B0604020202020204" pitchFamily="34" charset="0"/>
                <a:hlinkClick r:id="rId8"/>
              </a:rPr>
              <a:t>https://www.bealdung.com</a:t>
            </a:r>
            <a:endParaRPr lang="pl-PL" sz="1600" b="1">
              <a:latin typeface="Helvetica" panose="020B0604020202020204" pitchFamily="34" charset="0"/>
              <a:cs typeface="Helvetica" panose="020B0604020202020204" pitchFamily="34" charset="0"/>
            </a:endParaRP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17803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18</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a:latin typeface="Metropolis"/>
              </a:rPr>
              <a:t>productive.</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943880"/>
            <a:ext cx="12192000" cy="523220"/>
          </a:xfrm>
          <a:prstGeom prst="rect">
            <a:avLst/>
          </a:prstGeom>
          <a:noFill/>
        </p:spPr>
        <p:txBody>
          <a:bodyPr wrap="square">
            <a:spAutoFit/>
          </a:bodyPr>
          <a:lstStyle/>
          <a:p>
            <a:pPr algn="ctr"/>
            <a:r>
              <a:rPr lang="pl-PL" sz="2800" b="1">
                <a:latin typeface="Helvetica" panose="020B0604020202020204" pitchFamily="34" charset="0"/>
                <a:cs typeface="Helvetica" panose="020B0604020202020204" pitchFamily="34" charset="0"/>
              </a:rPr>
              <a:t>3. Spring </a:t>
            </a:r>
            <a:r>
              <a:rPr lang="pl-PL" sz="2800" b="1" err="1">
                <a:latin typeface="Helvetica" panose="020B0604020202020204" pitchFamily="34" charset="0"/>
                <a:cs typeface="Helvetica" panose="020B0604020202020204" pitchFamily="34" charset="0"/>
              </a:rPr>
              <a:t>Boot</a:t>
            </a:r>
            <a:endParaRPr lang="pl-PL" sz="2800" b="1">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5223503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50" name="Picture 2" descr="A Comprehensive guide to Spring Boot 3.2 with Java 21, Virtual Threads,  Spring Security, PostgreSQL, Flyway, Caching, Micrometer, Opentelemetry,  JUnit 5, RabbitMQ, Keycloak Integration, and More! (10/17) | by Jonathan  Chevalier | Medium">
            <a:extLst>
              <a:ext uri="{FF2B5EF4-FFF2-40B4-BE49-F238E27FC236}">
                <a16:creationId xmlns:a16="http://schemas.microsoft.com/office/drawing/2014/main" id="{F1FFA249-E1BE-B734-DEA1-0FCF90989F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1400" y="3713220"/>
            <a:ext cx="4009449" cy="1718335"/>
          </a:xfrm>
          <a:prstGeom prst="rect">
            <a:avLst/>
          </a:prstGeom>
          <a:noFill/>
          <a:extLst>
            <a:ext uri="{909E8E84-426E-40DD-AFC4-6F175D3DCCD1}">
              <a14:hiddenFill xmlns:a14="http://schemas.microsoft.com/office/drawing/2010/main">
                <a:solidFill>
                  <a:srgbClr val="FFFFFF"/>
                </a:solidFill>
              </a14:hiddenFill>
            </a:ext>
          </a:extLst>
        </p:spPr>
      </p:pic>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19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3.1. Spring </a:t>
            </a:r>
            <a:r>
              <a:rPr lang="pl-PL" sz="2900" err="1">
                <a:solidFill>
                  <a:srgbClr val="002C58"/>
                </a:solidFill>
                <a:latin typeface="Helvetica" pitchFamily="2" charset="0"/>
                <a:ea typeface="+mn-ea"/>
                <a:cs typeface="+mn-cs"/>
              </a:rPr>
              <a:t>Boot</a:t>
            </a:r>
            <a:endParaRPr lang="pl-PL" sz="2900">
              <a:latin typeface="Helvetica" pitchFamily="2" charset="0"/>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AE289EE-27B4-AE07-6217-0B786D8D648B}"/>
              </a:ext>
            </a:extLst>
          </p:cNvPr>
          <p:cNvSpPr txBox="1"/>
          <p:nvPr/>
        </p:nvSpPr>
        <p:spPr>
          <a:xfrm>
            <a:off x="616671" y="645373"/>
            <a:ext cx="10658080" cy="263200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pl-PL" sz="1600"/>
              <a:t>Umożliwia szybkie tworzenie aplikacji gotowych do uruchomienia od ręki z wykorzystaniem </a:t>
            </a:r>
            <a:r>
              <a:rPr lang="pl-PL" sz="1600" err="1"/>
              <a:t>Springa</a:t>
            </a:r>
            <a:endParaRPr lang="pl-PL" sz="1600"/>
          </a:p>
          <a:p>
            <a:pPr marL="285750" indent="-285750">
              <a:lnSpc>
                <a:spcPct val="150000"/>
              </a:lnSpc>
              <a:buFont typeface="Arial" panose="020B0604020202020204" pitchFamily="34" charset="0"/>
              <a:buChar char="•"/>
            </a:pPr>
            <a:r>
              <a:rPr lang="pl-PL" sz="1600"/>
              <a:t>Paczka projektu posiada wbudowany serwer i inne niezbędne komponenty, które są potrzebne do uruchomienia aplikacji</a:t>
            </a:r>
          </a:p>
          <a:p>
            <a:pPr marL="285750" indent="-285750">
              <a:lnSpc>
                <a:spcPct val="150000"/>
              </a:lnSpc>
              <a:buFont typeface="Arial" panose="020B0604020202020204" pitchFamily="34" charset="0"/>
              <a:buChar char="•"/>
            </a:pPr>
            <a:r>
              <a:rPr lang="pl-PL" sz="1600"/>
              <a:t>Automatyczna konfiguracja – do uruchomienia zasadniczej aplikacji nie jest wymagana żadna dodatkowa konfiguracja. Dodanie własnej jest opcjonalna dla osiągnięcia innych/nowych korzyści</a:t>
            </a:r>
          </a:p>
          <a:p>
            <a:pPr marL="285750" indent="-285750">
              <a:lnSpc>
                <a:spcPct val="150000"/>
              </a:lnSpc>
              <a:buFont typeface="Arial" panose="020B0604020202020204" pitchFamily="34" charset="0"/>
              <a:buChar char="•"/>
            </a:pPr>
            <a:r>
              <a:rPr lang="pl-PL" sz="1600"/>
              <a:t>Tworzenie aplikacji z wykorzystaniem Spring </a:t>
            </a:r>
            <a:r>
              <a:rPr lang="pl-PL" sz="1600" err="1"/>
              <a:t>Boot</a:t>
            </a:r>
            <a:r>
              <a:rPr lang="pl-PL" sz="1600"/>
              <a:t> jest uproszczone co przekłada się łatwiejszy proces </a:t>
            </a:r>
            <a:r>
              <a:rPr lang="pl-PL" sz="1600" err="1"/>
              <a:t>developmentu</a:t>
            </a:r>
            <a:endParaRPr lang="pl-PL" sz="1600"/>
          </a:p>
        </p:txBody>
      </p:sp>
    </p:spTree>
    <p:extLst>
      <p:ext uri="{BB962C8B-B14F-4D97-AF65-F5344CB8AC3E}">
        <p14:creationId xmlns:p14="http://schemas.microsoft.com/office/powerpoint/2010/main" val="36703807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Agenda</a:t>
            </a:r>
            <a:endParaRPr lang="pl-PL" sz="2900">
              <a:latin typeface="Helvetica" pitchFamily="2" charset="0"/>
            </a:endParaRPr>
          </a:p>
        </p:txBody>
      </p:sp>
      <p:sp>
        <p:nvSpPr>
          <p:cNvPr id="5" name="pole tekstowe 4">
            <a:extLst>
              <a:ext uri="{FF2B5EF4-FFF2-40B4-BE49-F238E27FC236}">
                <a16:creationId xmlns:a16="http://schemas.microsoft.com/office/drawing/2014/main" id="{8F528CA0-AD54-37D7-BFF8-1F202AE99074}"/>
              </a:ext>
            </a:extLst>
          </p:cNvPr>
          <p:cNvSpPr txBox="1"/>
          <p:nvPr/>
        </p:nvSpPr>
        <p:spPr>
          <a:xfrm>
            <a:off x="571614" y="485665"/>
            <a:ext cx="8405489" cy="5755422"/>
          </a:xfrm>
          <a:prstGeom prst="rect">
            <a:avLst/>
          </a:prstGeom>
          <a:noFill/>
        </p:spPr>
        <p:txBody>
          <a:bodyPr wrap="square" rtlCol="0">
            <a:spAutoFit/>
          </a:bodyPr>
          <a:lstStyle/>
          <a:p>
            <a:pPr marL="234950" indent="-234950" defTabSz="457200">
              <a:buAutoNum type="arabicPeriod"/>
            </a:pPr>
            <a:r>
              <a:rPr lang="pl-PL" sz="1600" dirty="0">
                <a:solidFill>
                  <a:srgbClr val="002B58"/>
                </a:solidFill>
                <a:latin typeface="Helvetica" pitchFamily="2" charset="0"/>
              </a:rPr>
              <a:t>Informacje Organizacyjne</a:t>
            </a:r>
          </a:p>
          <a:p>
            <a:pPr marL="692150" lvl="1" indent="-234950" defTabSz="457200">
              <a:buAutoNum type="arabicPeriod"/>
            </a:pPr>
            <a:r>
              <a:rPr lang="pl-PL" sz="1600" dirty="0">
                <a:solidFill>
                  <a:srgbClr val="002B58"/>
                </a:solidFill>
                <a:latin typeface="Helvetica" pitchFamily="2" charset="0"/>
              </a:rPr>
              <a:t>Informacje o przedmiocie &amp; Konsultacje</a:t>
            </a:r>
          </a:p>
          <a:p>
            <a:pPr marL="692150" lvl="1" indent="-234950" defTabSz="457200">
              <a:buAutoNum type="arabicPeriod"/>
            </a:pPr>
            <a:r>
              <a:rPr lang="pl-PL" sz="1600" dirty="0">
                <a:solidFill>
                  <a:srgbClr val="002B58"/>
                </a:solidFill>
                <a:latin typeface="Helvetica" pitchFamily="2" charset="0"/>
              </a:rPr>
              <a:t>Warunki zaliczenia</a:t>
            </a:r>
          </a:p>
          <a:p>
            <a:pPr marL="692150" lvl="1" indent="-234950" defTabSz="457200">
              <a:buAutoNum type="arabicPeriod"/>
            </a:pPr>
            <a:r>
              <a:rPr lang="pl-PL" sz="1600" dirty="0">
                <a:solidFill>
                  <a:srgbClr val="002B58"/>
                </a:solidFill>
                <a:latin typeface="Helvetica" pitchFamily="2" charset="0"/>
              </a:rPr>
              <a:t>Harmonogram</a:t>
            </a:r>
          </a:p>
          <a:p>
            <a:pPr marL="234950" indent="-234950" defTabSz="457200">
              <a:buFont typeface="+mj-lt"/>
              <a:buAutoNum type="arabicPeriod"/>
            </a:pPr>
            <a:r>
              <a:rPr lang="pl-PL" sz="1600" dirty="0">
                <a:solidFill>
                  <a:srgbClr val="002B58"/>
                </a:solidFill>
                <a:latin typeface="Helvetica" pitchFamily="2" charset="0"/>
              </a:rPr>
              <a:t>Wprowadzenie do Spring Framework</a:t>
            </a:r>
          </a:p>
          <a:p>
            <a:pPr marL="692150" lvl="1" indent="-234950" defTabSz="457200">
              <a:buFont typeface="+mj-lt"/>
              <a:buAutoNum type="arabicPeriod"/>
            </a:pPr>
            <a:r>
              <a:rPr lang="pl-PL" sz="1600" dirty="0">
                <a:solidFill>
                  <a:srgbClr val="002B58"/>
                </a:solidFill>
                <a:latin typeface="Helvetica" pitchFamily="2" charset="0"/>
              </a:rPr>
              <a:t>Wprowadzenie</a:t>
            </a:r>
          </a:p>
          <a:p>
            <a:pPr marL="692150" lvl="1" indent="-234950" defTabSz="457200">
              <a:buFont typeface="+mj-lt"/>
              <a:buAutoNum type="arabicPeriod"/>
            </a:pPr>
            <a:r>
              <a:rPr lang="pl-PL" sz="1600" dirty="0">
                <a:solidFill>
                  <a:srgbClr val="002B58"/>
                </a:solidFill>
                <a:latin typeface="Helvetica" pitchFamily="2" charset="0"/>
              </a:rPr>
              <a:t>Ekosystem</a:t>
            </a:r>
          </a:p>
          <a:p>
            <a:pPr marL="692150" lvl="1" indent="-234950" defTabSz="457200">
              <a:buFont typeface="+mj-lt"/>
              <a:buAutoNum type="arabicPeriod"/>
            </a:pPr>
            <a:r>
              <a:rPr lang="pl-PL" sz="1600" dirty="0">
                <a:solidFill>
                  <a:srgbClr val="002B58"/>
                </a:solidFill>
                <a:latin typeface="Helvetica" pitchFamily="2" charset="0"/>
              </a:rPr>
              <a:t>Literatura, materiały</a:t>
            </a:r>
          </a:p>
          <a:p>
            <a:pPr marL="234950" indent="-234950" defTabSz="457200">
              <a:buFont typeface="+mj-lt"/>
              <a:buAutoNum type="arabicPeriod"/>
            </a:pPr>
            <a:r>
              <a:rPr lang="pl-PL" sz="1600" dirty="0">
                <a:solidFill>
                  <a:srgbClr val="002B58"/>
                </a:solidFill>
                <a:latin typeface="Helvetica" pitchFamily="2" charset="0"/>
              </a:rPr>
              <a:t>Spring </a:t>
            </a:r>
            <a:r>
              <a:rPr lang="pl-PL" sz="1600" dirty="0" err="1">
                <a:solidFill>
                  <a:srgbClr val="002B58"/>
                </a:solidFill>
                <a:latin typeface="Helvetica" pitchFamily="2" charset="0"/>
              </a:rPr>
              <a:t>Boot</a:t>
            </a:r>
            <a:endParaRPr lang="pl-PL" sz="1600" dirty="0">
              <a:solidFill>
                <a:srgbClr val="002B58"/>
              </a:solidFill>
              <a:latin typeface="Helvetica" pitchFamily="2" charset="0"/>
            </a:endParaRPr>
          </a:p>
          <a:p>
            <a:pPr marL="234950" indent="-234950" defTabSz="457200">
              <a:buFont typeface="+mj-lt"/>
              <a:buAutoNum type="arabicPeriod"/>
            </a:pPr>
            <a:r>
              <a:rPr lang="pl-PL" sz="1600" dirty="0">
                <a:solidFill>
                  <a:srgbClr val="002B58"/>
                </a:solidFill>
                <a:latin typeface="Helvetica" pitchFamily="2" charset="0"/>
              </a:rPr>
              <a:t>Spring Framework – podstawy</a:t>
            </a:r>
          </a:p>
          <a:p>
            <a:pPr marL="692150" lvl="1" indent="-234950" defTabSz="457200">
              <a:buFont typeface="+mj-lt"/>
              <a:buAutoNum type="arabicPeriod"/>
            </a:pPr>
            <a:r>
              <a:rPr lang="pl-PL" sz="1600" dirty="0" err="1">
                <a:solidFill>
                  <a:srgbClr val="002B58"/>
                </a:solidFill>
                <a:latin typeface="Helvetica" pitchFamily="2" charset="0"/>
              </a:rPr>
              <a:t>Dependency</a:t>
            </a:r>
            <a:r>
              <a:rPr lang="pl-PL" sz="1600" dirty="0">
                <a:solidFill>
                  <a:srgbClr val="002B58"/>
                </a:solidFill>
                <a:latin typeface="Helvetica" pitchFamily="2" charset="0"/>
              </a:rPr>
              <a:t> </a:t>
            </a:r>
            <a:r>
              <a:rPr lang="pl-PL" sz="1600" dirty="0" err="1">
                <a:solidFill>
                  <a:srgbClr val="002B58"/>
                </a:solidFill>
                <a:latin typeface="Helvetica" pitchFamily="2" charset="0"/>
              </a:rPr>
              <a:t>Injection</a:t>
            </a:r>
            <a:endParaRPr lang="pl-PL" sz="1600" dirty="0">
              <a:solidFill>
                <a:srgbClr val="002B58"/>
              </a:solidFill>
              <a:latin typeface="Helvetica" pitchFamily="2" charset="0"/>
            </a:endParaRPr>
          </a:p>
          <a:p>
            <a:pPr marL="692150" lvl="1" indent="-234950" defTabSz="457200">
              <a:buFont typeface="+mj-lt"/>
              <a:buAutoNum type="arabicPeriod"/>
            </a:pPr>
            <a:r>
              <a:rPr lang="pl-PL" sz="1600" dirty="0" err="1">
                <a:solidFill>
                  <a:srgbClr val="002B58"/>
                </a:solidFill>
                <a:latin typeface="Helvetica" pitchFamily="2" charset="0"/>
                <a:ea typeface="+mn-ea"/>
                <a:cs typeface="+mn-cs"/>
              </a:rPr>
              <a:t>Inversion</a:t>
            </a:r>
            <a:r>
              <a:rPr lang="pl-PL" sz="1600" dirty="0">
                <a:solidFill>
                  <a:srgbClr val="002B58"/>
                </a:solidFill>
                <a:latin typeface="Helvetica" pitchFamily="2" charset="0"/>
                <a:ea typeface="+mn-ea"/>
                <a:cs typeface="+mn-cs"/>
              </a:rPr>
              <a:t> of Control</a:t>
            </a:r>
          </a:p>
          <a:p>
            <a:pPr marL="692150" lvl="1" indent="-234950" defTabSz="457200">
              <a:buFont typeface="+mj-lt"/>
              <a:buAutoNum type="arabicPeriod"/>
            </a:pPr>
            <a:r>
              <a:rPr lang="pl-PL" sz="1600" dirty="0">
                <a:solidFill>
                  <a:srgbClr val="002B58"/>
                </a:solidFill>
                <a:latin typeface="Helvetica" pitchFamily="2" charset="0"/>
              </a:rPr>
              <a:t>Definiowanie i wstrzykiwanie Beanów</a:t>
            </a:r>
          </a:p>
          <a:p>
            <a:pPr marL="234950" indent="-234950" defTabSz="457200">
              <a:buFont typeface="+mj-lt"/>
              <a:buAutoNum type="arabicPeriod"/>
            </a:pPr>
            <a:r>
              <a:rPr lang="pl-PL" sz="1600" dirty="0">
                <a:solidFill>
                  <a:srgbClr val="002B58"/>
                </a:solidFill>
                <a:latin typeface="Helvetica" pitchFamily="2" charset="0"/>
              </a:rPr>
              <a:t>Protokół HTTP, Spring MVC (Controller)</a:t>
            </a:r>
          </a:p>
          <a:p>
            <a:pPr marL="234950" indent="-234950" defTabSz="457200">
              <a:buFont typeface="+mj-lt"/>
              <a:buAutoNum type="arabicPeriod"/>
            </a:pPr>
            <a:r>
              <a:rPr lang="pl-PL" sz="1600" dirty="0">
                <a:solidFill>
                  <a:srgbClr val="002B58"/>
                </a:solidFill>
                <a:latin typeface="Helvetica" pitchFamily="2" charset="0"/>
              </a:rPr>
              <a:t>Spring REST</a:t>
            </a:r>
          </a:p>
          <a:p>
            <a:pPr marL="234950" indent="-234950" defTabSz="457200">
              <a:buFont typeface="+mj-lt"/>
              <a:buAutoNum type="arabicPeriod"/>
            </a:pPr>
            <a:r>
              <a:rPr lang="pl-PL" sz="1600" dirty="0">
                <a:solidFill>
                  <a:srgbClr val="002B58"/>
                </a:solidFill>
                <a:latin typeface="Helvetica" pitchFamily="2" charset="0"/>
              </a:rPr>
              <a:t>Spring </a:t>
            </a:r>
            <a:r>
              <a:rPr lang="pl-PL" sz="1600" dirty="0" err="1">
                <a:solidFill>
                  <a:srgbClr val="002B58"/>
                </a:solidFill>
                <a:latin typeface="Helvetica" pitchFamily="2" charset="0"/>
              </a:rPr>
              <a:t>Events</a:t>
            </a:r>
            <a:endParaRPr lang="pl-PL" sz="1600" dirty="0">
              <a:solidFill>
                <a:srgbClr val="002B58"/>
              </a:solidFill>
              <a:latin typeface="Helvetica" pitchFamily="2" charset="0"/>
            </a:endParaRPr>
          </a:p>
          <a:p>
            <a:pPr marL="234950" indent="-234950" defTabSz="457200">
              <a:buFont typeface="+mj-lt"/>
              <a:buAutoNum type="arabicPeriod"/>
            </a:pPr>
            <a:r>
              <a:rPr lang="pl-PL" sz="1600" dirty="0">
                <a:solidFill>
                  <a:srgbClr val="002B58"/>
                </a:solidFill>
                <a:latin typeface="Helvetica" pitchFamily="2" charset="0"/>
              </a:rPr>
              <a:t>Spring AOP – </a:t>
            </a:r>
            <a:r>
              <a:rPr lang="pl-PL" sz="1600" dirty="0" err="1">
                <a:solidFill>
                  <a:srgbClr val="002B58"/>
                </a:solidFill>
                <a:latin typeface="Helvetica" pitchFamily="2" charset="0"/>
              </a:rPr>
              <a:t>Aspect</a:t>
            </a:r>
            <a:r>
              <a:rPr lang="pl-PL" sz="1600" dirty="0">
                <a:solidFill>
                  <a:srgbClr val="002B58"/>
                </a:solidFill>
                <a:latin typeface="Helvetica" pitchFamily="2" charset="0"/>
              </a:rPr>
              <a:t> </a:t>
            </a:r>
            <a:r>
              <a:rPr lang="pl-PL" sz="1600" dirty="0" err="1">
                <a:solidFill>
                  <a:srgbClr val="002B58"/>
                </a:solidFill>
                <a:latin typeface="Helvetica" pitchFamily="2" charset="0"/>
              </a:rPr>
              <a:t>Oriented</a:t>
            </a:r>
            <a:r>
              <a:rPr lang="pl-PL" sz="1600" dirty="0">
                <a:solidFill>
                  <a:srgbClr val="002B58"/>
                </a:solidFill>
                <a:latin typeface="Helvetica" pitchFamily="2" charset="0"/>
              </a:rPr>
              <a:t> Programming</a:t>
            </a:r>
          </a:p>
          <a:p>
            <a:pPr marL="234950" indent="-234950" defTabSz="457200">
              <a:buFont typeface="+mj-lt"/>
              <a:buAutoNum type="arabicPeriod"/>
            </a:pPr>
            <a:r>
              <a:rPr lang="pl-PL" sz="1600" dirty="0">
                <a:solidFill>
                  <a:srgbClr val="002B58"/>
                </a:solidFill>
                <a:latin typeface="Helvetica" pitchFamily="2" charset="0"/>
              </a:rPr>
              <a:t>Spring Email</a:t>
            </a:r>
          </a:p>
          <a:p>
            <a:pPr marL="234950" indent="-234950" defTabSz="457200">
              <a:buFont typeface="+mj-lt"/>
              <a:buAutoNum type="arabicPeriod"/>
            </a:pPr>
            <a:r>
              <a:rPr lang="pl-PL" sz="1600" dirty="0">
                <a:solidFill>
                  <a:srgbClr val="002B58"/>
                </a:solidFill>
                <a:latin typeface="Helvetica" pitchFamily="2" charset="0"/>
              </a:rPr>
              <a:t>Spring </a:t>
            </a:r>
            <a:r>
              <a:rPr lang="pl-PL" sz="1600" dirty="0" err="1">
                <a:solidFill>
                  <a:srgbClr val="002B58"/>
                </a:solidFill>
                <a:latin typeface="Helvetica" pitchFamily="2" charset="0"/>
              </a:rPr>
              <a:t>Scheduling</a:t>
            </a:r>
            <a:endParaRPr lang="pl-PL" sz="1600" dirty="0">
              <a:solidFill>
                <a:srgbClr val="002B58"/>
              </a:solidFill>
              <a:latin typeface="Helvetica" pitchFamily="2" charset="0"/>
            </a:endParaRPr>
          </a:p>
          <a:p>
            <a:pPr marL="234950" indent="-234950" defTabSz="457200">
              <a:buFont typeface="+mj-lt"/>
              <a:buAutoNum type="arabicPeriod"/>
            </a:pPr>
            <a:r>
              <a:rPr lang="pl-PL" sz="1600" dirty="0">
                <a:solidFill>
                  <a:srgbClr val="002B58"/>
                </a:solidFill>
                <a:latin typeface="Helvetica" pitchFamily="2" charset="0"/>
              </a:rPr>
              <a:t>Spring </a:t>
            </a:r>
            <a:r>
              <a:rPr lang="pl-PL" sz="1600" dirty="0" err="1">
                <a:solidFill>
                  <a:srgbClr val="002B58"/>
                </a:solidFill>
                <a:latin typeface="Helvetica" pitchFamily="2" charset="0"/>
              </a:rPr>
              <a:t>Async</a:t>
            </a:r>
            <a:endParaRPr lang="pl-PL" sz="1600" dirty="0">
              <a:solidFill>
                <a:srgbClr val="002B58"/>
              </a:solidFill>
              <a:latin typeface="Helvetica" pitchFamily="2" charset="0"/>
            </a:endParaRPr>
          </a:p>
          <a:p>
            <a:pPr marL="234950" indent="-234950" defTabSz="457200">
              <a:buFont typeface="+mj-lt"/>
              <a:buAutoNum type="arabicPeriod"/>
            </a:pPr>
            <a:r>
              <a:rPr lang="pl-PL" sz="1600" dirty="0">
                <a:solidFill>
                  <a:srgbClr val="002B58"/>
                </a:solidFill>
                <a:latin typeface="Helvetica" pitchFamily="2" charset="0"/>
              </a:rPr>
              <a:t>Spring </a:t>
            </a:r>
            <a:r>
              <a:rPr lang="pl-PL" sz="1600" dirty="0" err="1">
                <a:solidFill>
                  <a:srgbClr val="002B58"/>
                </a:solidFill>
                <a:latin typeface="Helvetica" pitchFamily="2" charset="0"/>
              </a:rPr>
              <a:t>Actuator</a:t>
            </a:r>
            <a:endParaRPr lang="pl-PL" sz="1600" dirty="0">
              <a:solidFill>
                <a:srgbClr val="002B58"/>
              </a:solidFill>
              <a:latin typeface="Helvetica" pitchFamily="2" charset="0"/>
            </a:endParaRPr>
          </a:p>
          <a:p>
            <a:pPr marL="234950" indent="-234950" defTabSz="457200">
              <a:buFont typeface="+mj-lt"/>
              <a:buAutoNum type="arabicPeriod"/>
            </a:pPr>
            <a:r>
              <a:rPr lang="pl-PL" sz="1600" dirty="0" err="1">
                <a:solidFill>
                  <a:srgbClr val="002B58"/>
                </a:solidFill>
                <a:latin typeface="Helvetica" pitchFamily="2" charset="0"/>
              </a:rPr>
              <a:t>Swagger</a:t>
            </a:r>
            <a:r>
              <a:rPr lang="pl-PL" sz="1600" dirty="0">
                <a:solidFill>
                  <a:srgbClr val="002B58"/>
                </a:solidFill>
                <a:latin typeface="Helvetica" pitchFamily="2" charset="0"/>
              </a:rPr>
              <a:t> / Open API</a:t>
            </a:r>
          </a:p>
          <a:p>
            <a:pPr marL="234950" indent="-234950" defTabSz="457200">
              <a:buFont typeface="+mj-lt"/>
              <a:buAutoNum type="arabicPeriod"/>
            </a:pPr>
            <a:r>
              <a:rPr lang="pl-PL" sz="1600" dirty="0" err="1">
                <a:solidFill>
                  <a:srgbClr val="002B58"/>
                </a:solidFill>
                <a:latin typeface="Helvetica" pitchFamily="2" charset="0"/>
              </a:rPr>
              <a:t>Liquibase</a:t>
            </a:r>
            <a:r>
              <a:rPr lang="pl-PL" sz="1600" dirty="0">
                <a:solidFill>
                  <a:srgbClr val="002B58"/>
                </a:solidFill>
                <a:latin typeface="Helvetica" pitchFamily="2" charset="0"/>
              </a:rPr>
              <a:t> – zarządzanie bazą danych</a:t>
            </a:r>
          </a:p>
        </p:txBody>
      </p:sp>
      <p:pic>
        <p:nvPicPr>
          <p:cNvPr id="3" name="Obraz 3" descr="Uniwersytet WSB Merito Wrocław">
            <a:extLst>
              <a:ext uri="{FF2B5EF4-FFF2-40B4-BE49-F238E27FC236}">
                <a16:creationId xmlns:a16="http://schemas.microsoft.com/office/drawing/2014/main" id="{27AF36F1-54AB-CC75-1ACD-7865753F95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585DE882-43B1-E12B-67DD-D1F98DD0BE11}"/>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2" name="Picture 2" descr="Capgemini Logo Logo and symbol, meaning, history, PNG">
            <a:extLst>
              <a:ext uri="{FF2B5EF4-FFF2-40B4-BE49-F238E27FC236}">
                <a16:creationId xmlns:a16="http://schemas.microsoft.com/office/drawing/2014/main" id="{CE16AE03-5FC4-0B87-3239-BD8F001819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21701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3.1. Spring </a:t>
            </a:r>
            <a:r>
              <a:rPr lang="pl-PL" sz="2900" err="1">
                <a:solidFill>
                  <a:srgbClr val="002C58"/>
                </a:solidFill>
                <a:latin typeface="Helvetica" pitchFamily="2" charset="0"/>
                <a:ea typeface="+mn-ea"/>
                <a:cs typeface="+mn-cs"/>
              </a:rPr>
              <a:t>Boot</a:t>
            </a:r>
            <a:r>
              <a:rPr lang="pl-PL" sz="2900">
                <a:solidFill>
                  <a:srgbClr val="002C58"/>
                </a:solidFill>
                <a:latin typeface="Helvetica" pitchFamily="2" charset="0"/>
                <a:ea typeface="+mn-ea"/>
                <a:cs typeface="+mn-cs"/>
              </a:rPr>
              <a:t> – Jak zacząć?</a:t>
            </a:r>
            <a:endParaRPr lang="pl-PL" sz="2900">
              <a:latin typeface="Helvetica" pitchFamily="2" charset="0"/>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1F26872-E336-6DC9-DAB2-A2F5BC229E1F}"/>
              </a:ext>
            </a:extLst>
          </p:cNvPr>
          <p:cNvPicPr>
            <a:picLocks noChangeAspect="1"/>
          </p:cNvPicPr>
          <p:nvPr/>
        </p:nvPicPr>
        <p:blipFill>
          <a:blip r:embed="rId6"/>
          <a:stretch>
            <a:fillRect/>
          </a:stretch>
        </p:blipFill>
        <p:spPr>
          <a:xfrm>
            <a:off x="918149" y="693738"/>
            <a:ext cx="10187557" cy="4582313"/>
          </a:xfrm>
          <a:prstGeom prst="rect">
            <a:avLst/>
          </a:prstGeom>
        </p:spPr>
      </p:pic>
      <p:sp>
        <p:nvSpPr>
          <p:cNvPr id="11" name="TextBox 10">
            <a:extLst>
              <a:ext uri="{FF2B5EF4-FFF2-40B4-BE49-F238E27FC236}">
                <a16:creationId xmlns:a16="http://schemas.microsoft.com/office/drawing/2014/main" id="{1164EECA-5433-6307-5120-06ADDDD5943C}"/>
              </a:ext>
            </a:extLst>
          </p:cNvPr>
          <p:cNvSpPr txBox="1"/>
          <p:nvPr/>
        </p:nvSpPr>
        <p:spPr>
          <a:xfrm>
            <a:off x="8915400" y="5661386"/>
            <a:ext cx="2190306" cy="307777"/>
          </a:xfrm>
          <a:prstGeom prst="rect">
            <a:avLst/>
          </a:prstGeom>
          <a:noFill/>
        </p:spPr>
        <p:txBody>
          <a:bodyPr wrap="square">
            <a:spAutoFit/>
          </a:bodyPr>
          <a:lstStyle/>
          <a:p>
            <a:r>
              <a:rPr lang="de-DE" sz="1400">
                <a:latin typeface="Helvetica" panose="020B0604020202020204" pitchFamily="34" charset="0"/>
                <a:cs typeface="Helvetica" panose="020B0604020202020204" pitchFamily="34" charset="0"/>
              </a:rPr>
              <a:t>https://start.spring.io/</a:t>
            </a:r>
          </a:p>
        </p:txBody>
      </p:sp>
    </p:spTree>
    <p:extLst>
      <p:ext uri="{BB962C8B-B14F-4D97-AF65-F5344CB8AC3E}">
        <p14:creationId xmlns:p14="http://schemas.microsoft.com/office/powerpoint/2010/main" val="11996777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3.1. Spring </a:t>
            </a:r>
            <a:r>
              <a:rPr lang="pl-PL" sz="2900" dirty="0" err="1">
                <a:solidFill>
                  <a:srgbClr val="002C58"/>
                </a:solidFill>
                <a:latin typeface="Helvetica" pitchFamily="2" charset="0"/>
                <a:ea typeface="+mn-ea"/>
                <a:cs typeface="+mn-cs"/>
              </a:rPr>
              <a:t>Boot</a:t>
            </a:r>
            <a:r>
              <a:rPr lang="pl-PL" sz="2900" dirty="0">
                <a:solidFill>
                  <a:srgbClr val="002C58"/>
                </a:solidFill>
                <a:latin typeface="Helvetica" pitchFamily="2" charset="0"/>
                <a:ea typeface="+mn-ea"/>
                <a:cs typeface="+mn-cs"/>
              </a:rPr>
              <a:t> – Jak zacząć?</a:t>
            </a:r>
            <a:endParaRPr lang="pl-PL" sz="2900" dirty="0">
              <a:latin typeface="Helvetica" pitchFamily="2" charset="0"/>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1164EECA-5433-6307-5120-06ADDDD5943C}"/>
              </a:ext>
            </a:extLst>
          </p:cNvPr>
          <p:cNvSpPr txBox="1"/>
          <p:nvPr/>
        </p:nvSpPr>
        <p:spPr>
          <a:xfrm>
            <a:off x="8915400" y="5661386"/>
            <a:ext cx="2190306" cy="307777"/>
          </a:xfrm>
          <a:prstGeom prst="rect">
            <a:avLst/>
          </a:prstGeom>
          <a:noFill/>
        </p:spPr>
        <p:txBody>
          <a:bodyPr wrap="square">
            <a:spAutoFit/>
          </a:bodyPr>
          <a:lstStyle/>
          <a:p>
            <a:r>
              <a:rPr lang="de-DE" sz="1400">
                <a:latin typeface="Helvetica" panose="020B0604020202020204" pitchFamily="34" charset="0"/>
                <a:cs typeface="Helvetica" panose="020B0604020202020204" pitchFamily="34" charset="0"/>
              </a:rPr>
              <a:t>https://start.spring.io/</a:t>
            </a:r>
          </a:p>
        </p:txBody>
      </p:sp>
      <p:pic>
        <p:nvPicPr>
          <p:cNvPr id="4" name="Picture 3">
            <a:extLst>
              <a:ext uri="{FF2B5EF4-FFF2-40B4-BE49-F238E27FC236}">
                <a16:creationId xmlns:a16="http://schemas.microsoft.com/office/drawing/2014/main" id="{46A6638D-D361-2646-8A75-D9BAE533107A}"/>
              </a:ext>
            </a:extLst>
          </p:cNvPr>
          <p:cNvPicPr>
            <a:picLocks noChangeAspect="1"/>
          </p:cNvPicPr>
          <p:nvPr/>
        </p:nvPicPr>
        <p:blipFill>
          <a:blip r:embed="rId6"/>
          <a:stretch>
            <a:fillRect/>
          </a:stretch>
        </p:blipFill>
        <p:spPr>
          <a:xfrm>
            <a:off x="1981200" y="689336"/>
            <a:ext cx="7503059" cy="4953000"/>
          </a:xfrm>
          <a:prstGeom prst="rect">
            <a:avLst/>
          </a:prstGeom>
        </p:spPr>
      </p:pic>
    </p:spTree>
    <p:extLst>
      <p:ext uri="{BB962C8B-B14F-4D97-AF65-F5344CB8AC3E}">
        <p14:creationId xmlns:p14="http://schemas.microsoft.com/office/powerpoint/2010/main" val="38815025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3.2. Spring </a:t>
            </a:r>
            <a:r>
              <a:rPr lang="pl-PL" sz="2900" err="1">
                <a:solidFill>
                  <a:srgbClr val="002C58"/>
                </a:solidFill>
                <a:latin typeface="Helvetica" pitchFamily="2" charset="0"/>
                <a:ea typeface="+mn-ea"/>
                <a:cs typeface="+mn-cs"/>
              </a:rPr>
              <a:t>Boot</a:t>
            </a:r>
            <a:r>
              <a:rPr lang="pl-PL" sz="2900">
                <a:solidFill>
                  <a:srgbClr val="002C58"/>
                </a:solidFill>
                <a:latin typeface="Helvetica" pitchFamily="2" charset="0"/>
                <a:ea typeface="+mn-ea"/>
                <a:cs typeface="+mn-cs"/>
              </a:rPr>
              <a:t> – Konfiguracja (pom.xml)</a:t>
            </a:r>
            <a:endParaRPr lang="pl-PL" sz="2900">
              <a:latin typeface="Helvetica" pitchFamily="2" charset="0"/>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E189154F-0E04-55DC-C1F0-33DBDDF01115}"/>
              </a:ext>
            </a:extLst>
          </p:cNvPr>
          <p:cNvSpPr txBox="1"/>
          <p:nvPr/>
        </p:nvSpPr>
        <p:spPr>
          <a:xfrm>
            <a:off x="184731" y="1404294"/>
            <a:ext cx="5437415" cy="1169551"/>
          </a:xfrm>
          <a:prstGeom prst="rect">
            <a:avLst/>
          </a:prstGeom>
          <a:noFill/>
        </p:spPr>
        <p:txBody>
          <a:bodyPr wrap="square">
            <a:spAutoFit/>
          </a:bodyPr>
          <a:lstStyle/>
          <a:p>
            <a:pPr algn="ctr"/>
            <a:r>
              <a:rPr lang="pl-PL" sz="1400">
                <a:latin typeface="Helvetica" panose="020B0604020202020204" pitchFamily="34" charset="0"/>
                <a:cs typeface="Helvetica" panose="020B0604020202020204" pitchFamily="34" charset="0"/>
              </a:rPr>
              <a:t>Wskazanie w definicji projektu (pom.xml) następujących elementów:</a:t>
            </a:r>
          </a:p>
          <a:p>
            <a:pPr marL="285750" indent="-285750" algn="ctr">
              <a:buFont typeface="Arial" panose="020B0604020202020204" pitchFamily="34" charset="0"/>
              <a:buChar char="•"/>
            </a:pPr>
            <a:r>
              <a:rPr lang="pl-PL" sz="1400">
                <a:latin typeface="Helvetica" panose="020B0604020202020204" pitchFamily="34" charset="0"/>
                <a:cs typeface="Helvetica" panose="020B0604020202020204" pitchFamily="34" charset="0"/>
              </a:rPr>
              <a:t> artefaktu (</a:t>
            </a:r>
            <a:r>
              <a:rPr lang="pl-PL" sz="1400" err="1">
                <a:latin typeface="Helvetica" panose="020B0604020202020204" pitchFamily="34" charset="0"/>
                <a:cs typeface="Helvetica" panose="020B0604020202020204" pitchFamily="34" charset="0"/>
              </a:rPr>
              <a:t>parent</a:t>
            </a:r>
            <a:r>
              <a:rPr lang="pl-PL" sz="1400">
                <a:latin typeface="Helvetica" panose="020B0604020202020204" pitchFamily="34" charset="0"/>
                <a:cs typeface="Helvetica" panose="020B0604020202020204" pitchFamily="34" charset="0"/>
              </a:rPr>
              <a:t>) </a:t>
            </a:r>
            <a:r>
              <a:rPr lang="pl-PL" sz="1400" b="1" i="1">
                <a:latin typeface="Helvetica" panose="020B0604020202020204" pitchFamily="34" charset="0"/>
                <a:cs typeface="Helvetica" panose="020B0604020202020204" pitchFamily="34" charset="0"/>
              </a:rPr>
              <a:t>spring-</a:t>
            </a:r>
            <a:r>
              <a:rPr lang="pl-PL" sz="1400" b="1" i="1" err="1">
                <a:latin typeface="Helvetica" panose="020B0604020202020204" pitchFamily="34" charset="0"/>
                <a:cs typeface="Helvetica" panose="020B0604020202020204" pitchFamily="34" charset="0"/>
              </a:rPr>
              <a:t>boot</a:t>
            </a:r>
            <a:r>
              <a:rPr lang="pl-PL" sz="1400" b="1" i="1">
                <a:latin typeface="Helvetica" panose="020B0604020202020204" pitchFamily="34" charset="0"/>
                <a:cs typeface="Helvetica" panose="020B0604020202020204" pitchFamily="34" charset="0"/>
              </a:rPr>
              <a:t>-starter-</a:t>
            </a:r>
            <a:r>
              <a:rPr lang="pl-PL" sz="1400" b="1" i="1" err="1">
                <a:latin typeface="Helvetica" panose="020B0604020202020204" pitchFamily="34" charset="0"/>
                <a:cs typeface="Helvetica" panose="020B0604020202020204" pitchFamily="34" charset="0"/>
              </a:rPr>
              <a:t>parent</a:t>
            </a:r>
            <a:r>
              <a:rPr lang="pl-PL" sz="1400" b="1" i="1">
                <a:latin typeface="Helvetica" panose="020B0604020202020204" pitchFamily="34" charset="0"/>
                <a:cs typeface="Helvetica" panose="020B0604020202020204" pitchFamily="34" charset="0"/>
              </a:rPr>
              <a:t>, </a:t>
            </a:r>
          </a:p>
          <a:p>
            <a:pPr marL="285750" indent="-285750" algn="ctr">
              <a:buFont typeface="Arial" panose="020B0604020202020204" pitchFamily="34" charset="0"/>
              <a:buChar char="•"/>
            </a:pPr>
            <a:r>
              <a:rPr lang="pl-PL" sz="1400" b="1" i="1">
                <a:latin typeface="Helvetica" panose="020B0604020202020204" pitchFamily="34" charset="0"/>
                <a:cs typeface="Helvetica" panose="020B0604020202020204" pitchFamily="34" charset="0"/>
              </a:rPr>
              <a:t>zależności potrzebnych do projektu, </a:t>
            </a:r>
          </a:p>
          <a:p>
            <a:pPr marL="285750" indent="-285750" algn="ctr">
              <a:buFont typeface="Arial" panose="020B0604020202020204" pitchFamily="34" charset="0"/>
              <a:buChar char="•"/>
            </a:pPr>
            <a:r>
              <a:rPr lang="pl-PL" sz="1400" b="1" i="1" err="1">
                <a:latin typeface="Helvetica" panose="020B0604020202020204" pitchFamily="34" charset="0"/>
                <a:cs typeface="Helvetica" panose="020B0604020202020204" pitchFamily="34" charset="0"/>
              </a:rPr>
              <a:t>plugin</a:t>
            </a:r>
            <a:r>
              <a:rPr lang="pl-PL" sz="1400" b="1" i="1">
                <a:latin typeface="Helvetica" panose="020B0604020202020204" pitchFamily="34" charset="0"/>
                <a:cs typeface="Helvetica" panose="020B0604020202020204" pitchFamily="34" charset="0"/>
              </a:rPr>
              <a:t> do budowy aplikacji</a:t>
            </a:r>
            <a:endParaRPr lang="de-DE" sz="1400" b="1" i="1">
              <a:latin typeface="Helvetica" panose="020B0604020202020204" pitchFamily="34" charset="0"/>
              <a:cs typeface="Helvetica" panose="020B0604020202020204" pitchFamily="34" charset="0"/>
            </a:endParaRPr>
          </a:p>
        </p:txBody>
      </p:sp>
      <p:sp>
        <p:nvSpPr>
          <p:cNvPr id="10" name="Rectangle 3">
            <a:extLst>
              <a:ext uri="{FF2B5EF4-FFF2-40B4-BE49-F238E27FC236}">
                <a16:creationId xmlns:a16="http://schemas.microsoft.com/office/drawing/2014/main" id="{50FF323E-461D-6568-D0DF-43516F4FFFDD}"/>
              </a:ext>
            </a:extLst>
          </p:cNvPr>
          <p:cNvSpPr>
            <a:spLocks noChangeArrowheads="1"/>
          </p:cNvSpPr>
          <p:nvPr/>
        </p:nvSpPr>
        <p:spPr bwMode="auto">
          <a:xfrm>
            <a:off x="5947631" y="539889"/>
            <a:ext cx="5257800" cy="56323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project</a:t>
            </a:r>
            <a:r>
              <a:rPr kumimoji="0" lang="de-DE" altLang="de-DE" sz="1180" b="0" i="0" u="none" strike="noStrike" cap="none" normalizeH="0" baseline="0">
                <a:ln>
                  <a:noFill/>
                </a:ln>
                <a:solidFill>
                  <a:srgbClr val="0033B3"/>
                </a:solidFill>
                <a:effectLst/>
                <a:latin typeface="JetBrains Mono"/>
              </a:rPr>
              <a:t> </a:t>
            </a:r>
            <a:r>
              <a:rPr kumimoji="0" lang="de-DE" altLang="de-DE" sz="1180" b="0" i="0" u="none" strike="noStrike" cap="none" normalizeH="0" baseline="0" err="1">
                <a:ln>
                  <a:noFill/>
                </a:ln>
                <a:solidFill>
                  <a:srgbClr val="174AD4"/>
                </a:solidFill>
                <a:effectLst/>
                <a:latin typeface="JetBrains Mono"/>
              </a:rPr>
              <a:t>xmlns</a:t>
            </a:r>
            <a:r>
              <a:rPr kumimoji="0" lang="de-DE" altLang="de-DE" sz="1180" b="0" i="0" u="none" strike="noStrike" cap="none" normalizeH="0" baseline="0">
                <a:ln>
                  <a:noFill/>
                </a:ln>
                <a:solidFill>
                  <a:srgbClr val="067D17"/>
                </a:solidFill>
                <a:effectLst/>
                <a:latin typeface="JetBrains Mono"/>
              </a:rPr>
              <a:t>="http://maven.apache.org/POM/4.0.0" </a:t>
            </a:r>
            <a:r>
              <a:rPr kumimoji="0" lang="de-DE" altLang="de-DE" sz="1180" b="0" i="0" u="none" strike="noStrike" cap="none" normalizeH="0" baseline="0" err="1">
                <a:ln>
                  <a:noFill/>
                </a:ln>
                <a:solidFill>
                  <a:srgbClr val="174AD4"/>
                </a:solidFill>
                <a:effectLst/>
                <a:latin typeface="JetBrains Mono"/>
              </a:rPr>
              <a:t>xmlns:</a:t>
            </a:r>
            <a:r>
              <a:rPr kumimoji="0" lang="de-DE" altLang="de-DE" sz="1180" b="0" i="0" u="none" strike="noStrike" cap="none" normalizeH="0" baseline="0" err="1">
                <a:ln>
                  <a:noFill/>
                </a:ln>
                <a:solidFill>
                  <a:srgbClr val="871094"/>
                </a:solidFill>
                <a:effectLst/>
                <a:latin typeface="JetBrains Mono"/>
              </a:rPr>
              <a:t>xsi</a:t>
            </a:r>
            <a:r>
              <a:rPr kumimoji="0" lang="de-DE" altLang="de-DE" sz="1180" b="0" i="0" u="none" strike="noStrike" cap="none" normalizeH="0" baseline="0">
                <a:ln>
                  <a:noFill/>
                </a:ln>
                <a:solidFill>
                  <a:srgbClr val="067D17"/>
                </a:solidFill>
                <a:effectLst/>
                <a:latin typeface="JetBrains Mono"/>
              </a:rPr>
              <a:t>=" http://www.w3.org/2001/XMLSchema-instance"</a:t>
            </a:r>
            <a:br>
              <a:rPr kumimoji="0" lang="de-DE" altLang="de-DE" sz="1180" b="0" i="0" u="none" strike="noStrike" cap="none" normalizeH="0" baseline="0">
                <a:ln>
                  <a:noFill/>
                </a:ln>
                <a:solidFill>
                  <a:srgbClr val="067D17"/>
                </a:solidFill>
                <a:effectLst/>
                <a:latin typeface="JetBrains Mono"/>
              </a:rPr>
            </a:br>
            <a:r>
              <a:rPr kumimoji="0" lang="de-DE" altLang="de-DE" sz="1180" b="0" i="0" u="none" strike="noStrike" cap="none" normalizeH="0" baseline="0">
                <a:ln>
                  <a:noFill/>
                </a:ln>
                <a:solidFill>
                  <a:srgbClr val="067D17"/>
                </a:solidFill>
                <a:effectLst/>
                <a:latin typeface="JetBrains Mono"/>
              </a:rPr>
              <a:t>         </a:t>
            </a:r>
            <a:r>
              <a:rPr kumimoji="0" lang="de-DE" altLang="de-DE" sz="1180" b="0" i="0" u="none" strike="noStrike" cap="none" normalizeH="0" baseline="0" err="1">
                <a:ln>
                  <a:noFill/>
                </a:ln>
                <a:solidFill>
                  <a:srgbClr val="871094"/>
                </a:solidFill>
                <a:effectLst/>
                <a:latin typeface="JetBrains Mono"/>
              </a:rPr>
              <a:t>xsi</a:t>
            </a:r>
            <a:r>
              <a:rPr kumimoji="0" lang="de-DE" altLang="de-DE" sz="1180" b="0" i="0" u="none" strike="noStrike" cap="none" normalizeH="0" baseline="0" err="1">
                <a:ln>
                  <a:noFill/>
                </a:ln>
                <a:solidFill>
                  <a:srgbClr val="174AD4"/>
                </a:solidFill>
                <a:effectLst/>
                <a:latin typeface="JetBrains Mono"/>
              </a:rPr>
              <a:t>:schemaLocation</a:t>
            </a:r>
            <a:r>
              <a:rPr kumimoji="0" lang="de-DE" altLang="de-DE" sz="1180" b="0" i="0" u="none" strike="noStrike" cap="none" normalizeH="0" baseline="0">
                <a:ln>
                  <a:noFill/>
                </a:ln>
                <a:solidFill>
                  <a:srgbClr val="067D17"/>
                </a:solidFill>
                <a:effectLst/>
                <a:latin typeface="JetBrains Mono"/>
              </a:rPr>
              <a:t>="http://maven.apache.org/POM/4.0.0 http://maven.apache.org/xsd/maven-4.0.0.xsd"</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modelVersion</a:t>
            </a:r>
            <a:r>
              <a:rPr kumimoji="0" lang="de-DE" altLang="de-DE" sz="1180" b="0" i="0" u="none" strike="noStrike" cap="none" normalizeH="0" baseline="0">
                <a:ln>
                  <a:noFill/>
                </a:ln>
                <a:solidFill>
                  <a:srgbClr val="080808"/>
                </a:solidFill>
                <a:effectLst/>
                <a:latin typeface="JetBrains Mono"/>
              </a:rPr>
              <a:t>&gt;4.0.0&lt;/</a:t>
            </a:r>
            <a:r>
              <a:rPr kumimoji="0" lang="de-DE" altLang="de-DE" sz="1180" b="0" i="0" u="none" strike="noStrike" cap="none" normalizeH="0" baseline="0" err="1">
                <a:ln>
                  <a:noFill/>
                </a:ln>
                <a:solidFill>
                  <a:srgbClr val="0033B3"/>
                </a:solidFill>
                <a:effectLst/>
                <a:latin typeface="JetBrains Mono"/>
              </a:rPr>
              <a:t>modelVersion</a:t>
            </a:r>
            <a:r>
              <a:rPr kumimoji="0" lang="de-DE" altLang="de-DE" sz="1180" b="0" i="0" u="none" strike="noStrike" cap="none" normalizeH="0" baseline="0">
                <a:ln>
                  <a:noFill/>
                </a:ln>
                <a:solidFill>
                  <a:srgbClr val="080808"/>
                </a:solidFill>
                <a:effectLst/>
                <a:latin typeface="JetBrains Mono"/>
              </a:rPr>
              <a:t>&gt;</a:t>
            </a:r>
            <a:br>
              <a:rPr kumimoji="0" lang="de-DE" altLang="de-DE" sz="1180" b="0" i="1" u="none" strike="noStrike" cap="none" normalizeH="0" baseline="0">
                <a:ln>
                  <a:noFill/>
                </a:ln>
                <a:solidFill>
                  <a:srgbClr val="8C8C8C"/>
                </a:solidFill>
                <a:effectLst/>
                <a:latin typeface="JetBrains Mono"/>
              </a:rPr>
            </a:br>
            <a:r>
              <a:rPr kumimoji="0" lang="de-DE" altLang="de-DE" sz="1180" b="0" i="1" u="none" strike="noStrike" cap="none" normalizeH="0" baseline="0">
                <a:ln>
                  <a:noFill/>
                </a:ln>
                <a:solidFill>
                  <a:srgbClr val="8C8C8C"/>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groupId</a:t>
            </a:r>
            <a:r>
              <a:rPr kumimoji="0" lang="de-DE" altLang="de-DE" sz="1180" b="0" i="0" u="none" strike="noStrike" cap="none" normalizeH="0" baseline="0">
                <a:ln>
                  <a:noFill/>
                </a:ln>
                <a:solidFill>
                  <a:srgbClr val="080808"/>
                </a:solidFill>
                <a:effectLst/>
                <a:latin typeface="JetBrains Mono"/>
              </a:rPr>
              <a:t>&gt;</a:t>
            </a:r>
            <a:r>
              <a:rPr kumimoji="0" lang="de-DE" altLang="de-DE" sz="1180" b="0" i="0" u="none" strike="noStrike" cap="none" normalizeH="0" baseline="0" err="1">
                <a:ln>
                  <a:noFill/>
                </a:ln>
                <a:solidFill>
                  <a:srgbClr val="080808"/>
                </a:solidFill>
                <a:effectLst/>
                <a:latin typeface="JetBrains Mono"/>
              </a:rPr>
              <a:t>com.capgemini.wsb</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groupId</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pl-PL" altLang="de-DE" sz="1180" b="0" i="0" u="none" strike="noStrike" cap="none" normalizeH="0" baseline="0">
                <a:ln>
                  <a:noFill/>
                </a:ln>
                <a:solidFill>
                  <a:srgbClr val="080808"/>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artifactId</a:t>
            </a:r>
            <a:r>
              <a:rPr kumimoji="0" lang="de-DE" altLang="de-DE" sz="1180" b="0" i="0" u="none" strike="noStrike" cap="none" normalizeH="0" baseline="0">
                <a:ln>
                  <a:noFill/>
                </a:ln>
                <a:solidFill>
                  <a:srgbClr val="080808"/>
                </a:solidFill>
                <a:effectLst/>
                <a:latin typeface="JetBrains Mono"/>
              </a:rPr>
              <a:t>&gt;</a:t>
            </a:r>
            <a:r>
              <a:rPr kumimoji="0" lang="de-DE" altLang="de-DE" sz="1180" b="0" i="0" u="none" strike="noStrike" cap="none" normalizeH="0" baseline="0" err="1">
                <a:ln>
                  <a:noFill/>
                </a:ln>
                <a:solidFill>
                  <a:srgbClr val="080808"/>
                </a:solidFill>
                <a:effectLst/>
                <a:latin typeface="JetBrains Mono"/>
              </a:rPr>
              <a:t>CapWSB-FitnessTracker</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artifactId</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pl-PL" altLang="de-DE" sz="1180" b="0" i="0" u="none" strike="noStrike" cap="none" normalizeH="0" baseline="0">
                <a:ln>
                  <a:noFill/>
                </a:ln>
                <a:solidFill>
                  <a:srgbClr val="080808"/>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version</a:t>
            </a:r>
            <a:r>
              <a:rPr kumimoji="0" lang="de-DE" altLang="de-DE" sz="1180" b="0" i="0" u="none" strike="noStrike" cap="none" normalizeH="0" baseline="0">
                <a:ln>
                  <a:noFill/>
                </a:ln>
                <a:solidFill>
                  <a:srgbClr val="080808"/>
                </a:solidFill>
                <a:effectLst/>
                <a:latin typeface="JetBrains Mono"/>
              </a:rPr>
              <a:t>&gt;0.0.1-SNAPSHOT&lt;/</a:t>
            </a:r>
            <a:r>
              <a:rPr kumimoji="0" lang="de-DE" altLang="de-DE" sz="1180" b="0" i="0" u="none" strike="noStrike" cap="none" normalizeH="0" baseline="0" err="1">
                <a:ln>
                  <a:noFill/>
                </a:ln>
                <a:solidFill>
                  <a:srgbClr val="0033B3"/>
                </a:solidFill>
                <a:effectLst/>
                <a:latin typeface="JetBrains Mono"/>
              </a:rPr>
              <a:t>version</a:t>
            </a:r>
            <a:r>
              <a:rPr kumimoji="0" lang="de-DE" altLang="de-DE" sz="1180" b="0" i="0" u="none" strike="noStrike" cap="none" normalizeH="0" baseline="0">
                <a:ln>
                  <a:noFill/>
                </a:ln>
                <a:solidFill>
                  <a:srgbClr val="080808"/>
                </a:solidFill>
                <a:effectLst/>
                <a:latin typeface="JetBrains Mono"/>
              </a:rPr>
              <a:t>&gt;</a:t>
            </a:r>
            <a:endParaRPr kumimoji="0" lang="de-DE" altLang="de-DE" sz="118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de-DE" sz="1180" b="0" i="0" u="none" strike="noStrike" cap="none" normalizeH="0" baseline="0">
                <a:ln>
                  <a:noFill/>
                </a:ln>
                <a:solidFill>
                  <a:srgbClr val="080808"/>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parent</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groupId</a:t>
            </a:r>
            <a:r>
              <a:rPr kumimoji="0" lang="de-DE" altLang="de-DE" sz="1180" b="0" i="0" u="none" strike="noStrike" cap="none" normalizeH="0" baseline="0">
                <a:ln>
                  <a:noFill/>
                </a:ln>
                <a:solidFill>
                  <a:srgbClr val="080808"/>
                </a:solidFill>
                <a:effectLst/>
                <a:latin typeface="JetBrains Mono"/>
              </a:rPr>
              <a:t>&gt;</a:t>
            </a:r>
            <a:r>
              <a:rPr kumimoji="0" lang="de-DE" altLang="de-DE" sz="1180" b="0" i="0" u="none" strike="noStrike" cap="none" normalizeH="0" baseline="0" err="1">
                <a:ln>
                  <a:noFill/>
                </a:ln>
                <a:solidFill>
                  <a:srgbClr val="080808"/>
                </a:solidFill>
                <a:effectLst/>
                <a:latin typeface="JetBrains Mono"/>
              </a:rPr>
              <a:t>org.springframework.boot</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groupId</a:t>
            </a:r>
            <a:r>
              <a:rPr kumimoji="0" lang="de-DE" altLang="de-DE" sz="1180" b="0" i="0" u="none" strike="noStrike" cap="none" normalizeH="0" baseline="0">
                <a:ln>
                  <a:noFill/>
                </a:ln>
                <a:solidFill>
                  <a:srgbClr val="080808"/>
                </a:solidFill>
                <a:effectLst/>
                <a:latin typeface="JetBrains Mono"/>
              </a:rPr>
              <a:t>&gt;</a:t>
            </a:r>
            <a:br>
              <a:rPr kumimoji="0" lang="de-DE" altLang="de-DE" sz="1180" b="0" i="1" u="none" strike="noStrike" cap="none" normalizeH="0" baseline="0">
                <a:ln>
                  <a:noFill/>
                </a:ln>
                <a:solidFill>
                  <a:srgbClr val="8C8C8C"/>
                </a:solidFill>
                <a:effectLst/>
                <a:latin typeface="JetBrains Mono"/>
              </a:rPr>
            </a:br>
            <a:r>
              <a:rPr kumimoji="0" lang="de-DE" altLang="de-DE" sz="1180" b="0" i="1" u="none" strike="noStrike" cap="none" normalizeH="0" baseline="0">
                <a:ln>
                  <a:noFill/>
                </a:ln>
                <a:solidFill>
                  <a:srgbClr val="8C8C8C"/>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artifactId</a:t>
            </a:r>
            <a:r>
              <a:rPr kumimoji="0" lang="de-DE" altLang="de-DE" sz="1180" b="0" i="0" u="none" strike="noStrike" cap="none" normalizeH="0" baseline="0">
                <a:ln>
                  <a:noFill/>
                </a:ln>
                <a:solidFill>
                  <a:srgbClr val="080808"/>
                </a:solidFill>
                <a:effectLst/>
                <a:latin typeface="JetBrains Mono"/>
              </a:rPr>
              <a:t>&gt;spring-boot-starter-</a:t>
            </a:r>
            <a:r>
              <a:rPr kumimoji="0" lang="de-DE" altLang="de-DE" sz="1180" b="0" i="0" u="none" strike="noStrike" cap="none" normalizeH="0" baseline="0" err="1">
                <a:ln>
                  <a:noFill/>
                </a:ln>
                <a:solidFill>
                  <a:srgbClr val="080808"/>
                </a:solidFill>
                <a:effectLst/>
                <a:latin typeface="JetBrains Mono"/>
              </a:rPr>
              <a:t>parent</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artifactId</a:t>
            </a:r>
            <a:r>
              <a:rPr kumimoji="0" lang="de-DE" altLang="de-DE" sz="1180" b="0" i="0" u="none" strike="noStrike" cap="none" normalizeH="0" baseline="0">
                <a:ln>
                  <a:noFill/>
                </a:ln>
                <a:solidFill>
                  <a:srgbClr val="080808"/>
                </a:solidFill>
                <a:effectLst/>
                <a:latin typeface="JetBrains Mono"/>
              </a:rPr>
              <a:t>&gt; </a:t>
            </a:r>
            <a:r>
              <a:rPr kumimoji="0" lang="de-DE" altLang="de-DE" sz="1180" b="1" i="1" u="none" strike="noStrike" cap="none" normalizeH="0" baseline="0">
                <a:ln>
                  <a:noFill/>
                </a:ln>
                <a:solidFill>
                  <a:srgbClr val="000000"/>
                </a:solidFill>
                <a:effectLst/>
                <a:latin typeface="JetBrains Mono"/>
              </a:rPr>
              <a:t>&lt;!-- </a:t>
            </a:r>
            <a:r>
              <a:rPr kumimoji="0" lang="de-DE" altLang="de-DE" sz="1180" b="1" i="1" u="none" strike="noStrike" cap="none" normalizeH="0" baseline="0" err="1">
                <a:ln>
                  <a:noFill/>
                </a:ln>
                <a:solidFill>
                  <a:srgbClr val="000000"/>
                </a:solidFill>
                <a:effectLst/>
                <a:latin typeface="JetBrains Mono"/>
              </a:rPr>
              <a:t>Nazwa</a:t>
            </a:r>
            <a:r>
              <a:rPr kumimoji="0" lang="de-DE" altLang="de-DE" sz="1180" b="1" i="1" u="none" strike="noStrike" cap="none" normalizeH="0" baseline="0">
                <a:ln>
                  <a:noFill/>
                </a:ln>
                <a:solidFill>
                  <a:srgbClr val="000000"/>
                </a:solidFill>
                <a:effectLst/>
                <a:latin typeface="JetBrains Mono"/>
              </a:rPr>
              <a:t> </a:t>
            </a:r>
            <a:r>
              <a:rPr kumimoji="0" lang="de-DE" altLang="de-DE" sz="1180" b="1" i="1" u="none" strike="noStrike" cap="none" normalizeH="0" baseline="0" err="1">
                <a:ln>
                  <a:noFill/>
                </a:ln>
                <a:solidFill>
                  <a:srgbClr val="000000"/>
                </a:solidFill>
                <a:effectLst/>
                <a:latin typeface="JetBrains Mono"/>
              </a:rPr>
              <a:t>artefaktu</a:t>
            </a:r>
            <a:r>
              <a:rPr kumimoji="0" lang="de-DE" altLang="de-DE" sz="1180" b="1" i="1" u="none" strike="noStrike" cap="none" normalizeH="0" baseline="0">
                <a:ln>
                  <a:noFill/>
                </a:ln>
                <a:solidFill>
                  <a:srgbClr val="000000"/>
                </a:solidFill>
                <a:effectLst/>
                <a:latin typeface="JetBrains Mono"/>
              </a:rPr>
              <a:t> </a:t>
            </a:r>
            <a:r>
              <a:rPr kumimoji="0" lang="de-DE" altLang="de-DE" sz="1180" b="1" i="1" u="none" strike="noStrike" cap="none" normalizeH="0" baseline="0" err="1">
                <a:ln>
                  <a:noFill/>
                </a:ln>
                <a:solidFill>
                  <a:srgbClr val="000000"/>
                </a:solidFill>
                <a:effectLst/>
                <a:latin typeface="JetBrains Mono"/>
              </a:rPr>
              <a:t>rodzica</a:t>
            </a:r>
            <a:r>
              <a:rPr kumimoji="0" lang="de-DE" altLang="de-DE" sz="1180" b="1" i="1" u="none" strike="noStrike" cap="none" normalizeH="0" baseline="0">
                <a:ln>
                  <a:noFill/>
                </a:ln>
                <a:solidFill>
                  <a:srgbClr val="000000"/>
                </a:solidFill>
                <a:effectLst/>
                <a:latin typeface="JetBrains Mono"/>
              </a:rPr>
              <a:t> --&gt;</a:t>
            </a:r>
            <a:br>
              <a:rPr kumimoji="0" lang="de-DE" altLang="de-DE" sz="1180" b="0" i="1" u="none" strike="noStrike" cap="none" normalizeH="0" baseline="0">
                <a:ln>
                  <a:noFill/>
                </a:ln>
                <a:solidFill>
                  <a:srgbClr val="8C8C8C"/>
                </a:solidFill>
                <a:effectLst/>
                <a:latin typeface="JetBrains Mono"/>
              </a:rPr>
            </a:br>
            <a:r>
              <a:rPr kumimoji="0" lang="de-DE" altLang="de-DE" sz="1180" b="0" i="1" u="none" strike="noStrike" cap="none" normalizeH="0" baseline="0">
                <a:ln>
                  <a:noFill/>
                </a:ln>
                <a:solidFill>
                  <a:srgbClr val="8C8C8C"/>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version</a:t>
            </a:r>
            <a:r>
              <a:rPr kumimoji="0" lang="de-DE" altLang="de-DE" sz="1180" b="0" i="0" u="none" strike="noStrike" cap="none" normalizeH="0" baseline="0">
                <a:ln>
                  <a:noFill/>
                </a:ln>
                <a:solidFill>
                  <a:srgbClr val="080808"/>
                </a:solidFill>
                <a:effectLst/>
                <a:latin typeface="JetBrains Mono"/>
              </a:rPr>
              <a:t>&gt;3.</a:t>
            </a:r>
            <a:r>
              <a:rPr kumimoji="0" lang="pl-PL" altLang="de-DE" sz="1180" b="0" i="0" u="none" strike="noStrike" cap="none" normalizeH="0" baseline="0">
                <a:ln>
                  <a:noFill/>
                </a:ln>
                <a:solidFill>
                  <a:srgbClr val="080808"/>
                </a:solidFill>
                <a:effectLst/>
                <a:latin typeface="JetBrains Mono"/>
              </a:rPr>
              <a:t>2</a:t>
            </a:r>
            <a:r>
              <a:rPr kumimoji="0" lang="de-DE" altLang="de-DE" sz="1180" b="0" i="0" u="none" strike="noStrike" cap="none" normalizeH="0" baseline="0">
                <a:ln>
                  <a:noFill/>
                </a:ln>
                <a:solidFill>
                  <a:srgbClr val="080808"/>
                </a:solidFill>
                <a:effectLst/>
                <a:latin typeface="JetBrains Mono"/>
              </a:rPr>
              <a:t>.</a:t>
            </a:r>
            <a:r>
              <a:rPr kumimoji="0" lang="pl-PL" altLang="de-DE" sz="1180" b="0" i="0" u="none" strike="noStrike" cap="none" normalizeH="0" baseline="0">
                <a:ln>
                  <a:noFill/>
                </a:ln>
                <a:solidFill>
                  <a:srgbClr val="080808"/>
                </a:solidFill>
                <a:effectLst/>
                <a:latin typeface="JetBrains Mono"/>
              </a:rPr>
              <a:t>1</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version</a:t>
            </a:r>
            <a:r>
              <a:rPr kumimoji="0" lang="de-DE" altLang="de-DE" sz="1180" b="0" i="0" u="none" strike="noStrike" cap="none" normalizeH="0" baseline="0">
                <a:ln>
                  <a:noFill/>
                </a:ln>
                <a:solidFill>
                  <a:srgbClr val="080808"/>
                </a:solidFill>
                <a:effectLst/>
                <a:latin typeface="JetBrains Mono"/>
              </a:rPr>
              <a:t>&gt; </a:t>
            </a:r>
            <a:r>
              <a:rPr kumimoji="0" lang="de-DE" altLang="de-DE" sz="1180" b="1" i="1" u="none" strike="noStrike" cap="none" normalizeH="0" baseline="0">
                <a:ln>
                  <a:noFill/>
                </a:ln>
                <a:solidFill>
                  <a:srgbClr val="000000"/>
                </a:solidFill>
                <a:effectLst/>
                <a:latin typeface="JetBrains Mono"/>
              </a:rPr>
              <a:t>&lt;!-- </a:t>
            </a:r>
            <a:r>
              <a:rPr kumimoji="0" lang="de-DE" altLang="de-DE" sz="1180" b="1" i="1" u="none" strike="noStrike" cap="none" normalizeH="0" baseline="0" err="1">
                <a:ln>
                  <a:noFill/>
                </a:ln>
                <a:solidFill>
                  <a:srgbClr val="000000"/>
                </a:solidFill>
                <a:effectLst/>
                <a:latin typeface="JetBrains Mono"/>
              </a:rPr>
              <a:t>Wersja</a:t>
            </a:r>
            <a:r>
              <a:rPr kumimoji="0" lang="de-DE" altLang="de-DE" sz="1180" b="1" i="1" u="none" strike="noStrike" cap="none" normalizeH="0" baseline="0">
                <a:ln>
                  <a:noFill/>
                </a:ln>
                <a:solidFill>
                  <a:srgbClr val="000000"/>
                </a:solidFill>
                <a:effectLst/>
                <a:latin typeface="JetBrains Mono"/>
              </a:rPr>
              <a:t> Spring Boot --&gt;</a:t>
            </a:r>
            <a:br>
              <a:rPr kumimoji="0" lang="de-DE" altLang="de-DE" sz="1180" b="0" i="1" u="none" strike="noStrike" cap="none" normalizeH="0" baseline="0">
                <a:ln>
                  <a:noFill/>
                </a:ln>
                <a:solidFill>
                  <a:srgbClr val="8C8C8C"/>
                </a:solidFill>
                <a:effectLst/>
                <a:latin typeface="JetBrains Mono"/>
              </a:rPr>
            </a:br>
            <a:r>
              <a:rPr kumimoji="0" lang="de-DE" altLang="de-DE" sz="1180" b="0" i="1" u="none" strike="noStrike" cap="none" normalizeH="0" baseline="0">
                <a:ln>
                  <a:noFill/>
                </a:ln>
                <a:solidFill>
                  <a:srgbClr val="8C8C8C"/>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parent</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dependencies</a:t>
            </a:r>
            <a:r>
              <a:rPr kumimoji="0" lang="de-DE" altLang="de-DE" sz="1180" b="0" i="0" u="none" strike="noStrike" cap="none" normalizeH="0" baseline="0">
                <a:ln>
                  <a:noFill/>
                </a:ln>
                <a:solidFill>
                  <a:srgbClr val="080808"/>
                </a:solidFill>
                <a:effectLst/>
                <a:latin typeface="JetBrains Mono"/>
              </a:rPr>
              <a:t>&gt;</a:t>
            </a:r>
            <a:r>
              <a:rPr kumimoji="0" lang="de-DE" altLang="de-DE" sz="1180" b="0" i="0" u="none" strike="noStrike" cap="none" normalizeH="0" baseline="0">
                <a:ln>
                  <a:noFill/>
                </a:ln>
                <a:solidFill>
                  <a:srgbClr val="000000"/>
                </a:solidFill>
                <a:effectLst/>
                <a:latin typeface="JetBrains Mono"/>
              </a:rPr>
              <a:t> </a:t>
            </a:r>
            <a:r>
              <a:rPr kumimoji="0" lang="de-DE" altLang="de-DE" sz="1180" b="1" i="1" u="none" strike="noStrike" cap="none" normalizeH="0" baseline="0">
                <a:ln>
                  <a:noFill/>
                </a:ln>
                <a:solidFill>
                  <a:srgbClr val="000000"/>
                </a:solidFill>
                <a:effectLst/>
                <a:latin typeface="JetBrains Mono"/>
              </a:rPr>
              <a:t>&lt;!-- </a:t>
            </a:r>
            <a:r>
              <a:rPr kumimoji="0" lang="de-DE" altLang="de-DE" sz="1180" b="1" i="1" u="none" strike="noStrike" cap="none" normalizeH="0" baseline="0" err="1">
                <a:ln>
                  <a:noFill/>
                </a:ln>
                <a:solidFill>
                  <a:srgbClr val="000000"/>
                </a:solidFill>
                <a:effectLst/>
                <a:latin typeface="JetBrains Mono"/>
              </a:rPr>
              <a:t>Lista</a:t>
            </a:r>
            <a:r>
              <a:rPr kumimoji="0" lang="de-DE" altLang="de-DE" sz="1180" b="1" i="1" u="none" strike="noStrike" cap="none" normalizeH="0" baseline="0">
                <a:ln>
                  <a:noFill/>
                </a:ln>
                <a:solidFill>
                  <a:srgbClr val="000000"/>
                </a:solidFill>
                <a:effectLst/>
                <a:latin typeface="JetBrains Mono"/>
              </a:rPr>
              <a:t> </a:t>
            </a:r>
            <a:r>
              <a:rPr kumimoji="0" lang="de-DE" altLang="de-DE" sz="1180" b="1" i="1" u="none" strike="noStrike" cap="none" normalizeH="0" baseline="0" err="1">
                <a:ln>
                  <a:noFill/>
                </a:ln>
                <a:solidFill>
                  <a:srgbClr val="000000"/>
                </a:solidFill>
                <a:effectLst/>
                <a:latin typeface="JetBrains Mono"/>
              </a:rPr>
              <a:t>zależności</a:t>
            </a:r>
            <a:r>
              <a:rPr kumimoji="0" lang="de-DE" altLang="de-DE" sz="1180" b="1" i="1" u="none" strike="noStrike" cap="none" normalizeH="0" baseline="0">
                <a:ln>
                  <a:noFill/>
                </a:ln>
                <a:solidFill>
                  <a:srgbClr val="000000"/>
                </a:solidFill>
                <a:effectLst/>
                <a:latin typeface="JetBrains Mono"/>
              </a:rPr>
              <a:t> </a:t>
            </a:r>
            <a:r>
              <a:rPr kumimoji="0" lang="de-DE" altLang="de-DE" sz="1180" b="1" i="1" u="none" strike="noStrike" cap="none" normalizeH="0" baseline="0" err="1">
                <a:ln>
                  <a:noFill/>
                </a:ln>
                <a:solidFill>
                  <a:srgbClr val="000000"/>
                </a:solidFill>
                <a:effectLst/>
                <a:latin typeface="JetBrains Mono"/>
              </a:rPr>
              <a:t>potrzebnych</a:t>
            </a:r>
            <a:r>
              <a:rPr kumimoji="0" lang="de-DE" altLang="de-DE" sz="1180" b="1" i="1" u="none" strike="noStrike" cap="none" normalizeH="0" baseline="0">
                <a:ln>
                  <a:noFill/>
                </a:ln>
                <a:solidFill>
                  <a:srgbClr val="000000"/>
                </a:solidFill>
                <a:effectLst/>
                <a:latin typeface="JetBrains Mono"/>
              </a:rPr>
              <a:t> do </a:t>
            </a:r>
            <a:r>
              <a:rPr kumimoji="0" lang="de-DE" altLang="de-DE" sz="1180" b="1" i="1" u="none" strike="noStrike" cap="none" normalizeH="0" baseline="0" err="1">
                <a:ln>
                  <a:noFill/>
                </a:ln>
                <a:solidFill>
                  <a:srgbClr val="000000"/>
                </a:solidFill>
                <a:effectLst/>
                <a:latin typeface="JetBrains Mono"/>
              </a:rPr>
              <a:t>projektu</a:t>
            </a:r>
            <a:r>
              <a:rPr kumimoji="0" lang="de-DE" altLang="de-DE" sz="1180" b="1" i="1" u="none" strike="noStrike" cap="none" normalizeH="0" baseline="0">
                <a:ln>
                  <a:noFill/>
                </a:ln>
                <a:solidFill>
                  <a:srgbClr val="000000"/>
                </a:solidFill>
                <a:effectLst/>
                <a:latin typeface="JetBrains Mono"/>
              </a:rPr>
              <a:t> --&gt;</a:t>
            </a:r>
            <a:br>
              <a:rPr kumimoji="0" lang="de-DE" altLang="de-DE" sz="1180" b="0" i="1" u="none" strike="noStrike" cap="none" normalizeH="0" baseline="0">
                <a:ln>
                  <a:noFill/>
                </a:ln>
                <a:solidFill>
                  <a:srgbClr val="8C8C8C"/>
                </a:solidFill>
                <a:effectLst/>
                <a:latin typeface="JetBrains Mono"/>
              </a:rPr>
            </a:br>
            <a:r>
              <a:rPr kumimoji="0" lang="de-DE" altLang="de-DE" sz="1180" b="0" i="1" u="none" strike="noStrike" cap="none" normalizeH="0" baseline="0">
                <a:ln>
                  <a:noFill/>
                </a:ln>
                <a:solidFill>
                  <a:srgbClr val="8C8C8C"/>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dependency</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groupId</a:t>
            </a:r>
            <a:r>
              <a:rPr kumimoji="0" lang="de-DE" altLang="de-DE" sz="1180" b="0" i="0" u="none" strike="noStrike" cap="none" normalizeH="0" baseline="0">
                <a:ln>
                  <a:noFill/>
                </a:ln>
                <a:solidFill>
                  <a:srgbClr val="080808"/>
                </a:solidFill>
                <a:effectLst/>
                <a:latin typeface="JetBrains Mono"/>
              </a:rPr>
              <a:t>&gt;</a:t>
            </a:r>
            <a:r>
              <a:rPr kumimoji="0" lang="de-DE" altLang="de-DE" sz="1180" b="0" i="0" u="none" strike="noStrike" cap="none" normalizeH="0" baseline="0" err="1">
                <a:ln>
                  <a:noFill/>
                </a:ln>
                <a:solidFill>
                  <a:srgbClr val="080808"/>
                </a:solidFill>
                <a:effectLst/>
                <a:latin typeface="JetBrains Mono"/>
              </a:rPr>
              <a:t>org.springframework.boot</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groupId</a:t>
            </a:r>
            <a:r>
              <a:rPr kumimoji="0" lang="de-DE" altLang="de-DE" sz="1180" b="0" i="0" u="none" strike="noStrike" cap="none" normalizeH="0" baseline="0">
                <a:ln>
                  <a:noFill/>
                </a:ln>
                <a:solidFill>
                  <a:srgbClr val="080808"/>
                </a:solidFill>
                <a:effectLst/>
                <a:latin typeface="JetBrains Mono"/>
              </a:rPr>
              <a:t>&gt; </a:t>
            </a:r>
            <a:r>
              <a:rPr kumimoji="0" lang="de-DE" altLang="de-DE" sz="1180" b="0" i="1" u="none" strike="noStrike" cap="none" normalizeH="0" baseline="0">
                <a:ln>
                  <a:noFill/>
                </a:ln>
                <a:solidFill>
                  <a:srgbClr val="8C8C8C"/>
                </a:solidFill>
                <a:effectLst/>
                <a:latin typeface="JetBrains Mono"/>
              </a:rPr>
              <a:t>&lt;!-- </a:t>
            </a:r>
            <a:r>
              <a:rPr kumimoji="0" lang="de-DE" altLang="de-DE" sz="1180" b="0" i="1" u="none" strike="noStrike" cap="none" normalizeH="0" baseline="0" err="1">
                <a:ln>
                  <a:noFill/>
                </a:ln>
                <a:solidFill>
                  <a:srgbClr val="8C8C8C"/>
                </a:solidFill>
                <a:effectLst/>
                <a:latin typeface="JetBrains Mono"/>
              </a:rPr>
              <a:t>Grupa</a:t>
            </a:r>
            <a:r>
              <a:rPr kumimoji="0" lang="de-DE" altLang="de-DE" sz="1180" b="0" i="1" u="none" strike="noStrike" cap="none" normalizeH="0" baseline="0">
                <a:ln>
                  <a:noFill/>
                </a:ln>
                <a:solidFill>
                  <a:srgbClr val="8C8C8C"/>
                </a:solidFill>
                <a:effectLst/>
                <a:latin typeface="JetBrains Mono"/>
              </a:rPr>
              <a:t> </a:t>
            </a:r>
            <a:r>
              <a:rPr kumimoji="0" lang="de-DE" altLang="de-DE" sz="1180" b="0" i="1" u="none" strike="noStrike" cap="none" normalizeH="0" baseline="0" err="1">
                <a:ln>
                  <a:noFill/>
                </a:ln>
                <a:solidFill>
                  <a:srgbClr val="8C8C8C"/>
                </a:solidFill>
                <a:effectLst/>
                <a:latin typeface="JetBrains Mono"/>
              </a:rPr>
              <a:t>dla</a:t>
            </a:r>
            <a:r>
              <a:rPr kumimoji="0" lang="de-DE" altLang="de-DE" sz="1180" b="0" i="1" u="none" strike="noStrike" cap="none" normalizeH="0" baseline="0">
                <a:ln>
                  <a:noFill/>
                </a:ln>
                <a:solidFill>
                  <a:srgbClr val="8C8C8C"/>
                </a:solidFill>
                <a:effectLst/>
                <a:latin typeface="JetBrains Mono"/>
              </a:rPr>
              <a:t> Spring Boot --&gt;</a:t>
            </a:r>
            <a:br>
              <a:rPr kumimoji="0" lang="de-DE" altLang="de-DE" sz="1180" b="0" i="1" u="none" strike="noStrike" cap="none" normalizeH="0" baseline="0">
                <a:ln>
                  <a:noFill/>
                </a:ln>
                <a:solidFill>
                  <a:srgbClr val="8C8C8C"/>
                </a:solidFill>
                <a:effectLst/>
                <a:latin typeface="JetBrains Mono"/>
              </a:rPr>
            </a:br>
            <a:r>
              <a:rPr kumimoji="0" lang="de-DE" altLang="de-DE" sz="1180" b="0" i="1" u="none" strike="noStrike" cap="none" normalizeH="0" baseline="0">
                <a:ln>
                  <a:noFill/>
                </a:ln>
                <a:solidFill>
                  <a:srgbClr val="8C8C8C"/>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artifactId</a:t>
            </a:r>
            <a:r>
              <a:rPr kumimoji="0" lang="de-DE" altLang="de-DE" sz="1180" b="0" i="0" u="none" strike="noStrike" cap="none" normalizeH="0" baseline="0">
                <a:ln>
                  <a:noFill/>
                </a:ln>
                <a:solidFill>
                  <a:srgbClr val="080808"/>
                </a:solidFill>
                <a:effectLst/>
                <a:latin typeface="JetBrains Mono"/>
              </a:rPr>
              <a:t>&gt;spring-boot-starter-web&lt;/</a:t>
            </a:r>
            <a:r>
              <a:rPr kumimoji="0" lang="de-DE" altLang="de-DE" sz="1180" b="0" i="0" u="none" strike="noStrike" cap="none" normalizeH="0" baseline="0" err="1">
                <a:ln>
                  <a:noFill/>
                </a:ln>
                <a:solidFill>
                  <a:srgbClr val="0033B3"/>
                </a:solidFill>
                <a:effectLst/>
                <a:latin typeface="JetBrains Mono"/>
              </a:rPr>
              <a:t>artifactId</a:t>
            </a:r>
            <a:r>
              <a:rPr kumimoji="0" lang="de-DE" altLang="de-DE" sz="1180" b="0" i="0" u="none" strike="noStrike" cap="none" normalizeH="0" baseline="0">
                <a:ln>
                  <a:noFill/>
                </a:ln>
                <a:solidFill>
                  <a:srgbClr val="080808"/>
                </a:solidFill>
                <a:effectLst/>
                <a:latin typeface="JetBrains Mono"/>
              </a:rPr>
              <a:t>&gt; </a:t>
            </a:r>
            <a:r>
              <a:rPr kumimoji="0" lang="de-DE" altLang="de-DE" sz="1180" b="0" i="1" u="none" strike="noStrike" cap="none" normalizeH="0" baseline="0">
                <a:ln>
                  <a:noFill/>
                </a:ln>
                <a:solidFill>
                  <a:srgbClr val="8C8C8C"/>
                </a:solidFill>
                <a:effectLst/>
                <a:latin typeface="JetBrains Mono"/>
              </a:rPr>
              <a:t>&lt;!-- Starter web </a:t>
            </a:r>
            <a:r>
              <a:rPr kumimoji="0" lang="de-DE" altLang="de-DE" sz="1180" b="0" i="1" u="none" strike="noStrike" cap="none" normalizeH="0" baseline="0" err="1">
                <a:ln>
                  <a:noFill/>
                </a:ln>
                <a:solidFill>
                  <a:srgbClr val="8C8C8C"/>
                </a:solidFill>
                <a:effectLst/>
                <a:latin typeface="JetBrains Mono"/>
              </a:rPr>
              <a:t>app</a:t>
            </a:r>
            <a:r>
              <a:rPr kumimoji="0" lang="de-DE" altLang="de-DE" sz="1180" b="0" i="1" u="none" strike="noStrike" cap="none" normalizeH="0" baseline="0">
                <a:ln>
                  <a:noFill/>
                </a:ln>
                <a:solidFill>
                  <a:srgbClr val="8C8C8C"/>
                </a:solidFill>
                <a:effectLst/>
                <a:latin typeface="JetBrains Mono"/>
              </a:rPr>
              <a:t> --&gt;</a:t>
            </a:r>
            <a:br>
              <a:rPr kumimoji="0" lang="de-DE" altLang="de-DE" sz="1180" b="0" i="1" u="none" strike="noStrike" cap="none" normalizeH="0" baseline="0">
                <a:ln>
                  <a:noFill/>
                </a:ln>
                <a:solidFill>
                  <a:srgbClr val="8C8C8C"/>
                </a:solidFill>
                <a:effectLst/>
                <a:latin typeface="JetBrains Mono"/>
              </a:rPr>
            </a:br>
            <a:r>
              <a:rPr kumimoji="0" lang="de-DE" altLang="de-DE" sz="1180" b="0" i="1" u="none" strike="noStrike" cap="none" normalizeH="0" baseline="0">
                <a:ln>
                  <a:noFill/>
                </a:ln>
                <a:solidFill>
                  <a:srgbClr val="8C8C8C"/>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dependency</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dependencies</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build</a:t>
            </a:r>
            <a:r>
              <a:rPr kumimoji="0" lang="de-DE" altLang="de-DE" sz="1180" b="0" i="0" u="none" strike="noStrike" cap="none" normalizeH="0" baseline="0">
                <a:ln>
                  <a:noFill/>
                </a:ln>
                <a:solidFill>
                  <a:srgbClr val="080808"/>
                </a:solidFill>
                <a:effectLst/>
                <a:latin typeface="JetBrains Mono"/>
              </a:rPr>
              <a:t>&gt;</a:t>
            </a:r>
            <a:br>
              <a:rPr kumimoji="0" lang="de-DE" altLang="de-DE" sz="1180" b="0" i="1" u="none" strike="noStrike" cap="none" normalizeH="0" baseline="0">
                <a:ln>
                  <a:noFill/>
                </a:ln>
                <a:solidFill>
                  <a:srgbClr val="8C8C8C"/>
                </a:solidFill>
                <a:effectLst/>
                <a:latin typeface="JetBrains Mono"/>
              </a:rPr>
            </a:br>
            <a:r>
              <a:rPr kumimoji="0" lang="de-DE" altLang="de-DE" sz="1180" b="0" i="1" u="none" strike="noStrike" cap="none" normalizeH="0" baseline="0">
                <a:ln>
                  <a:noFill/>
                </a:ln>
                <a:solidFill>
                  <a:srgbClr val="8C8C8C"/>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plugins</a:t>
            </a:r>
            <a:r>
              <a:rPr kumimoji="0" lang="de-DE" altLang="de-DE" sz="1180" b="0" i="0" u="none" strike="noStrike" cap="none" normalizeH="0" baseline="0">
                <a:ln>
                  <a:noFill/>
                </a:ln>
                <a:solidFill>
                  <a:srgbClr val="080808"/>
                </a:solidFill>
                <a:effectLst/>
                <a:latin typeface="JetBrains Mono"/>
              </a:rPr>
              <a:t>&gt; </a:t>
            </a:r>
            <a:r>
              <a:rPr kumimoji="0" lang="de-DE" altLang="de-DE" sz="1180" b="1" i="1" u="none" strike="noStrike" cap="none" normalizeH="0" baseline="0">
                <a:ln>
                  <a:noFill/>
                </a:ln>
                <a:solidFill>
                  <a:srgbClr val="000000"/>
                </a:solidFill>
                <a:effectLst/>
                <a:latin typeface="JetBrains Mono"/>
              </a:rPr>
              <a:t>&lt;!-- </a:t>
            </a:r>
            <a:r>
              <a:rPr kumimoji="0" lang="de-DE" altLang="de-DE" sz="1180" b="1" i="1" u="none" strike="noStrike" cap="none" normalizeH="0" baseline="0" err="1">
                <a:ln>
                  <a:noFill/>
                </a:ln>
                <a:solidFill>
                  <a:srgbClr val="000000"/>
                </a:solidFill>
                <a:effectLst/>
                <a:latin typeface="JetBrains Mono"/>
              </a:rPr>
              <a:t>Wtyczki</a:t>
            </a:r>
            <a:r>
              <a:rPr kumimoji="0" lang="de-DE" altLang="de-DE" sz="1180" b="1" i="1" u="none" strike="noStrike" cap="none" normalizeH="0" baseline="0">
                <a:ln>
                  <a:noFill/>
                </a:ln>
                <a:solidFill>
                  <a:srgbClr val="000000"/>
                </a:solidFill>
                <a:effectLst/>
                <a:latin typeface="JetBrains Mono"/>
              </a:rPr>
              <a:t> Maven </a:t>
            </a:r>
            <a:r>
              <a:rPr kumimoji="0" lang="de-DE" altLang="de-DE" sz="1180" b="1" i="1" u="none" strike="noStrike" cap="none" normalizeH="0" baseline="0" err="1">
                <a:ln>
                  <a:noFill/>
                </a:ln>
                <a:solidFill>
                  <a:srgbClr val="000000"/>
                </a:solidFill>
                <a:effectLst/>
                <a:latin typeface="JetBrains Mono"/>
              </a:rPr>
              <a:t>używane</a:t>
            </a:r>
            <a:r>
              <a:rPr kumimoji="0" lang="de-DE" altLang="de-DE" sz="1180" b="1" i="1" u="none" strike="noStrike" cap="none" normalizeH="0" baseline="0">
                <a:ln>
                  <a:noFill/>
                </a:ln>
                <a:solidFill>
                  <a:srgbClr val="000000"/>
                </a:solidFill>
                <a:effectLst/>
                <a:latin typeface="JetBrains Mono"/>
              </a:rPr>
              <a:t> do </a:t>
            </a:r>
            <a:r>
              <a:rPr kumimoji="0" lang="de-DE" altLang="de-DE" sz="1180" b="1" i="1" u="none" strike="noStrike" cap="none" normalizeH="0" baseline="0" err="1">
                <a:ln>
                  <a:noFill/>
                </a:ln>
                <a:solidFill>
                  <a:srgbClr val="000000"/>
                </a:solidFill>
                <a:effectLst/>
                <a:latin typeface="JetBrains Mono"/>
              </a:rPr>
              <a:t>budowy</a:t>
            </a:r>
            <a:r>
              <a:rPr kumimoji="0" lang="de-DE" altLang="de-DE" sz="1180" b="1" i="1" u="none" strike="noStrike" cap="none" normalizeH="0" baseline="0">
                <a:ln>
                  <a:noFill/>
                </a:ln>
                <a:solidFill>
                  <a:srgbClr val="000000"/>
                </a:solidFill>
                <a:effectLst/>
                <a:latin typeface="JetBrains Mono"/>
              </a:rPr>
              <a:t> </a:t>
            </a:r>
            <a:r>
              <a:rPr kumimoji="0" lang="de-DE" altLang="de-DE" sz="1180" b="1" i="1" u="none" strike="noStrike" cap="none" normalizeH="0" baseline="0" err="1">
                <a:ln>
                  <a:noFill/>
                </a:ln>
                <a:solidFill>
                  <a:srgbClr val="000000"/>
                </a:solidFill>
                <a:effectLst/>
                <a:latin typeface="JetBrains Mono"/>
              </a:rPr>
              <a:t>aplikacji</a:t>
            </a:r>
            <a:r>
              <a:rPr kumimoji="0" lang="de-DE" altLang="de-DE" sz="1180" b="1" i="1" u="none" strike="noStrike" cap="none" normalizeH="0" baseline="0">
                <a:ln>
                  <a:noFill/>
                </a:ln>
                <a:solidFill>
                  <a:srgbClr val="000000"/>
                </a:solidFill>
                <a:effectLst/>
                <a:latin typeface="JetBrains Mono"/>
              </a:rPr>
              <a:t> --&gt;</a:t>
            </a:r>
            <a:br>
              <a:rPr kumimoji="0" lang="de-DE" altLang="de-DE" sz="1180" b="0" i="1" u="none" strike="noStrike" cap="none" normalizeH="0" baseline="0">
                <a:ln>
                  <a:noFill/>
                </a:ln>
                <a:solidFill>
                  <a:srgbClr val="8C8C8C"/>
                </a:solidFill>
                <a:effectLst/>
                <a:latin typeface="JetBrains Mono"/>
              </a:rPr>
            </a:br>
            <a:r>
              <a:rPr kumimoji="0" lang="de-DE" altLang="de-DE" sz="1180" b="0" i="1" u="none" strike="noStrike" cap="none" normalizeH="0" baseline="0">
                <a:ln>
                  <a:noFill/>
                </a:ln>
                <a:solidFill>
                  <a:srgbClr val="8C8C8C"/>
                </a:solidFill>
                <a:effectLst/>
                <a:latin typeface="JetBrains Mono"/>
              </a:rPr>
              <a:t>            </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plugin</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groupId</a:t>
            </a:r>
            <a:r>
              <a:rPr kumimoji="0" lang="de-DE" altLang="de-DE" sz="1180" b="0" i="0" u="none" strike="noStrike" cap="none" normalizeH="0" baseline="0">
                <a:ln>
                  <a:noFill/>
                </a:ln>
                <a:solidFill>
                  <a:srgbClr val="080808"/>
                </a:solidFill>
                <a:effectLst/>
                <a:latin typeface="JetBrains Mono"/>
              </a:rPr>
              <a:t>&gt;</a:t>
            </a:r>
            <a:r>
              <a:rPr kumimoji="0" lang="de-DE" altLang="de-DE" sz="1180" b="0" i="0" u="none" strike="noStrike" cap="none" normalizeH="0" baseline="0" err="1">
                <a:ln>
                  <a:noFill/>
                </a:ln>
                <a:solidFill>
                  <a:srgbClr val="080808"/>
                </a:solidFill>
                <a:effectLst/>
                <a:latin typeface="JetBrains Mono"/>
              </a:rPr>
              <a:t>org.springframework.boot</a:t>
            </a: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groupId</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artifactId</a:t>
            </a:r>
            <a:r>
              <a:rPr kumimoji="0" lang="de-DE" altLang="de-DE" sz="1180" b="0" i="0" u="none" strike="noStrike" cap="none" normalizeH="0" baseline="0">
                <a:ln>
                  <a:noFill/>
                </a:ln>
                <a:solidFill>
                  <a:srgbClr val="080808"/>
                </a:solidFill>
                <a:effectLst/>
                <a:latin typeface="JetBrains Mono"/>
              </a:rPr>
              <a:t>&gt;spring-boot-</a:t>
            </a:r>
            <a:r>
              <a:rPr kumimoji="0" lang="de-DE" altLang="de-DE" sz="1180" b="0" i="0" u="none" strike="noStrike" cap="none" normalizeH="0" baseline="0" err="1">
                <a:ln>
                  <a:noFill/>
                </a:ln>
                <a:solidFill>
                  <a:srgbClr val="080808"/>
                </a:solidFill>
                <a:effectLst/>
                <a:latin typeface="JetBrains Mono"/>
              </a:rPr>
              <a:t>maven</a:t>
            </a:r>
            <a:r>
              <a:rPr kumimoji="0" lang="de-DE" altLang="de-DE" sz="1180" b="0" i="0" u="none" strike="noStrike" cap="none" normalizeH="0" baseline="0">
                <a:ln>
                  <a:noFill/>
                </a:ln>
                <a:solidFill>
                  <a:srgbClr val="080808"/>
                </a:solidFill>
                <a:effectLst/>
                <a:latin typeface="JetBrains Mono"/>
              </a:rPr>
              <a:t>-plugin&lt;/</a:t>
            </a:r>
            <a:r>
              <a:rPr kumimoji="0" lang="de-DE" altLang="de-DE" sz="1180" b="0" i="0" u="none" strike="noStrike" cap="none" normalizeH="0" baseline="0" err="1">
                <a:ln>
                  <a:noFill/>
                </a:ln>
                <a:solidFill>
                  <a:srgbClr val="0033B3"/>
                </a:solidFill>
                <a:effectLst/>
                <a:latin typeface="JetBrains Mono"/>
              </a:rPr>
              <a:t>artifactId</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plugin</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plugins</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    &lt;/</a:t>
            </a:r>
            <a:r>
              <a:rPr kumimoji="0" lang="de-DE" altLang="de-DE" sz="1180" b="0" i="0" u="none" strike="noStrike" cap="none" normalizeH="0" baseline="0" err="1">
                <a:ln>
                  <a:noFill/>
                </a:ln>
                <a:solidFill>
                  <a:srgbClr val="0033B3"/>
                </a:solidFill>
                <a:effectLst/>
                <a:latin typeface="JetBrains Mono"/>
              </a:rPr>
              <a:t>build</a:t>
            </a:r>
            <a:r>
              <a:rPr kumimoji="0" lang="de-DE" altLang="de-DE" sz="1180" b="0" i="0" u="none" strike="noStrike" cap="none" normalizeH="0" baseline="0">
                <a:ln>
                  <a:noFill/>
                </a:ln>
                <a:solidFill>
                  <a:srgbClr val="080808"/>
                </a:solidFill>
                <a:effectLst/>
                <a:latin typeface="JetBrains Mono"/>
              </a:rPr>
              <a:t>&gt;</a:t>
            </a:r>
            <a:br>
              <a:rPr kumimoji="0" lang="de-DE" altLang="de-DE" sz="1180" b="0" i="0" u="none" strike="noStrike" cap="none" normalizeH="0" baseline="0">
                <a:ln>
                  <a:noFill/>
                </a:ln>
                <a:solidFill>
                  <a:srgbClr val="080808"/>
                </a:solidFill>
                <a:effectLst/>
                <a:latin typeface="JetBrains Mono"/>
              </a:rPr>
            </a:br>
            <a:r>
              <a:rPr kumimoji="0" lang="de-DE" altLang="de-DE" sz="1180" b="0" i="0" u="none" strike="noStrike" cap="none" normalizeH="0" baseline="0">
                <a:ln>
                  <a:noFill/>
                </a:ln>
                <a:solidFill>
                  <a:srgbClr val="080808"/>
                </a:solidFill>
                <a:effectLst/>
                <a:latin typeface="JetBrains Mono"/>
              </a:rPr>
              <a:t>&lt;/</a:t>
            </a:r>
            <a:r>
              <a:rPr kumimoji="0" lang="de-DE" altLang="de-DE" sz="1180" b="0" i="0" u="none" strike="noStrike" cap="none" normalizeH="0" baseline="0" err="1">
                <a:ln>
                  <a:noFill/>
                </a:ln>
                <a:solidFill>
                  <a:srgbClr val="0033B3"/>
                </a:solidFill>
                <a:effectLst/>
                <a:latin typeface="JetBrains Mono"/>
              </a:rPr>
              <a:t>project</a:t>
            </a:r>
            <a:r>
              <a:rPr kumimoji="0" lang="de-DE" altLang="de-DE" sz="1180" b="0" i="0" u="none" strike="noStrike" cap="none" normalizeH="0" baseline="0">
                <a:ln>
                  <a:noFill/>
                </a:ln>
                <a:solidFill>
                  <a:srgbClr val="080808"/>
                </a:solidFill>
                <a:effectLst/>
                <a:latin typeface="JetBrains Mono"/>
              </a:rPr>
              <a:t>&gt; </a:t>
            </a:r>
            <a:endParaRPr kumimoji="0" lang="de-DE" altLang="de-DE" sz="1180" b="0" i="0" u="none" strike="noStrike" cap="none" normalizeH="0" baseline="0">
              <a:ln>
                <a:noFill/>
              </a:ln>
              <a:solidFill>
                <a:schemeClr val="tx1"/>
              </a:solidFill>
              <a:effectLst/>
              <a:latin typeface="Arial" panose="020B0604020202020204" pitchFamily="34" charset="0"/>
            </a:endParaRPr>
          </a:p>
        </p:txBody>
      </p:sp>
      <p:sp>
        <p:nvSpPr>
          <p:cNvPr id="11" name="Rectangle 4">
            <a:extLst>
              <a:ext uri="{FF2B5EF4-FFF2-40B4-BE49-F238E27FC236}">
                <a16:creationId xmlns:a16="http://schemas.microsoft.com/office/drawing/2014/main" id="{837ADEED-4138-C337-6E7E-9707935C6FD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800" b="0" i="0" u="none" strike="noStrike" cap="none" normalizeH="0" baseline="0">
              <a:ln>
                <a:noFill/>
              </a:ln>
              <a:solidFill>
                <a:schemeClr val="tx1"/>
              </a:solidFill>
              <a:effectLst/>
              <a:latin typeface="Arial" panose="020B0604020202020204" pitchFamily="34" charset="0"/>
            </a:endParaRPr>
          </a:p>
        </p:txBody>
      </p:sp>
      <p:pic>
        <p:nvPicPr>
          <p:cNvPr id="3078" name="Picture 6" descr="Maven vs Gradle">
            <a:extLst>
              <a:ext uri="{FF2B5EF4-FFF2-40B4-BE49-F238E27FC236}">
                <a16:creationId xmlns:a16="http://schemas.microsoft.com/office/drawing/2014/main" id="{2BC208AF-16BF-97A9-EE8C-89606F49E91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71600" y="3749539"/>
            <a:ext cx="3333750" cy="1828800"/>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18260286-C614-3AD0-2306-9859E6BD35E7}"/>
              </a:ext>
            </a:extLst>
          </p:cNvPr>
          <p:cNvSpPr txBox="1"/>
          <p:nvPr/>
        </p:nvSpPr>
        <p:spPr>
          <a:xfrm>
            <a:off x="1619250" y="3380207"/>
            <a:ext cx="2838450" cy="369332"/>
          </a:xfrm>
          <a:prstGeom prst="rect">
            <a:avLst/>
          </a:prstGeom>
          <a:noFill/>
        </p:spPr>
        <p:txBody>
          <a:bodyPr wrap="square">
            <a:spAutoFit/>
          </a:bodyPr>
          <a:lstStyle/>
          <a:p>
            <a:pPr algn="ctr"/>
            <a:r>
              <a:rPr lang="pl-PL" sz="1800">
                <a:latin typeface="Helvetica" panose="020B0604020202020204" pitchFamily="34" charset="0"/>
                <a:cs typeface="Helvetica" panose="020B0604020202020204" pitchFamily="34" charset="0"/>
              </a:rPr>
              <a:t>Wsparcie: </a:t>
            </a:r>
          </a:p>
        </p:txBody>
      </p:sp>
    </p:spTree>
    <p:extLst>
      <p:ext uri="{BB962C8B-B14F-4D97-AF65-F5344CB8AC3E}">
        <p14:creationId xmlns:p14="http://schemas.microsoft.com/office/powerpoint/2010/main" val="4481467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23</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3.3. Spring </a:t>
            </a:r>
            <a:r>
              <a:rPr lang="pl-PL" sz="2900" err="1">
                <a:solidFill>
                  <a:srgbClr val="002C58"/>
                </a:solidFill>
                <a:latin typeface="Helvetica" pitchFamily="2" charset="0"/>
                <a:ea typeface="+mn-ea"/>
                <a:cs typeface="+mn-cs"/>
              </a:rPr>
              <a:t>Boot</a:t>
            </a:r>
            <a:r>
              <a:rPr lang="pl-PL" sz="2900">
                <a:solidFill>
                  <a:srgbClr val="002C58"/>
                </a:solidFill>
                <a:latin typeface="Helvetica" pitchFamily="2" charset="0"/>
                <a:ea typeface="+mn-ea"/>
                <a:cs typeface="+mn-cs"/>
              </a:rPr>
              <a:t> – Application </a:t>
            </a:r>
            <a:r>
              <a:rPr lang="pl-PL" sz="2900" err="1">
                <a:solidFill>
                  <a:srgbClr val="002C58"/>
                </a:solidFill>
                <a:latin typeface="Helvetica" pitchFamily="2" charset="0"/>
                <a:ea typeface="+mn-ea"/>
                <a:cs typeface="+mn-cs"/>
              </a:rPr>
              <a:t>Properties</a:t>
            </a:r>
            <a:endParaRPr lang="pl-PL" sz="2900">
              <a:latin typeface="Helvetica" pitchFamily="2" charset="0"/>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81857E4E-8161-2E1B-5E9D-9C1BE5F703CB}"/>
              </a:ext>
            </a:extLst>
          </p:cNvPr>
          <p:cNvSpPr txBox="1"/>
          <p:nvPr/>
        </p:nvSpPr>
        <p:spPr>
          <a:xfrm>
            <a:off x="645885" y="783775"/>
            <a:ext cx="6432688" cy="1569660"/>
          </a:xfrm>
          <a:prstGeom prst="rect">
            <a:avLst/>
          </a:prstGeom>
          <a:noFill/>
        </p:spPr>
        <p:txBody>
          <a:bodyPr wrap="square">
            <a:spAutoFit/>
          </a:bodyPr>
          <a:lstStyle/>
          <a:p>
            <a:r>
              <a:rPr lang="pl-PL" sz="1600" i="1">
                <a:latin typeface="Helvetica" panose="020B0604020202020204" pitchFamily="34" charset="0"/>
                <a:cs typeface="Helvetica" panose="020B0604020202020204" pitchFamily="34" charset="0"/>
              </a:rPr>
              <a:t>Opcjonalnie konfiguracja aplikacji za pomocą </a:t>
            </a:r>
            <a:r>
              <a:rPr lang="pl-PL" sz="1600" b="1" i="1" err="1">
                <a:latin typeface="Helvetica" panose="020B0604020202020204" pitchFamily="34" charset="0"/>
                <a:cs typeface="Helvetica" panose="020B0604020202020204" pitchFamily="34" charset="0"/>
              </a:rPr>
              <a:t>application.properties</a:t>
            </a:r>
            <a:endParaRPr lang="pl-PL" sz="1600" b="1" i="1">
              <a:latin typeface="Helvetica" panose="020B0604020202020204" pitchFamily="34" charset="0"/>
              <a:cs typeface="Helvetica" panose="020B0604020202020204" pitchFamily="34" charset="0"/>
            </a:endParaRPr>
          </a:p>
          <a:p>
            <a:endParaRPr lang="pl-PL" sz="1600" i="1">
              <a:latin typeface="Helvetica" panose="020B0604020202020204" pitchFamily="34" charset="0"/>
              <a:cs typeface="Helvetica" panose="020B0604020202020204" pitchFamily="34" charset="0"/>
            </a:endParaRPr>
          </a:p>
          <a:p>
            <a:r>
              <a:rPr lang="pl-PL" sz="1600" i="1">
                <a:latin typeface="Helvetica" panose="020B0604020202020204" pitchFamily="34" charset="0"/>
                <a:cs typeface="Helvetica" panose="020B0604020202020204" pitchFamily="34" charset="0"/>
              </a:rPr>
              <a:t>Różne właściwości można określić w pliku </a:t>
            </a:r>
            <a:r>
              <a:rPr lang="pl-PL" sz="1600" i="1" err="1">
                <a:latin typeface="Helvetica" panose="020B0604020202020204" pitchFamily="34" charset="0"/>
                <a:cs typeface="Helvetica" panose="020B0604020202020204" pitchFamily="34" charset="0"/>
              </a:rPr>
              <a:t>application.properties</a:t>
            </a:r>
            <a:r>
              <a:rPr lang="pl-PL" sz="1600" i="1">
                <a:latin typeface="Helvetica" panose="020B0604020202020204" pitchFamily="34" charset="0"/>
                <a:cs typeface="Helvetica" panose="020B0604020202020204" pitchFamily="34" charset="0"/>
              </a:rPr>
              <a:t>, </a:t>
            </a:r>
            <a:br>
              <a:rPr lang="pl-PL" sz="1600" i="1">
                <a:latin typeface="Helvetica" panose="020B0604020202020204" pitchFamily="34" charset="0"/>
                <a:cs typeface="Helvetica" panose="020B0604020202020204" pitchFamily="34" charset="0"/>
              </a:rPr>
            </a:br>
            <a:r>
              <a:rPr lang="pl-PL" sz="1600" i="1">
                <a:latin typeface="Helvetica" panose="020B0604020202020204" pitchFamily="34" charset="0"/>
                <a:cs typeface="Helvetica" panose="020B0604020202020204" pitchFamily="34" charset="0"/>
              </a:rPr>
              <a:t>w pliku </a:t>
            </a:r>
            <a:r>
              <a:rPr lang="pl-PL" sz="1600" i="1" err="1">
                <a:latin typeface="Helvetica" panose="020B0604020202020204" pitchFamily="34" charset="0"/>
                <a:cs typeface="Helvetica" panose="020B0604020202020204" pitchFamily="34" charset="0"/>
              </a:rPr>
              <a:t>application.yaml</a:t>
            </a:r>
            <a:r>
              <a:rPr lang="pl-PL" sz="1600" i="1">
                <a:latin typeface="Helvetica" panose="020B0604020202020204" pitchFamily="34" charset="0"/>
                <a:cs typeface="Helvetica" panose="020B0604020202020204" pitchFamily="34" charset="0"/>
              </a:rPr>
              <a:t> lub jako przełączniki wiersza poleceń. Ten dodatek zawiera listę typowych właściwości Spring </a:t>
            </a:r>
            <a:r>
              <a:rPr lang="pl-PL" sz="1600" i="1" err="1">
                <a:latin typeface="Helvetica" panose="020B0604020202020204" pitchFamily="34" charset="0"/>
                <a:cs typeface="Helvetica" panose="020B0604020202020204" pitchFamily="34" charset="0"/>
              </a:rPr>
              <a:t>Boot</a:t>
            </a:r>
            <a:r>
              <a:rPr lang="pl-PL" sz="1600" i="1">
                <a:latin typeface="Helvetica" panose="020B0604020202020204" pitchFamily="34" charset="0"/>
                <a:cs typeface="Helvetica" panose="020B0604020202020204" pitchFamily="34" charset="0"/>
              </a:rPr>
              <a:t> i odniesienia do klas bazowych, które je wykorzystują.</a:t>
            </a:r>
            <a:endParaRPr lang="de-DE" sz="1600" i="1">
              <a:latin typeface="Helvetica" panose="020B0604020202020204" pitchFamily="34" charset="0"/>
              <a:cs typeface="Helvetica" panose="020B0604020202020204" pitchFamily="34" charset="0"/>
            </a:endParaRPr>
          </a:p>
        </p:txBody>
      </p:sp>
      <p:pic>
        <p:nvPicPr>
          <p:cNvPr id="18" name="Picture 17">
            <a:extLst>
              <a:ext uri="{FF2B5EF4-FFF2-40B4-BE49-F238E27FC236}">
                <a16:creationId xmlns:a16="http://schemas.microsoft.com/office/drawing/2014/main" id="{45D69824-E492-A7C9-9341-E5D789997A33}"/>
              </a:ext>
            </a:extLst>
          </p:cNvPr>
          <p:cNvPicPr>
            <a:picLocks noChangeAspect="1"/>
          </p:cNvPicPr>
          <p:nvPr/>
        </p:nvPicPr>
        <p:blipFill>
          <a:blip r:embed="rId6"/>
          <a:stretch>
            <a:fillRect/>
          </a:stretch>
        </p:blipFill>
        <p:spPr>
          <a:xfrm>
            <a:off x="806312" y="2525502"/>
            <a:ext cx="5931126" cy="31698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0" name="TextBox 19">
            <a:extLst>
              <a:ext uri="{FF2B5EF4-FFF2-40B4-BE49-F238E27FC236}">
                <a16:creationId xmlns:a16="http://schemas.microsoft.com/office/drawing/2014/main" id="{A68D86D8-87CA-843D-6F29-51477B196111}"/>
              </a:ext>
            </a:extLst>
          </p:cNvPr>
          <p:cNvSpPr txBox="1"/>
          <p:nvPr/>
        </p:nvSpPr>
        <p:spPr>
          <a:xfrm>
            <a:off x="7812454" y="708246"/>
            <a:ext cx="3760443" cy="5355312"/>
          </a:xfrm>
          <a:prstGeom prst="rect">
            <a:avLst/>
          </a:prstGeom>
          <a:noFill/>
        </p:spPr>
        <p:txBody>
          <a:bodyPr wrap="square">
            <a:spAutoFit/>
          </a:bodyPr>
          <a:lstStyle/>
          <a:p>
            <a:pPr algn="l"/>
            <a:r>
              <a:rPr lang="pl-PL" b="0" i="0" u="none" strike="noStrike">
                <a:solidFill>
                  <a:srgbClr val="002C58"/>
                </a:solidFill>
                <a:effectLst/>
                <a:latin typeface="-apple-system"/>
              </a:rPr>
              <a:t>Kategorie </a:t>
            </a:r>
            <a:r>
              <a:rPr lang="pl-PL" b="0" i="0" u="none" strike="noStrike" err="1">
                <a:solidFill>
                  <a:srgbClr val="002C58"/>
                </a:solidFill>
                <a:effectLst/>
                <a:latin typeface="-apple-system"/>
              </a:rPr>
              <a:t>application</a:t>
            </a:r>
            <a:r>
              <a:rPr lang="pl-PL" b="0" i="0" u="none" strike="noStrike">
                <a:solidFill>
                  <a:srgbClr val="002C58"/>
                </a:solidFill>
                <a:effectLst/>
                <a:latin typeface="-apple-system"/>
              </a:rPr>
              <a:t> </a:t>
            </a:r>
            <a:r>
              <a:rPr lang="pl-PL" b="0" i="0" u="none" strike="noStrike" err="1">
                <a:solidFill>
                  <a:srgbClr val="002C58"/>
                </a:solidFill>
                <a:effectLst/>
                <a:latin typeface="-apple-system"/>
              </a:rPr>
              <a:t>properties</a:t>
            </a:r>
            <a:r>
              <a:rPr lang="pl-PL" b="0" i="0" u="none" strike="noStrike">
                <a:solidFill>
                  <a:srgbClr val="002C58"/>
                </a:solidFill>
                <a:effectLst/>
                <a:latin typeface="-apple-system"/>
              </a:rPr>
              <a:t>: </a:t>
            </a:r>
            <a:endParaRPr lang="pl-PL" b="0" i="0" u="none" strike="noStrike">
              <a:solidFill>
                <a:srgbClr val="002C58"/>
              </a:solidFill>
              <a:effectLst/>
              <a:latin typeface="-apple-system"/>
              <a:hlinkClick r:id="rId7">
                <a:extLst>
                  <a:ext uri="{A12FA001-AC4F-418D-AE19-62706E023703}">
                    <ahyp:hlinkClr xmlns:ahyp="http://schemas.microsoft.com/office/drawing/2018/hyperlinkcolor" val="tx"/>
                  </a:ext>
                </a:extLst>
              </a:hlinkClick>
            </a:endParaRPr>
          </a:p>
          <a:p>
            <a:pPr algn="l">
              <a:buFont typeface="Arial" panose="020B0604020202020204" pitchFamily="34" charset="0"/>
              <a:buChar char="•"/>
            </a:pPr>
            <a:r>
              <a:rPr lang="de-DE" b="0" i="0" u="none" strike="noStrike">
                <a:solidFill>
                  <a:srgbClr val="0563C1"/>
                </a:solidFill>
                <a:effectLst/>
                <a:latin typeface="-apple-system"/>
                <a:hlinkClick r:id="rId7">
                  <a:extLst>
                    <a:ext uri="{A12FA001-AC4F-418D-AE19-62706E023703}">
                      <ahyp:hlinkClr xmlns:ahyp="http://schemas.microsoft.com/office/drawing/2018/hyperlinkcolor" val="tx"/>
                    </a:ext>
                  </a:extLst>
                </a:hlinkClick>
              </a:rPr>
              <a:t>1. Core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8"/>
              </a:rPr>
              <a:t>2. Cache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9"/>
              </a:rPr>
              <a:t>3. Mail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0"/>
              </a:rPr>
              <a:t>4. JSON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1"/>
              </a:rPr>
              <a:t>5. Data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2"/>
              </a:rPr>
              <a:t>6. Transaction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3"/>
              </a:rPr>
              <a:t>7. Data Migration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4"/>
              </a:rPr>
              <a:t>8. Integration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5"/>
              </a:rPr>
              <a:t>9. Web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6"/>
              </a:rPr>
              <a:t>10. </a:t>
            </a:r>
            <a:r>
              <a:rPr lang="de-DE" b="0" i="0" u="none" strike="noStrike" err="1">
                <a:solidFill>
                  <a:srgbClr val="BBBCBE"/>
                </a:solidFill>
                <a:effectLst/>
                <a:latin typeface="-apple-system"/>
                <a:hlinkClick r:id="rId16"/>
              </a:rPr>
              <a:t>Templating</a:t>
            </a:r>
            <a:r>
              <a:rPr lang="de-DE" b="0" i="0" u="none" strike="noStrike">
                <a:solidFill>
                  <a:srgbClr val="BBBCBE"/>
                </a:solidFill>
                <a:effectLst/>
                <a:latin typeface="-apple-system"/>
                <a:hlinkClick r:id="rId16"/>
              </a:rPr>
              <a:t>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7"/>
              </a:rPr>
              <a:t>11. Server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8"/>
              </a:rPr>
              <a:t>12. Security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19"/>
              </a:rPr>
              <a:t>13. </a:t>
            </a:r>
            <a:r>
              <a:rPr lang="de-DE" b="0" i="0" u="none" strike="noStrike" err="1">
                <a:solidFill>
                  <a:srgbClr val="BBBCBE"/>
                </a:solidFill>
                <a:effectLst/>
                <a:latin typeface="-apple-system"/>
                <a:hlinkClick r:id="rId19"/>
              </a:rPr>
              <a:t>RSocket</a:t>
            </a:r>
            <a:r>
              <a:rPr lang="de-DE" b="0" i="0" u="none" strike="noStrike">
                <a:solidFill>
                  <a:srgbClr val="BBBCBE"/>
                </a:solidFill>
                <a:effectLst/>
                <a:latin typeface="-apple-system"/>
                <a:hlinkClick r:id="rId19"/>
              </a:rPr>
              <a:t>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20"/>
              </a:rPr>
              <a:t>14. </a:t>
            </a:r>
            <a:r>
              <a:rPr lang="de-DE" b="0" i="0" u="none" strike="noStrike" err="1">
                <a:solidFill>
                  <a:srgbClr val="BBBCBE"/>
                </a:solidFill>
                <a:effectLst/>
                <a:latin typeface="-apple-system"/>
                <a:hlinkClick r:id="rId20"/>
              </a:rPr>
              <a:t>Actuator</a:t>
            </a:r>
            <a:r>
              <a:rPr lang="de-DE" b="0" i="0" u="none" strike="noStrike">
                <a:solidFill>
                  <a:srgbClr val="BBBCBE"/>
                </a:solidFill>
                <a:effectLst/>
                <a:latin typeface="-apple-system"/>
                <a:hlinkClick r:id="rId20"/>
              </a:rPr>
              <a:t>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21"/>
              </a:rPr>
              <a:t>15. </a:t>
            </a:r>
            <a:r>
              <a:rPr lang="de-DE" b="0" i="0" u="none" strike="noStrike" err="1">
                <a:solidFill>
                  <a:srgbClr val="BBBCBE"/>
                </a:solidFill>
                <a:effectLst/>
                <a:latin typeface="-apple-system"/>
                <a:hlinkClick r:id="rId21"/>
              </a:rPr>
              <a:t>Devtools</a:t>
            </a:r>
            <a:r>
              <a:rPr lang="de-DE" b="0" i="0" u="none" strike="noStrike">
                <a:solidFill>
                  <a:srgbClr val="BBBCBE"/>
                </a:solidFill>
                <a:effectLst/>
                <a:latin typeface="-apple-system"/>
                <a:hlinkClick r:id="rId21"/>
              </a:rPr>
              <a:t>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22"/>
              </a:rPr>
              <a:t>16. Docker </a:t>
            </a:r>
            <a:r>
              <a:rPr lang="de-DE" b="0" i="0" u="none" strike="noStrike" err="1">
                <a:solidFill>
                  <a:srgbClr val="BBBCBE"/>
                </a:solidFill>
                <a:effectLst/>
                <a:latin typeface="-apple-system"/>
                <a:hlinkClick r:id="rId22"/>
              </a:rPr>
              <a:t>Compose</a:t>
            </a:r>
            <a:r>
              <a:rPr lang="de-DE" b="0" i="0" u="none" strike="noStrike">
                <a:solidFill>
                  <a:srgbClr val="BBBCBE"/>
                </a:solidFill>
                <a:effectLst/>
                <a:latin typeface="-apple-system"/>
                <a:hlinkClick r:id="rId22"/>
              </a:rPr>
              <a:t>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23"/>
              </a:rPr>
              <a:t>17. Testcontainers Properties</a:t>
            </a:r>
            <a:endParaRPr lang="de-DE" b="0" i="0">
              <a:solidFill>
                <a:srgbClr val="BBBCBE"/>
              </a:solidFill>
              <a:effectLst/>
              <a:latin typeface="-apple-system"/>
            </a:endParaRPr>
          </a:p>
          <a:p>
            <a:pPr algn="l">
              <a:buFont typeface="Arial" panose="020B0604020202020204" pitchFamily="34" charset="0"/>
              <a:buChar char="•"/>
            </a:pPr>
            <a:r>
              <a:rPr lang="de-DE" b="0" i="0" u="none" strike="noStrike">
                <a:solidFill>
                  <a:srgbClr val="BBBCBE"/>
                </a:solidFill>
                <a:effectLst/>
                <a:latin typeface="-apple-system"/>
                <a:hlinkClick r:id="rId24"/>
              </a:rPr>
              <a:t>18. </a:t>
            </a:r>
            <a:r>
              <a:rPr lang="de-DE" b="0" i="0" u="none" strike="noStrike" err="1">
                <a:solidFill>
                  <a:srgbClr val="BBBCBE"/>
                </a:solidFill>
                <a:effectLst/>
                <a:latin typeface="-apple-system"/>
                <a:hlinkClick r:id="rId24"/>
              </a:rPr>
              <a:t>Testing</a:t>
            </a:r>
            <a:r>
              <a:rPr lang="de-DE" b="0" i="0" u="none" strike="noStrike">
                <a:solidFill>
                  <a:srgbClr val="BBBCBE"/>
                </a:solidFill>
                <a:effectLst/>
                <a:latin typeface="-apple-system"/>
                <a:hlinkClick r:id="rId24"/>
              </a:rPr>
              <a:t> Properties</a:t>
            </a:r>
            <a:endParaRPr lang="de-DE" b="0" i="0">
              <a:solidFill>
                <a:srgbClr val="BBBCBE"/>
              </a:solidFill>
              <a:effectLst/>
              <a:latin typeface="-apple-system"/>
            </a:endParaRPr>
          </a:p>
        </p:txBody>
      </p:sp>
    </p:spTree>
    <p:extLst>
      <p:ext uri="{BB962C8B-B14F-4D97-AF65-F5344CB8AC3E}">
        <p14:creationId xmlns:p14="http://schemas.microsoft.com/office/powerpoint/2010/main" val="39976500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3.4. Spring </a:t>
            </a:r>
            <a:r>
              <a:rPr lang="pl-PL" sz="2900" err="1">
                <a:solidFill>
                  <a:srgbClr val="002C58"/>
                </a:solidFill>
                <a:latin typeface="Helvetica" pitchFamily="2" charset="0"/>
                <a:ea typeface="+mn-ea"/>
                <a:cs typeface="+mn-cs"/>
              </a:rPr>
              <a:t>Boot</a:t>
            </a:r>
            <a:r>
              <a:rPr lang="pl-PL" sz="2900">
                <a:solidFill>
                  <a:srgbClr val="002C58"/>
                </a:solidFill>
                <a:latin typeface="Helvetica" pitchFamily="2" charset="0"/>
                <a:ea typeface="+mn-ea"/>
                <a:cs typeface="+mn-cs"/>
              </a:rPr>
              <a:t> – @SpringBootApplication</a:t>
            </a:r>
            <a:endParaRPr lang="pl-PL" sz="2900">
              <a:latin typeface="Helvetica" pitchFamily="2" charset="0"/>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A02B09A-B584-33EE-8880-772541674FDD}"/>
              </a:ext>
            </a:extLst>
          </p:cNvPr>
          <p:cNvPicPr>
            <a:picLocks noChangeAspect="1"/>
          </p:cNvPicPr>
          <p:nvPr/>
        </p:nvPicPr>
        <p:blipFill>
          <a:blip r:embed="rId6"/>
          <a:stretch>
            <a:fillRect/>
          </a:stretch>
        </p:blipFill>
        <p:spPr>
          <a:xfrm>
            <a:off x="2580457" y="1617919"/>
            <a:ext cx="7031085" cy="24456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TextBox 14">
            <a:extLst>
              <a:ext uri="{FF2B5EF4-FFF2-40B4-BE49-F238E27FC236}">
                <a16:creationId xmlns:a16="http://schemas.microsoft.com/office/drawing/2014/main" id="{81857E4E-8161-2E1B-5E9D-9C1BE5F703CB}"/>
              </a:ext>
            </a:extLst>
          </p:cNvPr>
          <p:cNvSpPr txBox="1"/>
          <p:nvPr/>
        </p:nvSpPr>
        <p:spPr>
          <a:xfrm>
            <a:off x="2286000" y="818678"/>
            <a:ext cx="8534400" cy="338554"/>
          </a:xfrm>
          <a:prstGeom prst="rect">
            <a:avLst/>
          </a:prstGeom>
          <a:noFill/>
        </p:spPr>
        <p:txBody>
          <a:bodyPr wrap="square">
            <a:spAutoFit/>
          </a:bodyPr>
          <a:lstStyle/>
          <a:p>
            <a:r>
              <a:rPr lang="pl-PL" sz="1600" i="1">
                <a:latin typeface="Helvetica" panose="020B0604020202020204" pitchFamily="34" charset="0"/>
                <a:cs typeface="Helvetica" panose="020B0604020202020204" pitchFamily="34" charset="0"/>
              </a:rPr>
              <a:t>Dodanie klasy startowej (</a:t>
            </a:r>
            <a:r>
              <a:rPr lang="pl-PL" sz="1600" i="1" err="1">
                <a:latin typeface="Helvetica" panose="020B0604020202020204" pitchFamily="34" charset="0"/>
                <a:cs typeface="Helvetica" panose="020B0604020202020204" pitchFamily="34" charset="0"/>
              </a:rPr>
              <a:t>Main</a:t>
            </a:r>
            <a:r>
              <a:rPr lang="pl-PL" sz="1600" i="1">
                <a:latin typeface="Helvetica" panose="020B0604020202020204" pitchFamily="34" charset="0"/>
                <a:cs typeface="Helvetica" panose="020B0604020202020204" pitchFamily="34" charset="0"/>
              </a:rPr>
              <a:t> </a:t>
            </a:r>
            <a:r>
              <a:rPr lang="pl-PL" sz="1600" i="1" err="1">
                <a:latin typeface="Helvetica" panose="020B0604020202020204" pitchFamily="34" charset="0"/>
                <a:cs typeface="Helvetica" panose="020B0604020202020204" pitchFamily="34" charset="0"/>
              </a:rPr>
              <a:t>class</a:t>
            </a:r>
            <a:r>
              <a:rPr lang="pl-PL" sz="1600" i="1">
                <a:latin typeface="Helvetica" panose="020B0604020202020204" pitchFamily="34" charset="0"/>
                <a:cs typeface="Helvetica" panose="020B0604020202020204" pitchFamily="34" charset="0"/>
              </a:rPr>
              <a:t>) w raz z adnotacją </a:t>
            </a:r>
            <a:r>
              <a:rPr lang="pl-PL" sz="1600" b="1" i="1">
                <a:latin typeface="Helvetica" panose="020B0604020202020204" pitchFamily="34" charset="0"/>
                <a:cs typeface="Helvetica" panose="020B0604020202020204" pitchFamily="34" charset="0"/>
              </a:rPr>
              <a:t>@SpringBootApplication </a:t>
            </a:r>
            <a:endParaRPr lang="de-DE" sz="1600" b="1" i="1">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5539149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3.4. Spring </a:t>
            </a:r>
            <a:r>
              <a:rPr lang="pl-PL" sz="2900" err="1">
                <a:solidFill>
                  <a:srgbClr val="002C58"/>
                </a:solidFill>
                <a:latin typeface="Helvetica" pitchFamily="2" charset="0"/>
                <a:ea typeface="+mn-ea"/>
                <a:cs typeface="+mn-cs"/>
              </a:rPr>
              <a:t>Boot</a:t>
            </a:r>
            <a:r>
              <a:rPr lang="pl-PL" sz="2900">
                <a:solidFill>
                  <a:srgbClr val="002C58"/>
                </a:solidFill>
                <a:latin typeface="Helvetica" pitchFamily="2" charset="0"/>
                <a:ea typeface="+mn-ea"/>
                <a:cs typeface="+mn-cs"/>
              </a:rPr>
              <a:t> - @SpringBootApplication </a:t>
            </a:r>
            <a:endParaRPr lang="pl-PL" sz="2900">
              <a:latin typeface="Helvetica" pitchFamily="2" charset="0"/>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6" name="Obraz 3" descr="Uniwersytet WSB Merito Wrocław">
            <a:extLst>
              <a:ext uri="{FF2B5EF4-FFF2-40B4-BE49-F238E27FC236}">
                <a16:creationId xmlns:a16="http://schemas.microsoft.com/office/drawing/2014/main" id="{AF84AAE7-6959-0251-2DC3-3A0A378AA5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C8A1E764-176A-4A9B-DC77-FB05BF0B96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960B36C5-9C18-6E2B-9B90-59418D7034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7C7F94E7-6939-5265-7FBB-D1DD3FD0B7B3}"/>
              </a:ext>
            </a:extLst>
          </p:cNvPr>
          <p:cNvPicPr>
            <a:picLocks noChangeAspect="1"/>
          </p:cNvPicPr>
          <p:nvPr/>
        </p:nvPicPr>
        <p:blipFill>
          <a:blip r:embed="rId6"/>
          <a:stretch>
            <a:fillRect/>
          </a:stretch>
        </p:blipFill>
        <p:spPr>
          <a:xfrm>
            <a:off x="992732" y="924881"/>
            <a:ext cx="10112974" cy="44826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620906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26</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a:latin typeface="Metropolis"/>
              </a:rPr>
              <a:t>modern.</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943880"/>
            <a:ext cx="12192000" cy="1384995"/>
          </a:xfrm>
          <a:prstGeom prst="rect">
            <a:avLst/>
          </a:prstGeom>
          <a:noFill/>
        </p:spPr>
        <p:txBody>
          <a:bodyPr wrap="square">
            <a:spAutoFit/>
          </a:bodyPr>
          <a:lstStyle/>
          <a:p>
            <a:pPr algn="ctr"/>
            <a:r>
              <a:rPr lang="pl-PL" sz="2800" b="1" dirty="0">
                <a:latin typeface="Helvetica" panose="020B0604020202020204" pitchFamily="34" charset="0"/>
                <a:cs typeface="Helvetica" panose="020B0604020202020204" pitchFamily="34" charset="0"/>
              </a:rPr>
              <a:t>4. </a:t>
            </a:r>
            <a:r>
              <a:rPr lang="pl-PL" sz="2800" b="1" dirty="0" err="1">
                <a:latin typeface="Helvetica" panose="020B0604020202020204" pitchFamily="34" charset="0"/>
                <a:cs typeface="Helvetica" panose="020B0604020202020204" pitchFamily="34" charset="0"/>
              </a:rPr>
              <a:t>Dependency</a:t>
            </a:r>
            <a:r>
              <a:rPr lang="pl-PL" sz="2800" b="1" dirty="0">
                <a:latin typeface="Helvetica" panose="020B0604020202020204" pitchFamily="34" charset="0"/>
                <a:cs typeface="Helvetica" panose="020B0604020202020204" pitchFamily="34" charset="0"/>
              </a:rPr>
              <a:t> </a:t>
            </a:r>
            <a:r>
              <a:rPr lang="pl-PL" sz="2800" b="1" dirty="0" err="1">
                <a:latin typeface="Helvetica" panose="020B0604020202020204" pitchFamily="34" charset="0"/>
                <a:cs typeface="Helvetica" panose="020B0604020202020204" pitchFamily="34" charset="0"/>
              </a:rPr>
              <a:t>Injection</a:t>
            </a:r>
            <a:r>
              <a:rPr lang="pl-PL" sz="2800" b="1" dirty="0">
                <a:latin typeface="Helvetica" panose="020B0604020202020204" pitchFamily="34" charset="0"/>
                <a:cs typeface="Helvetica" panose="020B0604020202020204" pitchFamily="34" charset="0"/>
              </a:rPr>
              <a:t> </a:t>
            </a:r>
          </a:p>
          <a:p>
            <a:pPr algn="ctr"/>
            <a:r>
              <a:rPr lang="pl-PL" sz="2800" b="1" dirty="0">
                <a:latin typeface="Helvetica" panose="020B0604020202020204" pitchFamily="34" charset="0"/>
                <a:cs typeface="Helvetica" panose="020B0604020202020204" pitchFamily="34" charset="0"/>
              </a:rPr>
              <a:t>Adnotacje</a:t>
            </a:r>
          </a:p>
          <a:p>
            <a:pPr algn="ctr"/>
            <a:r>
              <a:rPr lang="pl-PL" sz="2800" b="1" dirty="0">
                <a:latin typeface="Helvetica" panose="020B0604020202020204" pitchFamily="34" charset="0"/>
                <a:cs typeface="Helvetica" panose="020B0604020202020204" pitchFamily="34" charset="0"/>
              </a:rPr>
              <a:t>@Service, @Component </a:t>
            </a:r>
          </a:p>
        </p:txBody>
      </p:sp>
    </p:spTree>
    <p:extLst>
      <p:ext uri="{BB962C8B-B14F-4D97-AF65-F5344CB8AC3E}">
        <p14:creationId xmlns:p14="http://schemas.microsoft.com/office/powerpoint/2010/main" val="14039957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27</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4.1. </a:t>
            </a:r>
            <a:r>
              <a:rPr lang="pl-PL" sz="2900" err="1">
                <a:solidFill>
                  <a:srgbClr val="002C58"/>
                </a:solidFill>
                <a:latin typeface="Helvetica" pitchFamily="2" charset="0"/>
                <a:ea typeface="+mn-ea"/>
                <a:cs typeface="+mn-cs"/>
              </a:rPr>
              <a:t>Dependency</a:t>
            </a:r>
            <a:r>
              <a:rPr lang="pl-PL" sz="2900">
                <a:solidFill>
                  <a:srgbClr val="002C58"/>
                </a:solidFill>
                <a:latin typeface="Helvetica" pitchFamily="2" charset="0"/>
                <a:ea typeface="+mn-ea"/>
                <a:cs typeface="+mn-cs"/>
              </a:rPr>
              <a:t> </a:t>
            </a:r>
            <a:r>
              <a:rPr lang="pl-PL" sz="2900" err="1">
                <a:solidFill>
                  <a:srgbClr val="002C58"/>
                </a:solidFill>
                <a:latin typeface="Helvetica" pitchFamily="2" charset="0"/>
                <a:ea typeface="+mn-ea"/>
                <a:cs typeface="+mn-cs"/>
              </a:rPr>
              <a:t>Injection</a:t>
            </a:r>
            <a:endParaRPr lang="pl-PL" sz="290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28377FD3-93A3-1A2F-D64E-D83EDC52DFFE}"/>
              </a:ext>
            </a:extLst>
          </p:cNvPr>
          <p:cNvSpPr txBox="1"/>
          <p:nvPr/>
        </p:nvSpPr>
        <p:spPr>
          <a:xfrm>
            <a:off x="2971800" y="2383752"/>
            <a:ext cx="5675445" cy="923330"/>
          </a:xfrm>
          <a:prstGeom prst="rect">
            <a:avLst/>
          </a:prstGeom>
          <a:noFill/>
        </p:spPr>
        <p:txBody>
          <a:bodyPr wrap="square">
            <a:spAutoFit/>
          </a:bodyPr>
          <a:lstStyle/>
          <a:p>
            <a:pPr algn="ctr"/>
            <a:r>
              <a:rPr lang="pl-PL" b="1" dirty="0">
                <a:latin typeface="Helvetica" panose="020B0604020202020204" pitchFamily="34" charset="0"/>
                <a:cs typeface="Helvetica" panose="020B0604020202020204" pitchFamily="34" charset="0"/>
              </a:rPr>
              <a:t>Wstrzykiwanie zależności – </a:t>
            </a:r>
            <a:br>
              <a:rPr lang="pl-PL" b="1" dirty="0">
                <a:latin typeface="Helvetica" panose="020B0604020202020204" pitchFamily="34" charset="0"/>
                <a:cs typeface="Helvetica" panose="020B0604020202020204" pitchFamily="34" charset="0"/>
              </a:rPr>
            </a:br>
            <a:r>
              <a:rPr lang="pl-PL" b="1" dirty="0">
                <a:latin typeface="Helvetica" panose="020B0604020202020204" pitchFamily="34" charset="0"/>
                <a:cs typeface="Helvetica" panose="020B0604020202020204" pitchFamily="34" charset="0"/>
              </a:rPr>
              <a:t>Największe dobro Spring Framework</a:t>
            </a:r>
          </a:p>
          <a:p>
            <a:pPr algn="ctr"/>
            <a:endParaRPr lang="pl-PL" b="1" dirty="0">
              <a:latin typeface="Helvetica" panose="020B0604020202020204" pitchFamily="34" charset="0"/>
              <a:cs typeface="Helvetica" panose="020B0604020202020204" pitchFamily="34" charset="0"/>
            </a:endParaRP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26B812BE-8450-307B-7FE4-3A3A560982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37657" y="903086"/>
            <a:ext cx="3249202" cy="126357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84DAF73-F3D5-2AFA-AB24-4CB5B7A00100}"/>
              </a:ext>
            </a:extLst>
          </p:cNvPr>
          <p:cNvSpPr txBox="1"/>
          <p:nvPr/>
        </p:nvSpPr>
        <p:spPr>
          <a:xfrm>
            <a:off x="2971800" y="3467627"/>
            <a:ext cx="6248400" cy="1200329"/>
          </a:xfrm>
          <a:prstGeom prst="rect">
            <a:avLst/>
          </a:prstGeom>
          <a:noFill/>
        </p:spPr>
        <p:txBody>
          <a:bodyPr wrap="square">
            <a:spAutoFit/>
          </a:bodyPr>
          <a:lstStyle/>
          <a:p>
            <a:r>
              <a:rPr lang="en-US" i="1" dirty="0">
                <a:latin typeface="Helvetica" pitchFamily="2" charset="0"/>
              </a:rPr>
              <a:t>An injection is the passing of a dependency (a service) to a dependent object (a client). Passing the service to the client, rather than allowing a client to build or find the service, is the fundamental requirement of the pattern.</a:t>
            </a:r>
            <a:endParaRPr lang="pl-PL" i="1" dirty="0">
              <a:latin typeface="Helvetica" pitchFamily="2" charset="0"/>
              <a:cs typeface="Helvetica" panose="020B0604020202020204" pitchFamily="34" charset="0"/>
            </a:endParaRPr>
          </a:p>
        </p:txBody>
      </p:sp>
    </p:spTree>
    <p:extLst>
      <p:ext uri="{BB962C8B-B14F-4D97-AF65-F5344CB8AC3E}">
        <p14:creationId xmlns:p14="http://schemas.microsoft.com/office/powerpoint/2010/main" val="4148029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28</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4.1. </a:t>
            </a:r>
            <a:r>
              <a:rPr lang="pl-PL" sz="2900" err="1">
                <a:solidFill>
                  <a:srgbClr val="002C58"/>
                </a:solidFill>
                <a:latin typeface="Helvetica" pitchFamily="2" charset="0"/>
                <a:ea typeface="+mn-ea"/>
                <a:cs typeface="+mn-cs"/>
              </a:rPr>
              <a:t>Dependency</a:t>
            </a:r>
            <a:r>
              <a:rPr lang="pl-PL" sz="2900">
                <a:solidFill>
                  <a:srgbClr val="002C58"/>
                </a:solidFill>
                <a:latin typeface="Helvetica" pitchFamily="2" charset="0"/>
                <a:ea typeface="+mn-ea"/>
                <a:cs typeface="+mn-cs"/>
              </a:rPr>
              <a:t> </a:t>
            </a:r>
            <a:r>
              <a:rPr lang="pl-PL" sz="2900" err="1">
                <a:solidFill>
                  <a:srgbClr val="002C58"/>
                </a:solidFill>
                <a:latin typeface="Helvetica" pitchFamily="2" charset="0"/>
                <a:ea typeface="+mn-ea"/>
                <a:cs typeface="+mn-cs"/>
              </a:rPr>
              <a:t>Injection</a:t>
            </a:r>
            <a:endParaRPr lang="pl-PL" sz="290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28377FD3-93A3-1A2F-D64E-D83EDC52DFFE}"/>
              </a:ext>
            </a:extLst>
          </p:cNvPr>
          <p:cNvSpPr txBox="1"/>
          <p:nvPr/>
        </p:nvSpPr>
        <p:spPr>
          <a:xfrm>
            <a:off x="6096000" y="1042214"/>
            <a:ext cx="4876800" cy="830997"/>
          </a:xfrm>
          <a:prstGeom prst="rect">
            <a:avLst/>
          </a:prstGeom>
          <a:noFill/>
        </p:spPr>
        <p:txBody>
          <a:bodyPr wrap="square">
            <a:spAutoFit/>
          </a:bodyPr>
          <a:lstStyle/>
          <a:p>
            <a:pPr algn="ctr"/>
            <a:r>
              <a:rPr lang="pl-PL" sz="1600" b="1">
                <a:latin typeface="Helvetica" panose="020B0604020202020204" pitchFamily="34" charset="0"/>
                <a:cs typeface="Helvetica" panose="020B0604020202020204" pitchFamily="34" charset="0"/>
              </a:rPr>
              <a:t>Wstrzykiwanie zależności - Największe dobro Spring Framework</a:t>
            </a:r>
          </a:p>
          <a:p>
            <a:pPr algn="ctr"/>
            <a:endParaRPr lang="pl-PL" sz="1600" b="1">
              <a:latin typeface="Helvetica" panose="020B0604020202020204" pitchFamily="34" charset="0"/>
              <a:cs typeface="Helvetica" panose="020B0604020202020204" pitchFamily="34" charset="0"/>
            </a:endParaRPr>
          </a:p>
        </p:txBody>
      </p:sp>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26B812BE-8450-307B-7FE4-3A3A560982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200" y="1740283"/>
            <a:ext cx="3429000" cy="13335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84DAF73-F3D5-2AFA-AB24-4CB5B7A00100}"/>
              </a:ext>
            </a:extLst>
          </p:cNvPr>
          <p:cNvSpPr txBox="1"/>
          <p:nvPr/>
        </p:nvSpPr>
        <p:spPr>
          <a:xfrm>
            <a:off x="5817704" y="2030134"/>
            <a:ext cx="5638800" cy="4031873"/>
          </a:xfrm>
          <a:prstGeom prst="rect">
            <a:avLst/>
          </a:prstGeom>
          <a:noFill/>
        </p:spPr>
        <p:txBody>
          <a:bodyPr wrap="square">
            <a:spAutoFit/>
          </a:bodyPr>
          <a:lstStyle/>
          <a:p>
            <a:r>
              <a:rPr lang="pl-PL" sz="1600" b="1">
                <a:latin typeface="Helvetica" panose="020B0604020202020204" pitchFamily="34" charset="0"/>
                <a:cs typeface="Helvetica" panose="020B0604020202020204" pitchFamily="34" charset="0"/>
              </a:rPr>
              <a:t>Definicja</a:t>
            </a:r>
            <a:r>
              <a:rPr lang="pl-PL" sz="1600">
                <a:latin typeface="Helvetica" panose="020B0604020202020204" pitchFamily="34" charset="0"/>
                <a:cs typeface="Helvetica" panose="020B0604020202020204" pitchFamily="34" charset="0"/>
              </a:rPr>
              <a:t>: Wstrzykiwanie Zależności (DI) to wzorzec projektowy używany do osiągnięcia luźnego powiązania między komponentami oprogramowania. Polega na przekazywaniu zależności (np. obiektów i usług, których komponent potrzebuje do działania) z zewnątrz, zamiast ich tworzenia wewnątrz komponentu.</a:t>
            </a:r>
          </a:p>
          <a:p>
            <a:endParaRPr lang="pl-PL" sz="1600">
              <a:latin typeface="Helvetica" panose="020B0604020202020204" pitchFamily="34" charset="0"/>
              <a:cs typeface="Helvetica" panose="020B0604020202020204" pitchFamily="34" charset="0"/>
            </a:endParaRPr>
          </a:p>
          <a:p>
            <a:r>
              <a:rPr lang="pl-PL" sz="1600" b="1">
                <a:latin typeface="Helvetica" panose="020B0604020202020204" pitchFamily="34" charset="0"/>
                <a:cs typeface="Helvetica" panose="020B0604020202020204" pitchFamily="34" charset="0"/>
              </a:rPr>
              <a:t>Cel</a:t>
            </a:r>
            <a:r>
              <a:rPr lang="pl-PL" sz="1600">
                <a:latin typeface="Helvetica" panose="020B0604020202020204" pitchFamily="34" charset="0"/>
                <a:cs typeface="Helvetica" panose="020B0604020202020204" pitchFamily="34" charset="0"/>
              </a:rPr>
              <a:t>: Ułatwia zarządzanie zależnościami, testowanie, utrzymanie i rozwój aplikacji. Zwiększa ponowne wykorzystanie pewnej funkcjonalności.</a:t>
            </a:r>
          </a:p>
          <a:p>
            <a:endParaRPr lang="pl-PL" sz="1600">
              <a:latin typeface="Helvetica" panose="020B0604020202020204" pitchFamily="34" charset="0"/>
              <a:cs typeface="Helvetica" panose="020B0604020202020204" pitchFamily="34" charset="0"/>
            </a:endParaRPr>
          </a:p>
          <a:p>
            <a:r>
              <a:rPr lang="pl-PL" sz="1600" b="1">
                <a:latin typeface="Helvetica" panose="020B0604020202020204" pitchFamily="34" charset="0"/>
                <a:cs typeface="Helvetica" panose="020B0604020202020204" pitchFamily="34" charset="0"/>
              </a:rPr>
              <a:t>Zastosowanie</a:t>
            </a:r>
            <a:r>
              <a:rPr lang="pl-PL" sz="1600">
                <a:latin typeface="Helvetica" panose="020B0604020202020204" pitchFamily="34" charset="0"/>
                <a:cs typeface="Helvetica" panose="020B0604020202020204" pitchFamily="34" charset="0"/>
              </a:rPr>
              <a:t>: Spring Framework wykorzystuje DI do zarządzania komponentami aplikacji, znanych jako "</a:t>
            </a:r>
            <a:r>
              <a:rPr lang="pl-PL" sz="1600" b="1" err="1">
                <a:latin typeface="Helvetica" panose="020B0604020202020204" pitchFamily="34" charset="0"/>
                <a:cs typeface="Helvetica" panose="020B0604020202020204" pitchFamily="34" charset="0"/>
              </a:rPr>
              <a:t>beans</a:t>
            </a:r>
            <a:r>
              <a:rPr lang="pl-PL" sz="1600">
                <a:latin typeface="Helvetica" panose="020B0604020202020204" pitchFamily="34" charset="0"/>
                <a:cs typeface="Helvetica" panose="020B0604020202020204" pitchFamily="34" charset="0"/>
              </a:rPr>
              <a:t>". Framework odpowiedzialny jest za tworzenie obiektów i wstrzykiwanie zależności zgodnie z konfiguracją zdefiniowaną przez programistę.</a:t>
            </a:r>
          </a:p>
        </p:txBody>
      </p:sp>
      <p:pic>
        <p:nvPicPr>
          <p:cNvPr id="2054" name="Picture 6" descr="Using Dependency Injection with Needle for More Than Just Testing">
            <a:extLst>
              <a:ext uri="{FF2B5EF4-FFF2-40B4-BE49-F238E27FC236}">
                <a16:creationId xmlns:a16="http://schemas.microsoft.com/office/drawing/2014/main" id="{3AAB8F6C-4F8B-81B4-FF5C-4703B87DEE5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2000" y="3288844"/>
            <a:ext cx="3619500" cy="190500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66603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29</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4.2. </a:t>
            </a:r>
            <a:r>
              <a:rPr lang="pl-PL" sz="2900" err="1">
                <a:solidFill>
                  <a:srgbClr val="002C58"/>
                </a:solidFill>
                <a:latin typeface="Helvetica" pitchFamily="2" charset="0"/>
                <a:ea typeface="+mn-ea"/>
                <a:cs typeface="+mn-cs"/>
              </a:rPr>
              <a:t>Inversion</a:t>
            </a:r>
            <a:r>
              <a:rPr lang="pl-PL" sz="2900">
                <a:solidFill>
                  <a:srgbClr val="002C58"/>
                </a:solidFill>
                <a:latin typeface="Helvetica" pitchFamily="2" charset="0"/>
                <a:ea typeface="+mn-ea"/>
                <a:cs typeface="+mn-cs"/>
              </a:rPr>
              <a:t> of Control</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84DAF73-F3D5-2AFA-AB24-4CB5B7A00100}"/>
              </a:ext>
            </a:extLst>
          </p:cNvPr>
          <p:cNvSpPr txBox="1"/>
          <p:nvPr/>
        </p:nvSpPr>
        <p:spPr>
          <a:xfrm>
            <a:off x="381000" y="600929"/>
            <a:ext cx="11582400" cy="4524315"/>
          </a:xfrm>
          <a:prstGeom prst="rect">
            <a:avLst/>
          </a:prstGeom>
          <a:noFill/>
        </p:spPr>
        <p:txBody>
          <a:bodyPr wrap="square">
            <a:spAutoFit/>
          </a:bodyPr>
          <a:lstStyle/>
          <a:p>
            <a:r>
              <a:rPr lang="pl-PL" b="1" dirty="0" err="1">
                <a:latin typeface="Helvetica" panose="020B0604020202020204" pitchFamily="34" charset="0"/>
                <a:cs typeface="Helvetica" panose="020B0604020202020204" pitchFamily="34" charset="0"/>
              </a:rPr>
              <a:t>Inversion</a:t>
            </a:r>
            <a:r>
              <a:rPr lang="pl-PL" b="1" dirty="0">
                <a:latin typeface="Helvetica" panose="020B0604020202020204" pitchFamily="34" charset="0"/>
                <a:cs typeface="Helvetica" panose="020B0604020202020204" pitchFamily="34" charset="0"/>
              </a:rPr>
              <a:t> of Control: </a:t>
            </a:r>
            <a:r>
              <a:rPr lang="pl-PL" dirty="0">
                <a:latin typeface="Helvetica" panose="020B0604020202020204" pitchFamily="34" charset="0"/>
                <a:cs typeface="Helvetica" panose="020B0604020202020204" pitchFamily="34" charset="0"/>
              </a:rPr>
              <a:t>Paradygmat polegający na przeniesieniu funkcji sterowania wykonywaniem programu do używanego </a:t>
            </a:r>
            <a:r>
              <a:rPr lang="pl-PL" dirty="0" err="1">
                <a:latin typeface="Helvetica" panose="020B0604020202020204" pitchFamily="34" charset="0"/>
                <a:cs typeface="Helvetica" panose="020B0604020202020204" pitchFamily="34" charset="0"/>
              </a:rPr>
              <a:t>frameworku</a:t>
            </a:r>
            <a:r>
              <a:rPr lang="pl-PL" dirty="0">
                <a:latin typeface="Helvetica" panose="020B0604020202020204" pitchFamily="34" charset="0"/>
                <a:cs typeface="Helvetica" panose="020B0604020202020204" pitchFamily="34" charset="0"/>
              </a:rPr>
              <a:t>. W odpowiednich momentach Framework wywołuje kod programu stworzony przez programistę w ramach implementacji danej aplikacji. Odbiega to od popularnej metody programowania, gdzie programista tworzy kod aplikacji, który steruje jej zachowaniem. Następnie używa we własnym modelu sterowania bibliotek dostarczonych przez </a:t>
            </a:r>
            <a:r>
              <a:rPr lang="pl-PL" dirty="0" err="1">
                <a:latin typeface="Helvetica" panose="020B0604020202020204" pitchFamily="34" charset="0"/>
                <a:cs typeface="Helvetica" panose="020B0604020202020204" pitchFamily="34" charset="0"/>
              </a:rPr>
              <a:t>framework</a:t>
            </a:r>
            <a:r>
              <a:rPr lang="pl-PL" dirty="0">
                <a:latin typeface="Helvetica" panose="020B0604020202020204" pitchFamily="34" charset="0"/>
                <a:cs typeface="Helvetica" panose="020B0604020202020204" pitchFamily="34" charset="0"/>
              </a:rPr>
              <a:t>.</a:t>
            </a:r>
          </a:p>
          <a:p>
            <a:endParaRPr lang="pl-PL" dirty="0">
              <a:latin typeface="Helvetica" panose="020B0604020202020204" pitchFamily="34" charset="0"/>
              <a:cs typeface="Helvetica" panose="020B0604020202020204" pitchFamily="34" charset="0"/>
            </a:endParaRPr>
          </a:p>
          <a:p>
            <a:r>
              <a:rPr lang="pl-PL" b="1" dirty="0">
                <a:latin typeface="Helvetica" panose="020B0604020202020204" pitchFamily="34" charset="0"/>
                <a:cs typeface="Helvetica" panose="020B0604020202020204" pitchFamily="34" charset="0"/>
              </a:rPr>
              <a:t>Cel</a:t>
            </a:r>
            <a:r>
              <a:rPr lang="pl-PL" dirty="0">
                <a:latin typeface="Helvetica" panose="020B0604020202020204" pitchFamily="34" charset="0"/>
                <a:cs typeface="Helvetica" panose="020B0604020202020204" pitchFamily="34" charset="0"/>
              </a:rPr>
              <a:t>: </a:t>
            </a:r>
            <a:r>
              <a:rPr lang="pl-PL" dirty="0" err="1">
                <a:latin typeface="Helvetica" panose="020B0604020202020204" pitchFamily="34" charset="0"/>
                <a:cs typeface="Helvetica" panose="020B0604020202020204" pitchFamily="34" charset="0"/>
              </a:rPr>
              <a:t>IoC</a:t>
            </a:r>
            <a:r>
              <a:rPr lang="pl-PL" dirty="0">
                <a:latin typeface="Helvetica" panose="020B0604020202020204" pitchFamily="34" charset="0"/>
                <a:cs typeface="Helvetica" panose="020B0604020202020204" pitchFamily="34" charset="0"/>
              </a:rPr>
              <a:t> ma na celu zmniejszenie sprzężenia / zależności między komponentami aplikacji, co ułatwia zarządzanie zależnościami, testowanie i rozwój.</a:t>
            </a:r>
          </a:p>
          <a:p>
            <a:endParaRPr lang="pl-PL" dirty="0">
              <a:latin typeface="Helvetica" panose="020B0604020202020204" pitchFamily="34" charset="0"/>
              <a:cs typeface="Helvetica" panose="020B0604020202020204" pitchFamily="34" charset="0"/>
            </a:endParaRPr>
          </a:p>
          <a:p>
            <a:r>
              <a:rPr lang="pl-PL" b="1" dirty="0">
                <a:latin typeface="Helvetica" panose="020B0604020202020204" pitchFamily="34" charset="0"/>
                <a:cs typeface="Helvetica" panose="020B0604020202020204" pitchFamily="34" charset="0"/>
              </a:rPr>
              <a:t>Zastosowanie</a:t>
            </a:r>
            <a:r>
              <a:rPr lang="pl-PL" dirty="0">
                <a:latin typeface="Helvetica" panose="020B0604020202020204" pitchFamily="34" charset="0"/>
                <a:cs typeface="Helvetica" panose="020B0604020202020204" pitchFamily="34" charset="0"/>
              </a:rPr>
              <a:t> w Spring: Spring Framework implementuje </a:t>
            </a:r>
            <a:r>
              <a:rPr lang="pl-PL" dirty="0" err="1">
                <a:latin typeface="Helvetica" panose="020B0604020202020204" pitchFamily="34" charset="0"/>
                <a:cs typeface="Helvetica" panose="020B0604020202020204" pitchFamily="34" charset="0"/>
              </a:rPr>
              <a:t>IoC</a:t>
            </a:r>
            <a:r>
              <a:rPr lang="pl-PL" dirty="0">
                <a:latin typeface="Helvetica" panose="020B0604020202020204" pitchFamily="34" charset="0"/>
                <a:cs typeface="Helvetica" panose="020B0604020202020204" pitchFamily="34" charset="0"/>
              </a:rPr>
              <a:t> za pomocą kontenera Spring, który zarządza cyklem życia obiektów (</a:t>
            </a:r>
            <a:r>
              <a:rPr lang="pl-PL" dirty="0" err="1">
                <a:latin typeface="Helvetica" panose="020B0604020202020204" pitchFamily="34" charset="0"/>
                <a:cs typeface="Helvetica" panose="020B0604020202020204" pitchFamily="34" charset="0"/>
              </a:rPr>
              <a:t>beans</a:t>
            </a:r>
            <a:r>
              <a:rPr lang="pl-PL" dirty="0">
                <a:latin typeface="Helvetica" panose="020B0604020202020204" pitchFamily="34" charset="0"/>
                <a:cs typeface="Helvetica" panose="020B0604020202020204" pitchFamily="34" charset="0"/>
              </a:rPr>
              <a:t>) i zależnościami między nimi.</a:t>
            </a:r>
          </a:p>
          <a:p>
            <a:endParaRPr lang="pl-PL" dirty="0">
              <a:latin typeface="Helvetica" panose="020B0604020202020204" pitchFamily="34" charset="0"/>
              <a:cs typeface="Helvetica" panose="020B0604020202020204" pitchFamily="34" charset="0"/>
            </a:endParaRPr>
          </a:p>
          <a:p>
            <a:r>
              <a:rPr lang="pl-PL" b="1" dirty="0">
                <a:latin typeface="Helvetica" panose="020B0604020202020204" pitchFamily="34" charset="0"/>
                <a:cs typeface="Helvetica" panose="020B0604020202020204" pitchFamily="34" charset="0"/>
              </a:rPr>
              <a:t>Przykładowo</a:t>
            </a:r>
            <a:r>
              <a:rPr lang="pl-PL" dirty="0">
                <a:latin typeface="Helvetica" panose="020B0604020202020204" pitchFamily="34" charset="0"/>
                <a:cs typeface="Helvetica" panose="020B0604020202020204" pitchFamily="34" charset="0"/>
              </a:rPr>
              <a:t>: wykonanie pewnej operacji przez klasę </a:t>
            </a:r>
            <a:r>
              <a:rPr lang="pl-PL" dirty="0" err="1">
                <a:latin typeface="Helvetica" panose="020B0604020202020204" pitchFamily="34" charset="0"/>
                <a:cs typeface="Helvetica" panose="020B0604020202020204" pitchFamily="34" charset="0"/>
              </a:rPr>
              <a:t>Foo</a:t>
            </a:r>
            <a:r>
              <a:rPr lang="pl-PL" dirty="0">
                <a:latin typeface="Helvetica" panose="020B0604020202020204" pitchFamily="34" charset="0"/>
                <a:cs typeface="Helvetica" panose="020B0604020202020204" pitchFamily="34" charset="0"/>
              </a:rPr>
              <a:t> zależy od instancji klasy Bar. W tradycyjnym podejściu, klasa </a:t>
            </a:r>
            <a:r>
              <a:rPr lang="pl-PL" dirty="0" err="1">
                <a:latin typeface="Helvetica" panose="020B0604020202020204" pitchFamily="34" charset="0"/>
                <a:cs typeface="Helvetica" panose="020B0604020202020204" pitchFamily="34" charset="0"/>
              </a:rPr>
              <a:t>Foo</a:t>
            </a:r>
            <a:r>
              <a:rPr lang="pl-PL" dirty="0">
                <a:latin typeface="Helvetica" panose="020B0604020202020204" pitchFamily="34" charset="0"/>
                <a:cs typeface="Helvetica" panose="020B0604020202020204" pitchFamily="34" charset="0"/>
              </a:rPr>
              <a:t> musiałaby stworzyć instancję klasy Bar używając operatora </a:t>
            </a:r>
            <a:r>
              <a:rPr lang="pl-PL" dirty="0" err="1">
                <a:latin typeface="Helvetica" panose="020B0604020202020204" pitchFamily="34" charset="0"/>
                <a:cs typeface="Helvetica" panose="020B0604020202020204" pitchFamily="34" charset="0"/>
              </a:rPr>
              <a:t>new</a:t>
            </a:r>
            <a:r>
              <a:rPr lang="pl-PL" dirty="0">
                <a:latin typeface="Helvetica" panose="020B0604020202020204" pitchFamily="34" charset="0"/>
                <a:cs typeface="Helvetica" panose="020B0604020202020204" pitchFamily="34" charset="0"/>
              </a:rPr>
              <a:t> lub otrzymać taką instancję z klasy fabrykującej. W podejściu </a:t>
            </a:r>
            <a:r>
              <a:rPr lang="pl-PL" dirty="0" err="1">
                <a:latin typeface="Helvetica" panose="020B0604020202020204" pitchFamily="34" charset="0"/>
                <a:cs typeface="Helvetica" panose="020B0604020202020204" pitchFamily="34" charset="0"/>
              </a:rPr>
              <a:t>IoC</a:t>
            </a:r>
            <a:r>
              <a:rPr lang="pl-PL" dirty="0">
                <a:latin typeface="Helvetica" panose="020B0604020202020204" pitchFamily="34" charset="0"/>
                <a:cs typeface="Helvetica" panose="020B0604020202020204" pitchFamily="34" charset="0"/>
              </a:rPr>
              <a:t>, instancja klasy Bar dostarczana jest do </a:t>
            </a:r>
            <a:r>
              <a:rPr lang="pl-PL" dirty="0" err="1">
                <a:latin typeface="Helvetica" panose="020B0604020202020204" pitchFamily="34" charset="0"/>
                <a:cs typeface="Helvetica" panose="020B0604020202020204" pitchFamily="34" charset="0"/>
              </a:rPr>
              <a:t>Foo</a:t>
            </a:r>
            <a:r>
              <a:rPr lang="pl-PL" dirty="0">
                <a:latin typeface="Helvetica" panose="020B0604020202020204" pitchFamily="34" charset="0"/>
                <a:cs typeface="Helvetica" panose="020B0604020202020204" pitchFamily="34" charset="0"/>
              </a:rPr>
              <a:t> w czasie wykonania programu przez zewnętrzny proces</a:t>
            </a:r>
          </a:p>
        </p:txBody>
      </p:sp>
    </p:spTree>
    <p:extLst>
      <p:ext uri="{BB962C8B-B14F-4D97-AF65-F5344CB8AC3E}">
        <p14:creationId xmlns:p14="http://schemas.microsoft.com/office/powerpoint/2010/main" val="1494216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a:latin typeface="Metropolis"/>
              </a:rPr>
              <a:t>simple.</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943880"/>
            <a:ext cx="12192000" cy="523220"/>
          </a:xfrm>
          <a:prstGeom prst="rect">
            <a:avLst/>
          </a:prstGeom>
          <a:noFill/>
        </p:spPr>
        <p:txBody>
          <a:bodyPr wrap="square">
            <a:spAutoFit/>
          </a:bodyPr>
          <a:lstStyle/>
          <a:p>
            <a:pPr algn="ctr"/>
            <a:r>
              <a:rPr lang="pl-PL" sz="2800" b="1">
                <a:latin typeface="Helvetica" panose="020B0604020202020204" pitchFamily="34" charset="0"/>
                <a:cs typeface="Helvetica" panose="020B0604020202020204" pitchFamily="34" charset="0"/>
              </a:rPr>
              <a:t>1. Informacje organizacyjne</a:t>
            </a:r>
          </a:p>
        </p:txBody>
      </p:sp>
    </p:spTree>
    <p:extLst>
      <p:ext uri="{BB962C8B-B14F-4D97-AF65-F5344CB8AC3E}">
        <p14:creationId xmlns:p14="http://schemas.microsoft.com/office/powerpoint/2010/main" val="27730005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4.2. </a:t>
            </a:r>
            <a:r>
              <a:rPr lang="pl-PL" sz="2900" err="1">
                <a:solidFill>
                  <a:srgbClr val="002C58"/>
                </a:solidFill>
                <a:latin typeface="Helvetica" pitchFamily="2" charset="0"/>
                <a:ea typeface="+mn-ea"/>
                <a:cs typeface="+mn-cs"/>
              </a:rPr>
              <a:t>Inversion</a:t>
            </a:r>
            <a:r>
              <a:rPr lang="pl-PL" sz="2900">
                <a:solidFill>
                  <a:srgbClr val="002C58"/>
                </a:solidFill>
                <a:latin typeface="Helvetica" pitchFamily="2" charset="0"/>
                <a:ea typeface="+mn-ea"/>
                <a:cs typeface="+mn-cs"/>
              </a:rPr>
              <a:t> of Control - Przykład</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84DAF73-F3D5-2AFA-AB24-4CB5B7A00100}"/>
              </a:ext>
            </a:extLst>
          </p:cNvPr>
          <p:cNvSpPr txBox="1"/>
          <p:nvPr/>
        </p:nvSpPr>
        <p:spPr>
          <a:xfrm>
            <a:off x="397042" y="516995"/>
            <a:ext cx="11582400" cy="830997"/>
          </a:xfrm>
          <a:prstGeom prst="rect">
            <a:avLst/>
          </a:prstGeom>
          <a:noFill/>
        </p:spPr>
        <p:txBody>
          <a:bodyPr wrap="square">
            <a:spAutoFit/>
          </a:bodyPr>
          <a:lstStyle/>
          <a:p>
            <a:r>
              <a:rPr lang="pl-PL" sz="1600" b="1" dirty="0">
                <a:latin typeface="Helvetica" panose="020B0604020202020204" pitchFamily="34" charset="0"/>
                <a:cs typeface="Helvetica" panose="020B0604020202020204" pitchFamily="34" charset="0"/>
              </a:rPr>
              <a:t>Przykładowo</a:t>
            </a:r>
            <a:r>
              <a:rPr lang="pl-PL" sz="1600" dirty="0">
                <a:latin typeface="Helvetica" panose="020B0604020202020204" pitchFamily="34" charset="0"/>
                <a:cs typeface="Helvetica" panose="020B0604020202020204" pitchFamily="34" charset="0"/>
              </a:rPr>
              <a:t>: wykonanie pewnej operacji przez klasę </a:t>
            </a:r>
            <a:r>
              <a:rPr lang="pl-PL" sz="1600" dirty="0" err="1">
                <a:latin typeface="Helvetica" panose="020B0604020202020204" pitchFamily="34" charset="0"/>
                <a:cs typeface="Helvetica" panose="020B0604020202020204" pitchFamily="34" charset="0"/>
              </a:rPr>
              <a:t>Foo</a:t>
            </a:r>
            <a:r>
              <a:rPr lang="pl-PL" sz="1600" dirty="0">
                <a:latin typeface="Helvetica" panose="020B0604020202020204" pitchFamily="34" charset="0"/>
                <a:cs typeface="Helvetica" panose="020B0604020202020204" pitchFamily="34" charset="0"/>
              </a:rPr>
              <a:t> zależy od instancji klasy Bar. W tradycyjnym podejściu, klasa </a:t>
            </a:r>
            <a:r>
              <a:rPr lang="pl-PL" sz="1600" dirty="0" err="1">
                <a:latin typeface="Helvetica" panose="020B0604020202020204" pitchFamily="34" charset="0"/>
                <a:cs typeface="Helvetica" panose="020B0604020202020204" pitchFamily="34" charset="0"/>
              </a:rPr>
              <a:t>Foo</a:t>
            </a:r>
            <a:r>
              <a:rPr lang="pl-PL" sz="1600" dirty="0">
                <a:latin typeface="Helvetica" panose="020B0604020202020204" pitchFamily="34" charset="0"/>
                <a:cs typeface="Helvetica" panose="020B0604020202020204" pitchFamily="34" charset="0"/>
              </a:rPr>
              <a:t> musiałaby stworzyć instancję klasy Bar używając operatora </a:t>
            </a:r>
            <a:r>
              <a:rPr lang="pl-PL" sz="1600" dirty="0" err="1">
                <a:latin typeface="Helvetica" panose="020B0604020202020204" pitchFamily="34" charset="0"/>
                <a:cs typeface="Helvetica" panose="020B0604020202020204" pitchFamily="34" charset="0"/>
              </a:rPr>
              <a:t>new</a:t>
            </a:r>
            <a:r>
              <a:rPr lang="pl-PL" sz="1600" dirty="0">
                <a:latin typeface="Helvetica" panose="020B0604020202020204" pitchFamily="34" charset="0"/>
                <a:cs typeface="Helvetica" panose="020B0604020202020204" pitchFamily="34" charset="0"/>
              </a:rPr>
              <a:t> lub otrzymać taką instancję z klasy fabrykującej. W podejściu </a:t>
            </a:r>
            <a:r>
              <a:rPr lang="pl-PL" sz="1600" dirty="0" err="1">
                <a:latin typeface="Helvetica" panose="020B0604020202020204" pitchFamily="34" charset="0"/>
                <a:cs typeface="Helvetica" panose="020B0604020202020204" pitchFamily="34" charset="0"/>
              </a:rPr>
              <a:t>IoC</a:t>
            </a:r>
            <a:r>
              <a:rPr lang="pl-PL" sz="1600" dirty="0">
                <a:latin typeface="Helvetica" panose="020B0604020202020204" pitchFamily="34" charset="0"/>
                <a:cs typeface="Helvetica" panose="020B0604020202020204" pitchFamily="34" charset="0"/>
              </a:rPr>
              <a:t>, instancja klasy Bar dostarczana jest do </a:t>
            </a:r>
            <a:r>
              <a:rPr lang="pl-PL" sz="1600" dirty="0" err="1">
                <a:latin typeface="Helvetica" panose="020B0604020202020204" pitchFamily="34" charset="0"/>
                <a:cs typeface="Helvetica" panose="020B0604020202020204" pitchFamily="34" charset="0"/>
              </a:rPr>
              <a:t>Foo</a:t>
            </a:r>
            <a:r>
              <a:rPr lang="pl-PL" sz="1600" dirty="0">
                <a:latin typeface="Helvetica" panose="020B0604020202020204" pitchFamily="34" charset="0"/>
                <a:cs typeface="Helvetica" panose="020B0604020202020204" pitchFamily="34" charset="0"/>
              </a:rPr>
              <a:t> w czasie wykonania programu przez zewnętrzny proces</a:t>
            </a:r>
          </a:p>
        </p:txBody>
      </p:sp>
      <p:sp>
        <p:nvSpPr>
          <p:cNvPr id="13" name="Rectangle 6">
            <a:extLst>
              <a:ext uri="{FF2B5EF4-FFF2-40B4-BE49-F238E27FC236}">
                <a16:creationId xmlns:a16="http://schemas.microsoft.com/office/drawing/2014/main" id="{61772D0E-45EE-F857-9C3C-461ECD517345}"/>
              </a:ext>
            </a:extLst>
          </p:cNvPr>
          <p:cNvSpPr>
            <a:spLocks noChangeArrowheads="1"/>
          </p:cNvSpPr>
          <p:nvPr/>
        </p:nvSpPr>
        <p:spPr bwMode="auto">
          <a:xfrm>
            <a:off x="7162802" y="1447800"/>
            <a:ext cx="3220348" cy="470898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dirty="0" err="1">
                <a:ln>
                  <a:noFill/>
                </a:ln>
                <a:solidFill>
                  <a:srgbClr val="0033B3"/>
                </a:solidFill>
                <a:effectLst/>
                <a:latin typeface="JetBrains Mono"/>
              </a:rPr>
              <a:t>public</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class</a:t>
            </a:r>
            <a:r>
              <a:rPr kumimoji="0" lang="de-DE" altLang="de-DE" sz="1000" b="0" i="0" u="none" strike="noStrike" cap="none" normalizeH="0" baseline="0" dirty="0">
                <a:ln>
                  <a:noFill/>
                </a:ln>
                <a:solidFill>
                  <a:srgbClr val="0033B3"/>
                </a:solidFill>
                <a:effectLst/>
                <a:latin typeface="JetBrains Mono"/>
              </a:rPr>
              <a:t> </a:t>
            </a:r>
            <a:r>
              <a:rPr kumimoji="0" lang="de-DE" altLang="de-DE" sz="1000" b="1" i="0" u="none" strike="noStrike" cap="none" normalizeH="0" baseline="0" dirty="0" err="1">
                <a:ln>
                  <a:noFill/>
                </a:ln>
                <a:solidFill>
                  <a:srgbClr val="000000"/>
                </a:solidFill>
                <a:effectLst/>
                <a:latin typeface="JetBrains Mono"/>
              </a:rPr>
              <a:t>IoC</a:t>
            </a:r>
            <a:r>
              <a:rPr kumimoji="0" lang="de-DE" altLang="de-DE" sz="1000" b="0" i="0" u="none" strike="noStrike" cap="none" normalizeH="0" baseline="0" dirty="0">
                <a:ln>
                  <a:noFill/>
                </a:ln>
                <a:solidFill>
                  <a:srgbClr val="000000"/>
                </a:solidFill>
                <a:effectLst/>
                <a:latin typeface="JetBrains Mono"/>
              </a:rPr>
              <a:t> </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public</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void</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627A"/>
                </a:solidFill>
                <a:effectLst/>
                <a:latin typeface="JetBrains Mono"/>
              </a:rPr>
              <a:t>main</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a:ln>
                  <a:noFill/>
                </a:ln>
                <a:solidFill>
                  <a:srgbClr val="000000"/>
                </a:solidFill>
                <a:effectLst/>
                <a:latin typeface="JetBrains Mono"/>
              </a:rPr>
              <a:t>String</a:t>
            </a: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80808"/>
                </a:solidFill>
                <a:effectLst/>
                <a:latin typeface="JetBrains Mono"/>
              </a:rPr>
              <a:t>args</a:t>
            </a: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1" u="none" strike="noStrike" cap="none" normalizeH="0" baseline="0" dirty="0">
                <a:ln>
                  <a:noFill/>
                </a:ln>
                <a:solidFill>
                  <a:srgbClr val="8C8C8C"/>
                </a:solidFill>
                <a:effectLst/>
                <a:latin typeface="JetBrains Mono"/>
              </a:rPr>
              <a:t>// Instance </a:t>
            </a:r>
            <a:r>
              <a:rPr kumimoji="0" lang="de-DE" altLang="de-DE" sz="1000" b="0" i="1" u="none" strike="noStrike" cap="none" normalizeH="0" baseline="0" dirty="0" err="1">
                <a:ln>
                  <a:noFill/>
                </a:ln>
                <a:solidFill>
                  <a:srgbClr val="8C8C8C"/>
                </a:solidFill>
                <a:effectLst/>
                <a:latin typeface="JetBrains Mono"/>
              </a:rPr>
              <a:t>created</a:t>
            </a:r>
            <a:r>
              <a:rPr kumimoji="0" lang="de-DE" altLang="de-DE" sz="1000" b="0" i="1" u="none" strike="noStrike" cap="none" normalizeH="0" baseline="0" dirty="0">
                <a:ln>
                  <a:noFill/>
                </a:ln>
                <a:solidFill>
                  <a:srgbClr val="8C8C8C"/>
                </a:solidFill>
                <a:effectLst/>
                <a:latin typeface="JetBrains Mono"/>
              </a:rPr>
              <a:t> outside</a:t>
            </a:r>
            <a:br>
              <a:rPr kumimoji="0" lang="de-DE" altLang="de-DE" sz="1000" b="0" i="1" u="none" strike="noStrike" cap="none" normalizeH="0" baseline="0" dirty="0">
                <a:ln>
                  <a:noFill/>
                </a:ln>
                <a:solidFill>
                  <a:srgbClr val="8C8C8C"/>
                </a:solidFill>
                <a:effectLst/>
                <a:latin typeface="JetBrains Mono"/>
              </a:rPr>
            </a:br>
            <a:r>
              <a:rPr kumimoji="0" lang="de-DE" altLang="de-DE" sz="1000" b="0" i="1" u="none" strike="noStrike" cap="none" normalizeH="0" baseline="0" dirty="0">
                <a:ln>
                  <a:noFill/>
                </a:ln>
                <a:solidFill>
                  <a:srgbClr val="8C8C8C"/>
                </a:solidFill>
                <a:effectLst/>
                <a:latin typeface="JetBrains Mono"/>
              </a:rPr>
              <a:t>        </a:t>
            </a:r>
            <a:r>
              <a:rPr kumimoji="0" lang="de-DE" altLang="de-DE" sz="1000" b="0" i="0" u="none" strike="noStrike" cap="none" normalizeH="0" baseline="0" dirty="0">
                <a:ln>
                  <a:noFill/>
                </a:ln>
                <a:solidFill>
                  <a:srgbClr val="000000"/>
                </a:solidFill>
                <a:effectLst/>
                <a:latin typeface="JetBrains Mono"/>
              </a:rPr>
              <a:t>Bar bar </a:t>
            </a: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new</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a:ln>
                  <a:noFill/>
                </a:ln>
                <a:solidFill>
                  <a:srgbClr val="080808"/>
                </a:solidFill>
                <a:effectLst/>
                <a:latin typeface="JetBrains Mono"/>
              </a:rPr>
              <a:t>Bar();</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1" u="none" strike="noStrike" cap="none" normalizeH="0" baseline="0" dirty="0">
                <a:ln>
                  <a:noFill/>
                </a:ln>
                <a:solidFill>
                  <a:srgbClr val="8C8C8C"/>
                </a:solidFill>
                <a:effectLst/>
                <a:latin typeface="JetBrains Mono"/>
              </a:rPr>
              <a:t>// Foo </a:t>
            </a:r>
            <a:r>
              <a:rPr kumimoji="0" lang="de-DE" altLang="de-DE" sz="1000" b="0" i="1" u="none" strike="noStrike" cap="none" normalizeH="0" baseline="0" dirty="0" err="1">
                <a:ln>
                  <a:noFill/>
                </a:ln>
                <a:solidFill>
                  <a:srgbClr val="8C8C8C"/>
                </a:solidFill>
                <a:effectLst/>
                <a:latin typeface="JetBrains Mono"/>
              </a:rPr>
              <a:t>constructed</a:t>
            </a:r>
            <a:r>
              <a:rPr kumimoji="0" lang="de-DE" altLang="de-DE" sz="1000" b="0" i="1" u="none" strike="noStrike" cap="none" normalizeH="0" baseline="0" dirty="0">
                <a:ln>
                  <a:noFill/>
                </a:ln>
                <a:solidFill>
                  <a:srgbClr val="8C8C8C"/>
                </a:solidFill>
                <a:effectLst/>
                <a:latin typeface="JetBrains Mono"/>
              </a:rPr>
              <a:t> </a:t>
            </a:r>
            <a:r>
              <a:rPr kumimoji="0" lang="de-DE" altLang="de-DE" sz="1000" b="0" i="1" u="none" strike="noStrike" cap="none" normalizeH="0" baseline="0" dirty="0" err="1">
                <a:ln>
                  <a:noFill/>
                </a:ln>
                <a:solidFill>
                  <a:srgbClr val="8C8C8C"/>
                </a:solidFill>
                <a:effectLst/>
                <a:latin typeface="JetBrains Mono"/>
              </a:rPr>
              <a:t>with</a:t>
            </a:r>
            <a:r>
              <a:rPr kumimoji="0" lang="de-DE" altLang="de-DE" sz="1000" b="0" i="1" u="none" strike="noStrike" cap="none" normalizeH="0" baseline="0" dirty="0">
                <a:ln>
                  <a:noFill/>
                </a:ln>
                <a:solidFill>
                  <a:srgbClr val="8C8C8C"/>
                </a:solidFill>
                <a:effectLst/>
                <a:latin typeface="JetBrains Mono"/>
              </a:rPr>
              <a:t> Bar (</a:t>
            </a:r>
            <a:r>
              <a:rPr kumimoji="0" lang="de-DE" altLang="de-DE" sz="1000" b="0" i="1" u="none" strike="noStrike" cap="none" normalizeH="0" baseline="0" dirty="0" err="1">
                <a:ln>
                  <a:noFill/>
                </a:ln>
                <a:solidFill>
                  <a:srgbClr val="8C8C8C"/>
                </a:solidFill>
                <a:effectLst/>
                <a:latin typeface="JetBrains Mono"/>
              </a:rPr>
              <a:t>from</a:t>
            </a:r>
            <a:r>
              <a:rPr kumimoji="0" lang="de-DE" altLang="de-DE" sz="1000" b="0" i="1" u="none" strike="noStrike" cap="none" normalizeH="0" baseline="0" dirty="0">
                <a:ln>
                  <a:noFill/>
                </a:ln>
                <a:solidFill>
                  <a:srgbClr val="8C8C8C"/>
                </a:solidFill>
                <a:effectLst/>
                <a:latin typeface="JetBrains Mono"/>
              </a:rPr>
              <a:t> outside)</a:t>
            </a:r>
            <a:br>
              <a:rPr kumimoji="0" lang="de-DE" altLang="de-DE" sz="1000" b="0" i="1" u="none" strike="noStrike" cap="none" normalizeH="0" baseline="0" dirty="0">
                <a:ln>
                  <a:noFill/>
                </a:ln>
                <a:solidFill>
                  <a:srgbClr val="8C8C8C"/>
                </a:solidFill>
                <a:effectLst/>
                <a:latin typeface="JetBrains Mono"/>
              </a:rPr>
            </a:br>
            <a:r>
              <a:rPr kumimoji="0" lang="de-DE" altLang="de-DE" sz="1000" b="0" i="1" u="none" strike="noStrike" cap="none" normalizeH="0" baseline="0" dirty="0">
                <a:ln>
                  <a:noFill/>
                </a:ln>
                <a:solidFill>
                  <a:srgbClr val="8C8C8C"/>
                </a:solidFill>
                <a:effectLst/>
                <a:latin typeface="JetBrains Mono"/>
              </a:rPr>
              <a:t>        </a:t>
            </a:r>
            <a:r>
              <a:rPr kumimoji="0" lang="de-DE" altLang="de-DE" sz="1000" b="0" i="0" u="none" strike="noStrike" cap="none" normalizeH="0" baseline="0" dirty="0">
                <a:ln>
                  <a:noFill/>
                </a:ln>
                <a:solidFill>
                  <a:srgbClr val="000000"/>
                </a:solidFill>
                <a:effectLst/>
                <a:latin typeface="JetBrains Mono"/>
              </a:rPr>
              <a:t>Foo </a:t>
            </a:r>
            <a:r>
              <a:rPr kumimoji="0" lang="de-DE" altLang="de-DE" sz="1000" b="0" i="0" u="none" strike="noStrike" cap="none" normalizeH="0" baseline="0" dirty="0" err="1">
                <a:ln>
                  <a:noFill/>
                </a:ln>
                <a:solidFill>
                  <a:srgbClr val="000000"/>
                </a:solidFill>
                <a:effectLst/>
                <a:latin typeface="JetBrains Mono"/>
              </a:rPr>
              <a:t>foo</a:t>
            </a:r>
            <a:r>
              <a:rPr kumimoji="0" lang="de-DE" altLang="de-DE" sz="1000" b="0" i="0" u="none" strike="noStrike" cap="none" normalizeH="0" baseline="0" dirty="0">
                <a:ln>
                  <a:noFill/>
                </a:ln>
                <a:solidFill>
                  <a:srgbClr val="000000"/>
                </a:solidFill>
                <a:effectLst/>
                <a:latin typeface="JetBrains Mono"/>
              </a:rPr>
              <a:t> </a:t>
            </a: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new</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a:ln>
                  <a:noFill/>
                </a:ln>
                <a:solidFill>
                  <a:srgbClr val="080808"/>
                </a:solidFill>
                <a:effectLst/>
                <a:latin typeface="JetBrains Mono"/>
              </a:rPr>
              <a:t>Foo(</a:t>
            </a:r>
            <a:r>
              <a:rPr kumimoji="0" lang="de-DE" altLang="de-DE" sz="1000" b="0" i="0" u="none" strike="noStrike" cap="none" normalizeH="0" baseline="0" dirty="0">
                <a:ln>
                  <a:noFill/>
                </a:ln>
                <a:solidFill>
                  <a:srgbClr val="000000"/>
                </a:solidFill>
                <a:effectLst/>
                <a:latin typeface="JetBrains Mono"/>
              </a:rPr>
              <a:t>bar</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foo</a:t>
            </a:r>
            <a:r>
              <a:rPr kumimoji="0" lang="de-DE" altLang="de-DE" sz="1000" b="0" i="0" u="none" strike="noStrike" cap="none" normalizeH="0" baseline="0" dirty="0" err="1">
                <a:ln>
                  <a:noFill/>
                </a:ln>
                <a:solidFill>
                  <a:srgbClr val="080808"/>
                </a:solidFill>
                <a:effectLst/>
                <a:latin typeface="JetBrains Mono"/>
              </a:rPr>
              <a:t>.useBar</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static</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class</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a:ln>
                  <a:noFill/>
                </a:ln>
                <a:solidFill>
                  <a:srgbClr val="000000"/>
                </a:solidFill>
                <a:effectLst/>
                <a:latin typeface="JetBrains Mono"/>
              </a:rPr>
              <a:t>Bar </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public</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void</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627A"/>
                </a:solidFill>
                <a:effectLst/>
                <a:latin typeface="JetBrains Mono"/>
              </a:rPr>
              <a:t>doSomething</a:t>
            </a: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0000"/>
                </a:solidFill>
                <a:effectLst/>
                <a:latin typeface="JetBrains Mono"/>
              </a:rPr>
              <a:t>System</a:t>
            </a:r>
            <a:r>
              <a:rPr kumimoji="0" lang="de-DE" altLang="de-DE" sz="1000" b="0" i="0" u="none" strike="noStrike" cap="none" normalizeH="0" baseline="0" dirty="0" err="1">
                <a:ln>
                  <a:noFill/>
                </a:ln>
                <a:solidFill>
                  <a:srgbClr val="080808"/>
                </a:solidFill>
                <a:effectLst/>
                <a:latin typeface="JetBrains Mono"/>
              </a:rPr>
              <a:t>.</a:t>
            </a:r>
            <a:r>
              <a:rPr kumimoji="0" lang="de-DE" altLang="de-DE" sz="1000" b="0" i="1" u="none" strike="noStrike" cap="none" normalizeH="0" baseline="0" dirty="0" err="1">
                <a:ln>
                  <a:noFill/>
                </a:ln>
                <a:solidFill>
                  <a:srgbClr val="871094"/>
                </a:solidFill>
                <a:effectLst/>
                <a:latin typeface="JetBrains Mono"/>
              </a:rPr>
              <a:t>out</a:t>
            </a:r>
            <a:r>
              <a:rPr kumimoji="0" lang="de-DE" altLang="de-DE" sz="1000" b="0" i="0" u="none" strike="noStrike" cap="none" normalizeH="0" baseline="0" dirty="0" err="1">
                <a:ln>
                  <a:noFill/>
                </a:ln>
                <a:solidFill>
                  <a:srgbClr val="080808"/>
                </a:solidFill>
                <a:effectLst/>
                <a:latin typeface="JetBrains Mono"/>
              </a:rPr>
              <a:t>.println</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a:ln>
                  <a:noFill/>
                </a:ln>
                <a:solidFill>
                  <a:srgbClr val="067D17"/>
                </a:solidFill>
                <a:effectLst/>
                <a:latin typeface="JetBrains Mono"/>
              </a:rPr>
              <a:t>"</a:t>
            </a:r>
            <a:r>
              <a:rPr kumimoji="0" lang="de-DE" altLang="de-DE" sz="1000" b="0" i="0" u="none" strike="noStrike" cap="none" normalizeH="0" baseline="0" dirty="0" err="1">
                <a:ln>
                  <a:noFill/>
                </a:ln>
                <a:solidFill>
                  <a:srgbClr val="067D17"/>
                </a:solidFill>
                <a:effectLst/>
                <a:latin typeface="JetBrains Mono"/>
              </a:rPr>
              <a:t>Doing</a:t>
            </a:r>
            <a:r>
              <a:rPr kumimoji="0" lang="de-DE" altLang="de-DE" sz="1000" b="0" i="0" u="none" strike="noStrike" cap="none" normalizeH="0" baseline="0" dirty="0">
                <a:ln>
                  <a:noFill/>
                </a:ln>
                <a:solidFill>
                  <a:srgbClr val="067D17"/>
                </a:solidFill>
                <a:effectLst/>
                <a:latin typeface="JetBrains Mono"/>
              </a:rPr>
              <a:t> </a:t>
            </a:r>
            <a:r>
              <a:rPr kumimoji="0" lang="de-DE" altLang="de-DE" sz="1000" b="0" i="0" u="none" strike="noStrike" cap="none" normalizeH="0" baseline="0" dirty="0" err="1">
                <a:ln>
                  <a:noFill/>
                </a:ln>
                <a:solidFill>
                  <a:srgbClr val="067D17"/>
                </a:solidFill>
                <a:effectLst/>
                <a:latin typeface="JetBrains Mono"/>
              </a:rPr>
              <a:t>something</a:t>
            </a:r>
            <a:r>
              <a:rPr kumimoji="0" lang="de-DE" altLang="de-DE" sz="1000" b="0" i="0" u="none" strike="noStrike" cap="none" normalizeH="0" baseline="0" dirty="0">
                <a:ln>
                  <a:noFill/>
                </a:ln>
                <a:solidFill>
                  <a:srgbClr val="067D17"/>
                </a:solidFill>
                <a:effectLst/>
                <a:latin typeface="JetBrains Mono"/>
              </a:rPr>
              <a:t> in Bar"</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static</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class</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a:ln>
                  <a:noFill/>
                </a:ln>
                <a:solidFill>
                  <a:srgbClr val="000000"/>
                </a:solidFill>
                <a:effectLst/>
                <a:latin typeface="JetBrains Mono"/>
              </a:rPr>
              <a:t>Foo </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a:ln>
                  <a:noFill/>
                </a:ln>
                <a:solidFill>
                  <a:srgbClr val="0033B3"/>
                </a:solidFill>
                <a:effectLst/>
                <a:latin typeface="JetBrains Mono"/>
              </a:rPr>
              <a:t>private </a:t>
            </a:r>
            <a:r>
              <a:rPr kumimoji="0" lang="de-DE" altLang="de-DE" sz="1000" b="0" i="0" u="none" strike="noStrike" cap="none" normalizeH="0" baseline="0" dirty="0">
                <a:ln>
                  <a:noFill/>
                </a:ln>
                <a:solidFill>
                  <a:srgbClr val="000000"/>
                </a:solidFill>
                <a:effectLst/>
                <a:latin typeface="JetBrains Mono"/>
              </a:rPr>
              <a:t>Bar </a:t>
            </a:r>
            <a:r>
              <a:rPr kumimoji="0" lang="de-DE" altLang="de-DE" sz="1000" b="0" i="0" u="none" strike="noStrike" cap="none" normalizeH="0" baseline="0" dirty="0">
                <a:ln>
                  <a:noFill/>
                </a:ln>
                <a:solidFill>
                  <a:srgbClr val="871094"/>
                </a:solidFill>
                <a:effectLst/>
                <a:latin typeface="JetBrains Mono"/>
              </a:rPr>
              <a:t>bar</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1" u="none" strike="noStrike" cap="none" normalizeH="0" baseline="0" dirty="0">
                <a:ln>
                  <a:noFill/>
                </a:ln>
                <a:solidFill>
                  <a:srgbClr val="8C8C8C"/>
                </a:solidFill>
                <a:effectLst/>
                <a:latin typeface="JetBrains Mono"/>
              </a:rPr>
              <a:t>// </a:t>
            </a:r>
            <a:r>
              <a:rPr kumimoji="0" lang="de-DE" altLang="de-DE" sz="1000" b="0" i="1" u="none" strike="noStrike" cap="none" normalizeH="0" baseline="0" dirty="0" err="1">
                <a:ln>
                  <a:noFill/>
                </a:ln>
                <a:solidFill>
                  <a:srgbClr val="8C8C8C"/>
                </a:solidFill>
                <a:effectLst/>
                <a:latin typeface="JetBrains Mono"/>
              </a:rPr>
              <a:t>Dependency</a:t>
            </a:r>
            <a:r>
              <a:rPr kumimoji="0" lang="de-DE" altLang="de-DE" sz="1000" b="0" i="1" u="none" strike="noStrike" cap="none" normalizeH="0" baseline="0" dirty="0">
                <a:ln>
                  <a:noFill/>
                </a:ln>
                <a:solidFill>
                  <a:srgbClr val="8C8C8C"/>
                </a:solidFill>
                <a:effectLst/>
                <a:latin typeface="JetBrains Mono"/>
              </a:rPr>
              <a:t> </a:t>
            </a:r>
            <a:r>
              <a:rPr kumimoji="0" lang="de-DE" altLang="de-DE" sz="1000" b="0" i="1" u="none" strike="noStrike" cap="none" normalizeH="0" baseline="0" dirty="0" err="1">
                <a:ln>
                  <a:noFill/>
                </a:ln>
                <a:solidFill>
                  <a:srgbClr val="8C8C8C"/>
                </a:solidFill>
                <a:effectLst/>
                <a:latin typeface="JetBrains Mono"/>
              </a:rPr>
              <a:t>injected</a:t>
            </a:r>
            <a:r>
              <a:rPr kumimoji="0" lang="de-DE" altLang="de-DE" sz="1000" b="0" i="1" u="none" strike="noStrike" cap="none" normalizeH="0" baseline="0" dirty="0">
                <a:ln>
                  <a:noFill/>
                </a:ln>
                <a:solidFill>
                  <a:srgbClr val="8C8C8C"/>
                </a:solidFill>
                <a:effectLst/>
                <a:latin typeface="JetBrains Mono"/>
              </a:rPr>
              <a:t> </a:t>
            </a:r>
            <a:r>
              <a:rPr kumimoji="0" lang="de-DE" altLang="de-DE" sz="1000" b="0" i="1" u="none" strike="noStrike" cap="none" normalizeH="0" baseline="0" dirty="0" err="1">
                <a:ln>
                  <a:noFill/>
                </a:ln>
                <a:solidFill>
                  <a:srgbClr val="8C8C8C"/>
                </a:solidFill>
                <a:effectLst/>
                <a:latin typeface="JetBrains Mono"/>
              </a:rPr>
              <a:t>from</a:t>
            </a:r>
            <a:r>
              <a:rPr kumimoji="0" lang="de-DE" altLang="de-DE" sz="1000" b="0" i="1" u="none" strike="noStrike" cap="none" normalizeH="0" baseline="0" dirty="0">
                <a:ln>
                  <a:noFill/>
                </a:ln>
                <a:solidFill>
                  <a:srgbClr val="8C8C8C"/>
                </a:solidFill>
                <a:effectLst/>
                <a:latin typeface="JetBrains Mono"/>
              </a:rPr>
              <a:t> Outside</a:t>
            </a:r>
            <a:br>
              <a:rPr kumimoji="0" lang="de-DE" altLang="de-DE" sz="1000" b="0" i="1" u="none" strike="noStrike" cap="none" normalizeH="0" baseline="0" dirty="0">
                <a:ln>
                  <a:noFill/>
                </a:ln>
                <a:solidFill>
                  <a:srgbClr val="8C8C8C"/>
                </a:solidFill>
                <a:effectLst/>
                <a:latin typeface="JetBrains Mono"/>
              </a:rPr>
            </a:br>
            <a:r>
              <a:rPr kumimoji="0" lang="de-DE" altLang="de-DE" sz="1000" b="0" i="1" u="none" strike="noStrike" cap="none" normalizeH="0" baseline="0" dirty="0">
                <a:ln>
                  <a:noFill/>
                </a:ln>
                <a:solidFill>
                  <a:srgbClr val="8C8C8C"/>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public</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a:ln>
                  <a:noFill/>
                </a:ln>
                <a:solidFill>
                  <a:srgbClr val="00627A"/>
                </a:solidFill>
                <a:effectLst/>
                <a:latin typeface="JetBrains Mono"/>
              </a:rPr>
              <a:t>Foo</a:t>
            </a:r>
            <a:r>
              <a:rPr kumimoji="0" lang="de-DE" altLang="de-DE" sz="1000" b="0" i="0" u="none" strike="noStrike" cap="none" normalizeH="0" baseline="0" dirty="0">
                <a:ln>
                  <a:noFill/>
                </a:ln>
                <a:solidFill>
                  <a:srgbClr val="080808"/>
                </a:solidFill>
                <a:effectLst/>
                <a:latin typeface="JetBrains Mono"/>
              </a:rPr>
              <a:t>(</a:t>
            </a:r>
            <a:r>
              <a:rPr kumimoji="0" lang="de-DE" altLang="de-DE" sz="1000" b="0" i="0" u="none" strike="noStrike" cap="none" normalizeH="0" baseline="0" dirty="0">
                <a:ln>
                  <a:noFill/>
                </a:ln>
                <a:solidFill>
                  <a:srgbClr val="000000"/>
                </a:solidFill>
                <a:effectLst/>
                <a:latin typeface="JetBrains Mono"/>
              </a:rPr>
              <a:t>Bar </a:t>
            </a:r>
            <a:r>
              <a:rPr kumimoji="0" lang="de-DE" altLang="de-DE" sz="1000" b="0" i="0" u="none" strike="noStrike" cap="none" normalizeH="0" baseline="0" dirty="0">
                <a:ln>
                  <a:noFill/>
                </a:ln>
                <a:solidFill>
                  <a:srgbClr val="080808"/>
                </a:solidFill>
                <a:effectLst/>
                <a:latin typeface="JetBrains Mono"/>
              </a:rPr>
              <a:t>bar) {</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this</a:t>
            </a:r>
            <a:r>
              <a:rPr kumimoji="0" lang="de-DE" altLang="de-DE" sz="1000" b="0" i="0" u="none" strike="noStrike" cap="none" normalizeH="0" baseline="0" dirty="0" err="1">
                <a:ln>
                  <a:noFill/>
                </a:ln>
                <a:solidFill>
                  <a:srgbClr val="080808"/>
                </a:solidFill>
                <a:effectLst/>
                <a:latin typeface="JetBrains Mono"/>
              </a:rPr>
              <a:t>.</a:t>
            </a:r>
            <a:r>
              <a:rPr kumimoji="0" lang="de-DE" altLang="de-DE" sz="1000" b="0" i="0" u="none" strike="noStrike" cap="none" normalizeH="0" baseline="0" dirty="0" err="1">
                <a:ln>
                  <a:noFill/>
                </a:ln>
                <a:solidFill>
                  <a:srgbClr val="871094"/>
                </a:solidFill>
                <a:effectLst/>
                <a:latin typeface="JetBrains Mono"/>
              </a:rPr>
              <a:t>bar</a:t>
            </a:r>
            <a:r>
              <a:rPr kumimoji="0" lang="de-DE" altLang="de-DE" sz="1000" b="0" i="0" u="none" strike="noStrike" cap="none" normalizeH="0" baseline="0" dirty="0">
                <a:ln>
                  <a:noFill/>
                </a:ln>
                <a:solidFill>
                  <a:srgbClr val="871094"/>
                </a:solidFill>
                <a:effectLst/>
                <a:latin typeface="JetBrains Mono"/>
              </a:rPr>
              <a:t> </a:t>
            </a:r>
            <a:r>
              <a:rPr kumimoji="0" lang="de-DE" altLang="de-DE" sz="1000" b="0" i="0" u="none" strike="noStrike" cap="none" normalizeH="0" baseline="0" dirty="0">
                <a:ln>
                  <a:noFill/>
                </a:ln>
                <a:solidFill>
                  <a:srgbClr val="080808"/>
                </a:solidFill>
                <a:effectLst/>
                <a:latin typeface="JetBrains Mono"/>
              </a:rPr>
              <a:t>= bar;</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public</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33B3"/>
                </a:solidFill>
                <a:effectLst/>
                <a:latin typeface="JetBrains Mono"/>
              </a:rPr>
              <a:t>void</a:t>
            </a:r>
            <a:r>
              <a:rPr kumimoji="0" lang="de-DE" altLang="de-DE" sz="1000" b="0" i="0" u="none" strike="noStrike" cap="none" normalizeH="0" baseline="0" dirty="0">
                <a:ln>
                  <a:noFill/>
                </a:ln>
                <a:solidFill>
                  <a:srgbClr val="0033B3"/>
                </a:solidFill>
                <a:effectLst/>
                <a:latin typeface="JetBrains Mono"/>
              </a:rPr>
              <a:t> </a:t>
            </a:r>
            <a:r>
              <a:rPr kumimoji="0" lang="de-DE" altLang="de-DE" sz="1000" b="0" i="0" u="none" strike="noStrike" cap="none" normalizeH="0" baseline="0" dirty="0" err="1">
                <a:ln>
                  <a:noFill/>
                </a:ln>
                <a:solidFill>
                  <a:srgbClr val="00627A"/>
                </a:solidFill>
                <a:effectLst/>
                <a:latin typeface="JetBrains Mono"/>
              </a:rPr>
              <a:t>useBar</a:t>
            </a: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r>
              <a:rPr kumimoji="0" lang="de-DE" altLang="de-DE" sz="1000" b="0" i="0" u="none" strike="noStrike" cap="none" normalizeH="0" baseline="0" dirty="0" err="1">
                <a:ln>
                  <a:noFill/>
                </a:ln>
                <a:solidFill>
                  <a:srgbClr val="871094"/>
                </a:solidFill>
                <a:effectLst/>
                <a:latin typeface="JetBrains Mono"/>
              </a:rPr>
              <a:t>bar</a:t>
            </a:r>
            <a:r>
              <a:rPr kumimoji="0" lang="de-DE" altLang="de-DE" sz="1000" b="0" i="0" u="none" strike="noStrike" cap="none" normalizeH="0" baseline="0" dirty="0" err="1">
                <a:ln>
                  <a:noFill/>
                </a:ln>
                <a:solidFill>
                  <a:srgbClr val="080808"/>
                </a:solidFill>
                <a:effectLst/>
                <a:latin typeface="JetBrains Mono"/>
              </a:rPr>
              <a:t>.doSomething</a:t>
            </a:r>
            <a:r>
              <a:rPr kumimoji="0" lang="de-DE" altLang="de-DE" sz="1000" b="0" i="0" u="none" strike="noStrike" cap="none" normalizeH="0" baseline="0" dirty="0">
                <a:ln>
                  <a:noFill/>
                </a:ln>
                <a:solidFill>
                  <a:srgbClr val="080808"/>
                </a:solidFill>
                <a:effectLst/>
                <a:latin typeface="JetBrains Mono"/>
              </a:rPr>
              <a:t>();</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    }</a:t>
            </a:r>
            <a:br>
              <a:rPr kumimoji="0" lang="de-DE" altLang="de-DE" sz="1000" b="0" i="0" u="none" strike="noStrike" cap="none" normalizeH="0" baseline="0" dirty="0">
                <a:ln>
                  <a:noFill/>
                </a:ln>
                <a:solidFill>
                  <a:srgbClr val="080808"/>
                </a:solidFill>
                <a:effectLst/>
                <a:latin typeface="JetBrains Mono"/>
              </a:rPr>
            </a:br>
            <a:r>
              <a:rPr kumimoji="0" lang="de-DE" altLang="de-DE" sz="1000" b="0" i="0" u="none" strike="noStrike" cap="none" normalizeH="0" baseline="0" dirty="0">
                <a:ln>
                  <a:noFill/>
                </a:ln>
                <a:solidFill>
                  <a:srgbClr val="080808"/>
                </a:solidFill>
                <a:effectLst/>
                <a:latin typeface="JetBrains Mono"/>
              </a:rPr>
              <a:t>}</a:t>
            </a:r>
            <a:endParaRPr kumimoji="0" lang="de-DE" altLang="de-DE" sz="1000" b="0" i="0" u="none" strike="noStrike" cap="none" normalizeH="0" baseline="0" dirty="0">
              <a:ln>
                <a:noFill/>
              </a:ln>
              <a:solidFill>
                <a:schemeClr val="tx1"/>
              </a:solidFill>
              <a:effectLst/>
              <a:latin typeface="Arial" panose="020B0604020202020204" pitchFamily="34" charset="0"/>
            </a:endParaRPr>
          </a:p>
        </p:txBody>
      </p:sp>
      <p:sp>
        <p:nvSpPr>
          <p:cNvPr id="14" name="Rectangle 7">
            <a:extLst>
              <a:ext uri="{FF2B5EF4-FFF2-40B4-BE49-F238E27FC236}">
                <a16:creationId xmlns:a16="http://schemas.microsoft.com/office/drawing/2014/main" id="{9D005237-83CC-5B3D-1C71-A3BF4C4B9F1B}"/>
              </a:ext>
            </a:extLst>
          </p:cNvPr>
          <p:cNvSpPr>
            <a:spLocks noChangeArrowheads="1"/>
          </p:cNvSpPr>
          <p:nvPr/>
        </p:nvSpPr>
        <p:spPr bwMode="auto">
          <a:xfrm>
            <a:off x="1681618" y="1464201"/>
            <a:ext cx="3347582" cy="449353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100" b="0" i="0" u="none" strike="noStrike" cap="none" normalizeH="0" baseline="0" dirty="0" err="1">
                <a:ln>
                  <a:noFill/>
                </a:ln>
                <a:solidFill>
                  <a:srgbClr val="0033B3"/>
                </a:solidFill>
                <a:effectLst/>
                <a:latin typeface="JetBrains Mono"/>
              </a:rPr>
              <a:t>public</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class</a:t>
            </a:r>
            <a:r>
              <a:rPr kumimoji="0" lang="de-DE" altLang="de-DE" sz="1100" b="0" i="0" u="none" strike="noStrike" cap="none" normalizeH="0" baseline="0" dirty="0">
                <a:ln>
                  <a:noFill/>
                </a:ln>
                <a:solidFill>
                  <a:srgbClr val="0033B3"/>
                </a:solidFill>
                <a:effectLst/>
                <a:latin typeface="JetBrains Mono"/>
              </a:rPr>
              <a:t> </a:t>
            </a:r>
            <a:r>
              <a:rPr kumimoji="0" lang="de-DE" altLang="de-DE" sz="1100" b="1" i="0" u="none" strike="noStrike" cap="none" normalizeH="0" baseline="0" dirty="0" err="1">
                <a:ln>
                  <a:noFill/>
                </a:ln>
                <a:solidFill>
                  <a:srgbClr val="000000"/>
                </a:solidFill>
                <a:effectLst/>
                <a:latin typeface="JetBrains Mono"/>
              </a:rPr>
              <a:t>WithoutIoC</a:t>
            </a:r>
            <a:r>
              <a:rPr kumimoji="0" lang="de-DE" altLang="de-DE" sz="1100" b="0" i="0" u="none" strike="noStrike" cap="none" normalizeH="0" baseline="0" dirty="0">
                <a:ln>
                  <a:noFill/>
                </a:ln>
                <a:solidFill>
                  <a:srgbClr val="000000"/>
                </a:solidFill>
                <a:effectLst/>
                <a:latin typeface="JetBrains Mono"/>
              </a:rPr>
              <a:t> </a:t>
            </a:r>
            <a:r>
              <a:rPr kumimoji="0" lang="de-DE" altLang="de-DE" sz="1100" b="0" i="0" u="none" strike="noStrike" cap="none" normalizeH="0" baseline="0" dirty="0">
                <a:ln>
                  <a:noFill/>
                </a:ln>
                <a:solidFill>
                  <a:srgbClr val="080808"/>
                </a:solidFill>
                <a:effectLst/>
                <a:latin typeface="JetBrains Mono"/>
              </a:rPr>
              <a:t>{</a:t>
            </a:r>
            <a:br>
              <a:rPr kumimoji="0" lang="de-DE" altLang="de-DE" sz="1100" b="0" i="0" u="none" strike="noStrike" cap="none" normalizeH="0" baseline="0" dirty="0">
                <a:ln>
                  <a:noFill/>
                </a:ln>
                <a:solidFill>
                  <a:srgbClr val="080808"/>
                </a:solidFill>
                <a:effectLst/>
                <a:latin typeface="JetBrains Mono"/>
              </a:rPr>
            </a:b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public</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void</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00627A"/>
                </a:solidFill>
                <a:effectLst/>
                <a:latin typeface="JetBrains Mono"/>
              </a:rPr>
              <a:t>main</a:t>
            </a:r>
            <a:r>
              <a:rPr kumimoji="0" lang="de-DE" altLang="de-DE" sz="1100" b="0" i="0" u="none" strike="noStrike" cap="none" normalizeH="0" baseline="0" dirty="0">
                <a:ln>
                  <a:noFill/>
                </a:ln>
                <a:solidFill>
                  <a:srgbClr val="080808"/>
                </a:solidFill>
                <a:effectLst/>
                <a:latin typeface="JetBrains Mono"/>
              </a:rPr>
              <a:t>(</a:t>
            </a:r>
            <a:r>
              <a:rPr kumimoji="0" lang="de-DE" altLang="de-DE" sz="1100" b="0" i="0" u="none" strike="noStrike" cap="none" normalizeH="0" baseline="0" dirty="0">
                <a:ln>
                  <a:noFill/>
                </a:ln>
                <a:solidFill>
                  <a:srgbClr val="000000"/>
                </a:solidFill>
                <a:effectLst/>
                <a:latin typeface="JetBrains Mono"/>
              </a:rPr>
              <a:t>String</a:t>
            </a: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80808"/>
                </a:solidFill>
                <a:effectLst/>
                <a:latin typeface="JetBrains Mono"/>
              </a:rPr>
              <a:t>args</a:t>
            </a:r>
            <a:r>
              <a:rPr kumimoji="0" lang="de-DE" altLang="de-DE" sz="1100" b="0" i="0" u="none" strike="noStrike" cap="none" normalizeH="0" baseline="0" dirty="0">
                <a:ln>
                  <a:noFill/>
                </a:ln>
                <a:solidFill>
                  <a:srgbClr val="080808"/>
                </a:solidFill>
                <a:effectLst/>
                <a:latin typeface="JetBrains Mono"/>
              </a:rPr>
              <a:t>) {</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a:ln>
                  <a:noFill/>
                </a:ln>
                <a:solidFill>
                  <a:srgbClr val="000000"/>
                </a:solidFill>
                <a:effectLst/>
                <a:latin typeface="JetBrains Mono"/>
              </a:rPr>
              <a:t>Foo </a:t>
            </a:r>
            <a:r>
              <a:rPr kumimoji="0" lang="de-DE" altLang="de-DE" sz="1100" b="0" i="0" u="none" strike="noStrike" cap="none" normalizeH="0" baseline="0" dirty="0" err="1">
                <a:ln>
                  <a:noFill/>
                </a:ln>
                <a:solidFill>
                  <a:srgbClr val="000000"/>
                </a:solidFill>
                <a:effectLst/>
                <a:latin typeface="JetBrains Mono"/>
              </a:rPr>
              <a:t>foo</a:t>
            </a:r>
            <a:r>
              <a:rPr kumimoji="0" lang="de-DE" altLang="de-DE" sz="1100" b="0" i="0" u="none" strike="noStrike" cap="none" normalizeH="0" baseline="0" dirty="0">
                <a:ln>
                  <a:noFill/>
                </a:ln>
                <a:solidFill>
                  <a:srgbClr val="000000"/>
                </a:solidFill>
                <a:effectLst/>
                <a:latin typeface="JetBrains Mono"/>
              </a:rPr>
              <a:t> </a:t>
            </a: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new</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a:ln>
                  <a:noFill/>
                </a:ln>
                <a:solidFill>
                  <a:srgbClr val="080808"/>
                </a:solidFill>
                <a:effectLst/>
                <a:latin typeface="JetBrains Mono"/>
              </a:rPr>
              <a:t>Foo();</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0000"/>
                </a:solidFill>
                <a:effectLst/>
                <a:latin typeface="JetBrains Mono"/>
              </a:rPr>
              <a:t>foo</a:t>
            </a:r>
            <a:r>
              <a:rPr kumimoji="0" lang="de-DE" altLang="de-DE" sz="1100" b="0" i="0" u="none" strike="noStrike" cap="none" normalizeH="0" baseline="0" dirty="0" err="1">
                <a:ln>
                  <a:noFill/>
                </a:ln>
                <a:solidFill>
                  <a:srgbClr val="080808"/>
                </a:solidFill>
                <a:effectLst/>
                <a:latin typeface="JetBrains Mono"/>
              </a:rPr>
              <a:t>.useBar</a:t>
            </a:r>
            <a:r>
              <a:rPr kumimoji="0" lang="de-DE" altLang="de-DE" sz="1100" b="0" i="0" u="none" strike="noStrike" cap="none" normalizeH="0" baseline="0" dirty="0">
                <a:ln>
                  <a:noFill/>
                </a:ln>
                <a:solidFill>
                  <a:srgbClr val="080808"/>
                </a:solidFill>
                <a:effectLst/>
                <a:latin typeface="JetBrains Mono"/>
              </a:rPr>
              <a:t>();</a:t>
            </a:r>
            <a:br>
              <a:rPr kumimoji="0" lang="de-DE" altLang="de-DE" sz="1100" b="0" i="0" u="none" strike="noStrike" cap="none" normalizeH="0" baseline="0" dirty="0">
                <a:ln>
                  <a:noFill/>
                </a:ln>
                <a:solidFill>
                  <a:srgbClr val="080808"/>
                </a:solidFill>
                <a:effectLst/>
                <a:latin typeface="JetBrains Mono"/>
              </a:rPr>
            </a:b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br>
              <a:rPr kumimoji="0" lang="de-DE" altLang="de-DE" sz="1100" b="0" i="0" u="none" strike="noStrike" cap="none" normalizeH="0" baseline="0" dirty="0">
                <a:ln>
                  <a:noFill/>
                </a:ln>
                <a:solidFill>
                  <a:srgbClr val="080808"/>
                </a:solidFill>
                <a:effectLst/>
                <a:latin typeface="JetBrains Mono"/>
              </a:rPr>
            </a:b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static</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class</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a:ln>
                  <a:noFill/>
                </a:ln>
                <a:solidFill>
                  <a:srgbClr val="000000"/>
                </a:solidFill>
                <a:effectLst/>
                <a:latin typeface="JetBrains Mono"/>
              </a:rPr>
              <a:t>Bar </a:t>
            </a:r>
            <a:r>
              <a:rPr kumimoji="0" lang="de-DE" altLang="de-DE" sz="1100" b="0" i="0" u="none" strike="noStrike" cap="none" normalizeH="0" baseline="0" dirty="0">
                <a:ln>
                  <a:noFill/>
                </a:ln>
                <a:solidFill>
                  <a:srgbClr val="080808"/>
                </a:solidFill>
                <a:effectLst/>
                <a:latin typeface="JetBrains Mono"/>
              </a:rPr>
              <a:t>{</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public</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void</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00627A"/>
                </a:solidFill>
                <a:effectLst/>
                <a:latin typeface="JetBrains Mono"/>
              </a:rPr>
              <a:t>doSomething</a:t>
            </a:r>
            <a:r>
              <a:rPr kumimoji="0" lang="de-DE" altLang="de-DE" sz="1100" b="0" i="0" u="none" strike="noStrike" cap="none" normalizeH="0" baseline="0" dirty="0">
                <a:ln>
                  <a:noFill/>
                </a:ln>
                <a:solidFill>
                  <a:srgbClr val="080808"/>
                </a:solidFill>
                <a:effectLst/>
                <a:latin typeface="JetBrains Mono"/>
              </a:rPr>
              <a:t>() {</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0000"/>
                </a:solidFill>
                <a:effectLst/>
                <a:latin typeface="JetBrains Mono"/>
              </a:rPr>
              <a:t>System</a:t>
            </a:r>
            <a:r>
              <a:rPr kumimoji="0" lang="de-DE" altLang="de-DE" sz="1100" b="0" i="0" u="none" strike="noStrike" cap="none" normalizeH="0" baseline="0" dirty="0" err="1">
                <a:ln>
                  <a:noFill/>
                </a:ln>
                <a:solidFill>
                  <a:srgbClr val="080808"/>
                </a:solidFill>
                <a:effectLst/>
                <a:latin typeface="JetBrains Mono"/>
              </a:rPr>
              <a:t>.</a:t>
            </a:r>
            <a:r>
              <a:rPr kumimoji="0" lang="de-DE" altLang="de-DE" sz="1100" b="0" i="1" u="none" strike="noStrike" cap="none" normalizeH="0" baseline="0" dirty="0" err="1">
                <a:ln>
                  <a:noFill/>
                </a:ln>
                <a:solidFill>
                  <a:srgbClr val="871094"/>
                </a:solidFill>
                <a:effectLst/>
                <a:latin typeface="JetBrains Mono"/>
              </a:rPr>
              <a:t>out</a:t>
            </a:r>
            <a:r>
              <a:rPr kumimoji="0" lang="de-DE" altLang="de-DE" sz="1100" b="0" i="0" u="none" strike="noStrike" cap="none" normalizeH="0" baseline="0" dirty="0" err="1">
                <a:ln>
                  <a:noFill/>
                </a:ln>
                <a:solidFill>
                  <a:srgbClr val="080808"/>
                </a:solidFill>
                <a:effectLst/>
                <a:latin typeface="JetBrains Mono"/>
              </a:rPr>
              <a:t>.println</a:t>
            </a:r>
            <a:r>
              <a:rPr kumimoji="0" lang="de-DE" altLang="de-DE" sz="1100" b="0" i="0" u="none" strike="noStrike" cap="none" normalizeH="0" baseline="0" dirty="0">
                <a:ln>
                  <a:noFill/>
                </a:ln>
                <a:solidFill>
                  <a:srgbClr val="080808"/>
                </a:solidFill>
                <a:effectLst/>
                <a:latin typeface="JetBrains Mono"/>
              </a:rPr>
              <a:t>(</a:t>
            </a:r>
            <a:r>
              <a:rPr kumimoji="0" lang="de-DE" altLang="de-DE" sz="1100" b="0" i="0" u="none" strike="noStrike" cap="none" normalizeH="0" baseline="0" dirty="0">
                <a:ln>
                  <a:noFill/>
                </a:ln>
                <a:solidFill>
                  <a:srgbClr val="067D17"/>
                </a:solidFill>
                <a:effectLst/>
                <a:latin typeface="JetBrains Mono"/>
              </a:rPr>
              <a:t>"</a:t>
            </a:r>
            <a:r>
              <a:rPr kumimoji="0" lang="de-DE" altLang="de-DE" sz="1100" b="0" i="0" u="none" strike="noStrike" cap="none" normalizeH="0" baseline="0" dirty="0" err="1">
                <a:ln>
                  <a:noFill/>
                </a:ln>
                <a:solidFill>
                  <a:srgbClr val="067D17"/>
                </a:solidFill>
                <a:effectLst/>
                <a:latin typeface="JetBrains Mono"/>
              </a:rPr>
              <a:t>Doing</a:t>
            </a:r>
            <a:r>
              <a:rPr kumimoji="0" lang="de-DE" altLang="de-DE" sz="1100" b="0" i="0" u="none" strike="noStrike" cap="none" normalizeH="0" baseline="0" dirty="0">
                <a:ln>
                  <a:noFill/>
                </a:ln>
                <a:solidFill>
                  <a:srgbClr val="067D17"/>
                </a:solidFill>
                <a:effectLst/>
                <a:latin typeface="JetBrains Mono"/>
              </a:rPr>
              <a:t> </a:t>
            </a:r>
            <a:r>
              <a:rPr kumimoji="0" lang="de-DE" altLang="de-DE" sz="1100" b="0" i="0" u="none" strike="noStrike" cap="none" normalizeH="0" baseline="0" dirty="0" err="1">
                <a:ln>
                  <a:noFill/>
                </a:ln>
                <a:solidFill>
                  <a:srgbClr val="067D17"/>
                </a:solidFill>
                <a:effectLst/>
                <a:latin typeface="JetBrains Mono"/>
              </a:rPr>
              <a:t>something</a:t>
            </a:r>
            <a:r>
              <a:rPr kumimoji="0" lang="de-DE" altLang="de-DE" sz="1100" b="0" i="0" u="none" strike="noStrike" cap="none" normalizeH="0" baseline="0" dirty="0">
                <a:ln>
                  <a:noFill/>
                </a:ln>
                <a:solidFill>
                  <a:srgbClr val="067D17"/>
                </a:solidFill>
                <a:effectLst/>
                <a:latin typeface="JetBrains Mono"/>
              </a:rPr>
              <a:t> in Bar"</a:t>
            </a:r>
            <a:r>
              <a:rPr kumimoji="0" lang="de-DE" altLang="de-DE" sz="1100" b="0" i="0" u="none" strike="noStrike" cap="none" normalizeH="0" baseline="0" dirty="0">
                <a:ln>
                  <a:noFill/>
                </a:ln>
                <a:solidFill>
                  <a:srgbClr val="080808"/>
                </a:solidFill>
                <a:effectLst/>
                <a:latin typeface="JetBrains Mono"/>
              </a:rPr>
              <a:t>);</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br>
              <a:rPr kumimoji="0" lang="de-DE" altLang="de-DE" sz="1100" b="0" i="0" u="none" strike="noStrike" cap="none" normalizeH="0" baseline="0" dirty="0">
                <a:ln>
                  <a:noFill/>
                </a:ln>
                <a:solidFill>
                  <a:srgbClr val="080808"/>
                </a:solidFill>
                <a:effectLst/>
                <a:latin typeface="JetBrains Mono"/>
              </a:rPr>
            </a:b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static</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class</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a:ln>
                  <a:noFill/>
                </a:ln>
                <a:solidFill>
                  <a:srgbClr val="000000"/>
                </a:solidFill>
                <a:effectLst/>
                <a:latin typeface="JetBrains Mono"/>
              </a:rPr>
              <a:t>Foo </a:t>
            </a:r>
            <a:r>
              <a:rPr kumimoji="0" lang="de-DE" altLang="de-DE" sz="1100" b="0" i="0" u="none" strike="noStrike" cap="none" normalizeH="0" baseline="0" dirty="0">
                <a:ln>
                  <a:noFill/>
                </a:ln>
                <a:solidFill>
                  <a:srgbClr val="080808"/>
                </a:solidFill>
                <a:effectLst/>
                <a:latin typeface="JetBrains Mono"/>
              </a:rPr>
              <a:t>{</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a:ln>
                  <a:noFill/>
                </a:ln>
                <a:solidFill>
                  <a:srgbClr val="0033B3"/>
                </a:solidFill>
                <a:effectLst/>
                <a:latin typeface="JetBrains Mono"/>
              </a:rPr>
              <a:t>private </a:t>
            </a:r>
            <a:r>
              <a:rPr kumimoji="0" lang="de-DE" altLang="de-DE" sz="1100" b="0" i="0" u="none" strike="noStrike" cap="none" normalizeH="0" baseline="0" dirty="0">
                <a:ln>
                  <a:noFill/>
                </a:ln>
                <a:solidFill>
                  <a:srgbClr val="000000"/>
                </a:solidFill>
                <a:effectLst/>
                <a:latin typeface="JetBrains Mono"/>
              </a:rPr>
              <a:t>Bar </a:t>
            </a:r>
            <a:r>
              <a:rPr kumimoji="0" lang="de-DE" altLang="de-DE" sz="1100" b="0" i="0" u="none" strike="noStrike" cap="none" normalizeH="0" baseline="0" dirty="0">
                <a:ln>
                  <a:noFill/>
                </a:ln>
                <a:solidFill>
                  <a:srgbClr val="871094"/>
                </a:solidFill>
                <a:effectLst/>
                <a:latin typeface="JetBrains Mono"/>
              </a:rPr>
              <a:t>bar</a:t>
            </a:r>
            <a:r>
              <a:rPr kumimoji="0" lang="de-DE" altLang="de-DE" sz="1100" b="0" i="0" u="none" strike="noStrike" cap="none" normalizeH="0" baseline="0" dirty="0">
                <a:ln>
                  <a:noFill/>
                </a:ln>
                <a:solidFill>
                  <a:srgbClr val="080808"/>
                </a:solidFill>
                <a:effectLst/>
                <a:latin typeface="JetBrains Mono"/>
              </a:rPr>
              <a:t>;</a:t>
            </a:r>
            <a:br>
              <a:rPr kumimoji="0" lang="de-DE" altLang="de-DE" sz="1100" b="0" i="0" u="none" strike="noStrike" cap="none" normalizeH="0" baseline="0" dirty="0">
                <a:ln>
                  <a:noFill/>
                </a:ln>
                <a:solidFill>
                  <a:srgbClr val="080808"/>
                </a:solidFill>
                <a:effectLst/>
                <a:latin typeface="JetBrains Mono"/>
              </a:rPr>
            </a:b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public</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a:ln>
                  <a:noFill/>
                </a:ln>
                <a:solidFill>
                  <a:srgbClr val="00627A"/>
                </a:solidFill>
                <a:effectLst/>
                <a:latin typeface="JetBrains Mono"/>
              </a:rPr>
              <a:t>Foo</a:t>
            </a:r>
            <a:r>
              <a:rPr kumimoji="0" lang="de-DE" altLang="de-DE" sz="1100" b="0" i="0" u="none" strike="noStrike" cap="none" normalizeH="0" baseline="0" dirty="0">
                <a:ln>
                  <a:noFill/>
                </a:ln>
                <a:solidFill>
                  <a:srgbClr val="080808"/>
                </a:solidFill>
                <a:effectLst/>
                <a:latin typeface="JetBrains Mono"/>
              </a:rPr>
              <a:t>() {</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this</a:t>
            </a:r>
            <a:r>
              <a:rPr kumimoji="0" lang="de-DE" altLang="de-DE" sz="1100" b="0" i="0" u="none" strike="noStrike" cap="none" normalizeH="0" baseline="0" dirty="0" err="1">
                <a:ln>
                  <a:noFill/>
                </a:ln>
                <a:solidFill>
                  <a:srgbClr val="080808"/>
                </a:solidFill>
                <a:effectLst/>
                <a:latin typeface="JetBrains Mono"/>
              </a:rPr>
              <a:t>.</a:t>
            </a:r>
            <a:r>
              <a:rPr kumimoji="0" lang="de-DE" altLang="de-DE" sz="1100" b="0" i="0" u="none" strike="noStrike" cap="none" normalizeH="0" baseline="0" dirty="0" err="1">
                <a:ln>
                  <a:noFill/>
                </a:ln>
                <a:solidFill>
                  <a:srgbClr val="871094"/>
                </a:solidFill>
                <a:effectLst/>
                <a:latin typeface="JetBrains Mono"/>
              </a:rPr>
              <a:t>bar</a:t>
            </a:r>
            <a:r>
              <a:rPr kumimoji="0" lang="de-DE" altLang="de-DE" sz="1100" b="0" i="0" u="none" strike="noStrike" cap="none" normalizeH="0" baseline="0" dirty="0">
                <a:ln>
                  <a:noFill/>
                </a:ln>
                <a:solidFill>
                  <a:srgbClr val="871094"/>
                </a:solidFill>
                <a:effectLst/>
                <a:latin typeface="JetBrains Mono"/>
              </a:rPr>
              <a:t> </a:t>
            </a: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new</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a:ln>
                  <a:noFill/>
                </a:ln>
                <a:solidFill>
                  <a:srgbClr val="080808"/>
                </a:solidFill>
                <a:effectLst/>
                <a:latin typeface="JetBrains Mono"/>
              </a:rPr>
              <a:t>Bar(); </a:t>
            </a:r>
            <a:r>
              <a:rPr kumimoji="0" lang="de-DE" altLang="de-DE" sz="1100" b="0" i="1" u="none" strike="noStrike" cap="none" normalizeH="0" baseline="0" dirty="0">
                <a:ln>
                  <a:noFill/>
                </a:ln>
                <a:solidFill>
                  <a:srgbClr val="8C8C8C"/>
                </a:solidFill>
                <a:effectLst/>
                <a:latin typeface="JetBrains Mono"/>
              </a:rPr>
              <a:t>// </a:t>
            </a:r>
            <a:r>
              <a:rPr kumimoji="0" lang="de-DE" altLang="de-DE" sz="1100" b="0" i="1" u="none" strike="noStrike" cap="none" normalizeH="0" baseline="0" dirty="0" err="1">
                <a:ln>
                  <a:noFill/>
                </a:ln>
                <a:solidFill>
                  <a:srgbClr val="8C8C8C"/>
                </a:solidFill>
                <a:effectLst/>
                <a:latin typeface="JetBrains Mono"/>
              </a:rPr>
              <a:t>Direct</a:t>
            </a:r>
            <a:r>
              <a:rPr kumimoji="0" lang="de-DE" altLang="de-DE" sz="1100" b="0" i="1" u="none" strike="noStrike" cap="none" normalizeH="0" baseline="0" dirty="0">
                <a:ln>
                  <a:noFill/>
                </a:ln>
                <a:solidFill>
                  <a:srgbClr val="8C8C8C"/>
                </a:solidFill>
                <a:effectLst/>
                <a:latin typeface="JetBrains Mono"/>
              </a:rPr>
              <a:t> </a:t>
            </a:r>
            <a:r>
              <a:rPr kumimoji="0" lang="de-DE" altLang="de-DE" sz="1100" b="0" i="1" u="none" strike="noStrike" cap="none" normalizeH="0" baseline="0" dirty="0" err="1">
                <a:ln>
                  <a:noFill/>
                </a:ln>
                <a:solidFill>
                  <a:srgbClr val="8C8C8C"/>
                </a:solidFill>
                <a:effectLst/>
                <a:latin typeface="JetBrains Mono"/>
              </a:rPr>
              <a:t>dependency</a:t>
            </a:r>
            <a:r>
              <a:rPr kumimoji="0" lang="de-DE" altLang="de-DE" sz="1100" b="0" i="1" u="none" strike="noStrike" cap="none" normalizeH="0" baseline="0" dirty="0">
                <a:ln>
                  <a:noFill/>
                </a:ln>
                <a:solidFill>
                  <a:srgbClr val="8C8C8C"/>
                </a:solidFill>
                <a:effectLst/>
                <a:latin typeface="JetBrains Mono"/>
              </a:rPr>
              <a:t>!</a:t>
            </a:r>
            <a:br>
              <a:rPr kumimoji="0" lang="de-DE" altLang="de-DE" sz="1100" b="0" i="1" u="none" strike="noStrike" cap="none" normalizeH="0" baseline="0" dirty="0">
                <a:ln>
                  <a:noFill/>
                </a:ln>
                <a:solidFill>
                  <a:srgbClr val="8C8C8C"/>
                </a:solidFill>
                <a:effectLst/>
                <a:latin typeface="JetBrains Mono"/>
              </a:rPr>
            </a:br>
            <a:r>
              <a:rPr kumimoji="0" lang="de-DE" altLang="de-DE" sz="1100" b="0" i="1" u="none" strike="noStrike" cap="none" normalizeH="0" baseline="0" dirty="0">
                <a:ln>
                  <a:noFill/>
                </a:ln>
                <a:solidFill>
                  <a:srgbClr val="8C8C8C"/>
                </a:solidFill>
                <a:effectLst/>
                <a:latin typeface="JetBrains Mono"/>
              </a:rPr>
              <a:t>        </a:t>
            </a:r>
            <a:r>
              <a:rPr kumimoji="0" lang="de-DE" altLang="de-DE" sz="1100" b="0" i="0" u="none" strike="noStrike" cap="none" normalizeH="0" baseline="0" dirty="0">
                <a:ln>
                  <a:noFill/>
                </a:ln>
                <a:solidFill>
                  <a:srgbClr val="080808"/>
                </a:solidFill>
                <a:effectLst/>
                <a:latin typeface="JetBrains Mono"/>
              </a:rPr>
              <a:t>}</a:t>
            </a:r>
            <a:br>
              <a:rPr kumimoji="0" lang="de-DE" altLang="de-DE" sz="1100" b="0" i="0" u="none" strike="noStrike" cap="none" normalizeH="0" baseline="0" dirty="0">
                <a:ln>
                  <a:noFill/>
                </a:ln>
                <a:solidFill>
                  <a:srgbClr val="080808"/>
                </a:solidFill>
                <a:effectLst/>
                <a:latin typeface="JetBrains Mono"/>
              </a:rPr>
            </a:b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public</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0033B3"/>
                </a:solidFill>
                <a:effectLst/>
                <a:latin typeface="JetBrains Mono"/>
              </a:rPr>
              <a:t>void</a:t>
            </a:r>
            <a:r>
              <a:rPr kumimoji="0" lang="de-DE" altLang="de-DE" sz="1100" b="0" i="0" u="none" strike="noStrike" cap="none" normalizeH="0" baseline="0" dirty="0">
                <a:ln>
                  <a:noFill/>
                </a:ln>
                <a:solidFill>
                  <a:srgbClr val="0033B3"/>
                </a:solidFill>
                <a:effectLst/>
                <a:latin typeface="JetBrains Mono"/>
              </a:rPr>
              <a:t> </a:t>
            </a:r>
            <a:r>
              <a:rPr kumimoji="0" lang="de-DE" altLang="de-DE" sz="1100" b="0" i="0" u="none" strike="noStrike" cap="none" normalizeH="0" baseline="0" dirty="0" err="1">
                <a:ln>
                  <a:noFill/>
                </a:ln>
                <a:solidFill>
                  <a:srgbClr val="00627A"/>
                </a:solidFill>
                <a:effectLst/>
                <a:latin typeface="JetBrains Mono"/>
              </a:rPr>
              <a:t>useBar</a:t>
            </a:r>
            <a:r>
              <a:rPr kumimoji="0" lang="de-DE" altLang="de-DE" sz="1100" b="0" i="0" u="none" strike="noStrike" cap="none" normalizeH="0" baseline="0" dirty="0">
                <a:ln>
                  <a:noFill/>
                </a:ln>
                <a:solidFill>
                  <a:srgbClr val="080808"/>
                </a:solidFill>
                <a:effectLst/>
                <a:latin typeface="JetBrains Mono"/>
              </a:rPr>
              <a:t>() {</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r>
              <a:rPr kumimoji="0" lang="de-DE" altLang="de-DE" sz="1100" b="0" i="0" u="none" strike="noStrike" cap="none" normalizeH="0" baseline="0" dirty="0" err="1">
                <a:ln>
                  <a:noFill/>
                </a:ln>
                <a:solidFill>
                  <a:srgbClr val="871094"/>
                </a:solidFill>
                <a:effectLst/>
                <a:latin typeface="JetBrains Mono"/>
              </a:rPr>
              <a:t>bar</a:t>
            </a:r>
            <a:r>
              <a:rPr kumimoji="0" lang="de-DE" altLang="de-DE" sz="1100" b="0" i="0" u="none" strike="noStrike" cap="none" normalizeH="0" baseline="0" dirty="0" err="1">
                <a:ln>
                  <a:noFill/>
                </a:ln>
                <a:solidFill>
                  <a:srgbClr val="080808"/>
                </a:solidFill>
                <a:effectLst/>
                <a:latin typeface="JetBrains Mono"/>
              </a:rPr>
              <a:t>.doSomething</a:t>
            </a:r>
            <a:r>
              <a:rPr kumimoji="0" lang="de-DE" altLang="de-DE" sz="1100" b="0" i="0" u="none" strike="noStrike" cap="none" normalizeH="0" baseline="0" dirty="0">
                <a:ln>
                  <a:noFill/>
                </a:ln>
                <a:solidFill>
                  <a:srgbClr val="080808"/>
                </a:solidFill>
                <a:effectLst/>
                <a:latin typeface="JetBrains Mono"/>
              </a:rPr>
              <a:t>();</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    }</a:t>
            </a:r>
            <a:br>
              <a:rPr kumimoji="0" lang="de-DE" altLang="de-DE" sz="1100" b="0" i="0" u="none" strike="noStrike" cap="none" normalizeH="0" baseline="0" dirty="0">
                <a:ln>
                  <a:noFill/>
                </a:ln>
                <a:solidFill>
                  <a:srgbClr val="080808"/>
                </a:solidFill>
                <a:effectLst/>
                <a:latin typeface="JetBrains Mono"/>
              </a:rPr>
            </a:br>
            <a:r>
              <a:rPr kumimoji="0" lang="de-DE" altLang="de-DE" sz="1100" b="0" i="0" u="none" strike="noStrike" cap="none" normalizeH="0" baseline="0" dirty="0">
                <a:ln>
                  <a:noFill/>
                </a:ln>
                <a:solidFill>
                  <a:srgbClr val="080808"/>
                </a:solidFill>
                <a:effectLst/>
                <a:latin typeface="JetBrains Mono"/>
              </a:rPr>
              <a:t>}</a:t>
            </a:r>
            <a:endParaRPr kumimoji="0" lang="de-DE" altLang="de-DE" sz="11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541305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4.3.1. Spring Bean</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84DAF73-F3D5-2AFA-AB24-4CB5B7A00100}"/>
              </a:ext>
            </a:extLst>
          </p:cNvPr>
          <p:cNvSpPr txBox="1"/>
          <p:nvPr/>
        </p:nvSpPr>
        <p:spPr>
          <a:xfrm>
            <a:off x="558914" y="711340"/>
            <a:ext cx="4906928" cy="5632311"/>
          </a:xfrm>
          <a:prstGeom prst="rect">
            <a:avLst/>
          </a:prstGeom>
          <a:noFill/>
        </p:spPr>
        <p:txBody>
          <a:bodyPr wrap="square">
            <a:spAutoFit/>
          </a:bodyPr>
          <a:lstStyle/>
          <a:p>
            <a:r>
              <a:rPr lang="pl-PL" b="1" dirty="0">
                <a:latin typeface="Helvetica" panose="020B0604020202020204" pitchFamily="34" charset="0"/>
                <a:cs typeface="Helvetica" panose="020B0604020202020204" pitchFamily="34" charset="0"/>
              </a:rPr>
              <a:t>Spring Bean </a:t>
            </a:r>
            <a:r>
              <a:rPr lang="pl-PL" dirty="0">
                <a:latin typeface="Helvetica" panose="020B0604020202020204" pitchFamily="34" charset="0"/>
                <a:cs typeface="Helvetica" panose="020B0604020202020204" pitchFamily="34" charset="0"/>
              </a:rPr>
              <a:t>to podstawowy element </a:t>
            </a:r>
            <a:r>
              <a:rPr lang="pl-PL" b="1" dirty="0" err="1">
                <a:latin typeface="Helvetica" panose="020B0604020202020204" pitchFamily="34" charset="0"/>
                <a:cs typeface="Helvetica" panose="020B0604020202020204" pitchFamily="34" charset="0"/>
              </a:rPr>
              <a:t>frameworka</a:t>
            </a:r>
            <a:r>
              <a:rPr lang="pl-PL" b="1" dirty="0">
                <a:latin typeface="Helvetica" panose="020B0604020202020204" pitchFamily="34" charset="0"/>
                <a:cs typeface="Helvetica" panose="020B0604020202020204" pitchFamily="34" charset="0"/>
              </a:rPr>
              <a:t> Spring</a:t>
            </a:r>
            <a:r>
              <a:rPr lang="pl-PL" dirty="0">
                <a:latin typeface="Helvetica" panose="020B0604020202020204" pitchFamily="34" charset="0"/>
                <a:cs typeface="Helvetica" panose="020B0604020202020204" pitchFamily="34" charset="0"/>
              </a:rPr>
              <a:t>, używany do zarządzania obiektami </a:t>
            </a:r>
            <a:br>
              <a:rPr lang="pl-PL" dirty="0">
                <a:latin typeface="Helvetica" panose="020B0604020202020204" pitchFamily="34" charset="0"/>
                <a:cs typeface="Helvetica" panose="020B0604020202020204" pitchFamily="34" charset="0"/>
              </a:rPr>
            </a:br>
            <a:r>
              <a:rPr lang="pl-PL" dirty="0">
                <a:latin typeface="Helvetica" panose="020B0604020202020204" pitchFamily="34" charset="0"/>
                <a:cs typeface="Helvetica" panose="020B0604020202020204" pitchFamily="34" charset="0"/>
              </a:rPr>
              <a:t>w kontenerze Spring </a:t>
            </a:r>
            <a:r>
              <a:rPr lang="pl-PL" dirty="0" err="1">
                <a:latin typeface="Helvetica" panose="020B0604020202020204" pitchFamily="34" charset="0"/>
                <a:cs typeface="Helvetica" panose="020B0604020202020204" pitchFamily="34" charset="0"/>
              </a:rPr>
              <a:t>IoC</a:t>
            </a:r>
            <a:r>
              <a:rPr lang="pl-PL" dirty="0">
                <a:latin typeface="Helvetica" panose="020B0604020202020204" pitchFamily="34" charset="0"/>
                <a:cs typeface="Helvetica" panose="020B0604020202020204" pitchFamily="34" charset="0"/>
              </a:rPr>
              <a:t> (</a:t>
            </a:r>
            <a:r>
              <a:rPr lang="pl-PL" dirty="0" err="1">
                <a:latin typeface="Helvetica" panose="020B0604020202020204" pitchFamily="34" charset="0"/>
                <a:cs typeface="Helvetica" panose="020B0604020202020204" pitchFamily="34" charset="0"/>
              </a:rPr>
              <a:t>Inversion</a:t>
            </a:r>
            <a:r>
              <a:rPr lang="pl-PL" dirty="0">
                <a:latin typeface="Helvetica" panose="020B0604020202020204" pitchFamily="34" charset="0"/>
                <a:cs typeface="Helvetica" panose="020B0604020202020204" pitchFamily="34" charset="0"/>
              </a:rPr>
              <a:t> of Control). </a:t>
            </a:r>
          </a:p>
          <a:p>
            <a:endParaRPr lang="pl-PL" dirty="0">
              <a:latin typeface="Helvetica" panose="020B0604020202020204" pitchFamily="34" charset="0"/>
              <a:cs typeface="Helvetica" panose="020B0604020202020204" pitchFamily="34" charset="0"/>
            </a:endParaRPr>
          </a:p>
          <a:p>
            <a:pPr marL="285750" indent="-285750">
              <a:buFont typeface="Arial" panose="020B0604020202020204" pitchFamily="34" charset="0"/>
              <a:buChar char="•"/>
            </a:pPr>
            <a:r>
              <a:rPr lang="pl-PL" dirty="0">
                <a:latin typeface="Helvetica" panose="020B0604020202020204" pitchFamily="34" charset="0"/>
                <a:cs typeface="Helvetica" panose="020B0604020202020204" pitchFamily="34" charset="0"/>
              </a:rPr>
              <a:t>Bean to dowolny obiekty zarządzany przez kontener </a:t>
            </a:r>
            <a:r>
              <a:rPr lang="pl-PL" dirty="0" err="1">
                <a:latin typeface="Helvetica" panose="020B0604020202020204" pitchFamily="34" charset="0"/>
                <a:cs typeface="Helvetica" panose="020B0604020202020204" pitchFamily="34" charset="0"/>
              </a:rPr>
              <a:t>Springa</a:t>
            </a:r>
            <a:r>
              <a:rPr lang="pl-PL" dirty="0">
                <a:latin typeface="Helvetica" panose="020B0604020202020204" pitchFamily="34" charset="0"/>
                <a:cs typeface="Helvetica" panose="020B0604020202020204" pitchFamily="34" charset="0"/>
              </a:rPr>
              <a:t>.</a:t>
            </a:r>
          </a:p>
          <a:p>
            <a:pPr marL="285750" indent="-285750">
              <a:buFont typeface="Arial" panose="020B0604020202020204" pitchFamily="34" charset="0"/>
              <a:buChar char="•"/>
            </a:pPr>
            <a:r>
              <a:rPr lang="pl-PL" dirty="0">
                <a:latin typeface="Helvetica" panose="020B0604020202020204" pitchFamily="34" charset="0"/>
                <a:cs typeface="Helvetica" panose="020B0604020202020204" pitchFamily="34" charset="0"/>
              </a:rPr>
              <a:t>Bean nie musi implementować żadnego interfejsu, ani rozszerzać żadnej klasy</a:t>
            </a:r>
          </a:p>
          <a:p>
            <a:pPr marL="285750" indent="-285750">
              <a:buFont typeface="Arial" panose="020B0604020202020204" pitchFamily="34" charset="0"/>
              <a:buChar char="•"/>
            </a:pPr>
            <a:r>
              <a:rPr lang="pl-PL" dirty="0">
                <a:latin typeface="Helvetica" panose="020B0604020202020204" pitchFamily="34" charset="0"/>
                <a:cs typeface="Helvetica" panose="020B0604020202020204" pitchFamily="34" charset="0"/>
              </a:rPr>
              <a:t>Bean zazwyczaj produkowany jest przez fabrykę </a:t>
            </a:r>
            <a:r>
              <a:rPr lang="pl-PL" dirty="0" err="1">
                <a:latin typeface="Helvetica" panose="020B0604020202020204" pitchFamily="34" charset="0"/>
                <a:cs typeface="Helvetica" panose="020B0604020202020204" pitchFamily="34" charset="0"/>
              </a:rPr>
              <a:t>Springa</a:t>
            </a:r>
            <a:r>
              <a:rPr lang="pl-PL" dirty="0">
                <a:latin typeface="Helvetica" panose="020B0604020202020204" pitchFamily="34" charset="0"/>
                <a:cs typeface="Helvetica" panose="020B0604020202020204" pitchFamily="34" charset="0"/>
              </a:rPr>
              <a:t>.</a:t>
            </a:r>
          </a:p>
          <a:p>
            <a:pPr marL="285750" indent="-285750">
              <a:buFont typeface="Arial" panose="020B0604020202020204" pitchFamily="34" charset="0"/>
              <a:buChar char="•"/>
            </a:pPr>
            <a:r>
              <a:rPr lang="pl-PL" dirty="0">
                <a:latin typeface="Helvetica" panose="020B0604020202020204" pitchFamily="34" charset="0"/>
                <a:cs typeface="Helvetica" panose="020B0604020202020204" pitchFamily="34" charset="0"/>
              </a:rPr>
              <a:t>Bean definiujemy w kontekście aplikacji za pomocą XML, kodu Javy lub innych metod.</a:t>
            </a:r>
          </a:p>
          <a:p>
            <a:pPr marL="285750" indent="-285750">
              <a:buFont typeface="Arial" panose="020B0604020202020204" pitchFamily="34" charset="0"/>
              <a:buChar char="•"/>
            </a:pPr>
            <a:endParaRPr lang="pl-PL" dirty="0">
              <a:latin typeface="Helvetica" panose="020B0604020202020204" pitchFamily="34" charset="0"/>
              <a:cs typeface="Helvetica" panose="020B0604020202020204" pitchFamily="34" charset="0"/>
            </a:endParaRPr>
          </a:p>
          <a:p>
            <a:r>
              <a:rPr lang="pl-PL" b="1" dirty="0">
                <a:latin typeface="Helvetica" panose="020B0604020202020204" pitchFamily="34" charset="0"/>
                <a:cs typeface="Helvetica" panose="020B0604020202020204" pitchFamily="34" charset="0"/>
              </a:rPr>
              <a:t>Kontener Spring używa fabryki beanów (</a:t>
            </a:r>
            <a:r>
              <a:rPr lang="pl-PL" b="1" dirty="0" err="1">
                <a:latin typeface="Helvetica" panose="020B0604020202020204" pitchFamily="34" charset="0"/>
                <a:cs typeface="Helvetica" panose="020B0604020202020204" pitchFamily="34" charset="0"/>
              </a:rPr>
              <a:t>BeanFactory</a:t>
            </a:r>
            <a:r>
              <a:rPr lang="pl-PL" b="1" dirty="0">
                <a:latin typeface="Helvetica" panose="020B0604020202020204" pitchFamily="34" charset="0"/>
                <a:cs typeface="Helvetica" panose="020B0604020202020204" pitchFamily="34" charset="0"/>
              </a:rPr>
              <a:t>) lub kontekstu aplikacji (</a:t>
            </a:r>
            <a:r>
              <a:rPr lang="pl-PL" b="1" dirty="0" err="1">
                <a:latin typeface="Helvetica" panose="020B0604020202020204" pitchFamily="34" charset="0"/>
                <a:cs typeface="Helvetica" panose="020B0604020202020204" pitchFamily="34" charset="0"/>
              </a:rPr>
              <a:t>ApplicationContext</a:t>
            </a:r>
            <a:r>
              <a:rPr lang="pl-PL" b="1" dirty="0">
                <a:latin typeface="Helvetica" panose="020B0604020202020204" pitchFamily="34" charset="0"/>
                <a:cs typeface="Helvetica" panose="020B0604020202020204" pitchFamily="34" charset="0"/>
              </a:rPr>
              <a:t>) do tworzenia, konfigurowania i zarządzania beanami.</a:t>
            </a:r>
          </a:p>
          <a:p>
            <a:endParaRPr lang="pl-PL" b="1" dirty="0">
              <a:latin typeface="Helvetica" panose="020B0604020202020204" pitchFamily="34" charset="0"/>
              <a:cs typeface="Helvetica" panose="020B0604020202020204" pitchFamily="34" charset="0"/>
            </a:endParaRPr>
          </a:p>
        </p:txBody>
      </p:sp>
      <p:sp>
        <p:nvSpPr>
          <p:cNvPr id="10" name="TextBox 9">
            <a:extLst>
              <a:ext uri="{FF2B5EF4-FFF2-40B4-BE49-F238E27FC236}">
                <a16:creationId xmlns:a16="http://schemas.microsoft.com/office/drawing/2014/main" id="{8B9F9E0B-FC32-67A6-72DC-83E4F19A88AE}"/>
              </a:ext>
            </a:extLst>
          </p:cNvPr>
          <p:cNvSpPr txBox="1"/>
          <p:nvPr/>
        </p:nvSpPr>
        <p:spPr>
          <a:xfrm>
            <a:off x="6323373" y="1143000"/>
            <a:ext cx="4906928" cy="3970318"/>
          </a:xfrm>
          <a:prstGeom prst="rect">
            <a:avLst/>
          </a:prstGeom>
          <a:noFill/>
        </p:spPr>
        <p:txBody>
          <a:bodyPr wrap="square">
            <a:spAutoFit/>
          </a:bodyPr>
          <a:lstStyle/>
          <a:p>
            <a:r>
              <a:rPr lang="pl-PL" b="1" dirty="0">
                <a:latin typeface="Helvetica" panose="020B0604020202020204" pitchFamily="34" charset="0"/>
                <a:cs typeface="Helvetica" panose="020B0604020202020204" pitchFamily="34" charset="0"/>
              </a:rPr>
              <a:t>Konwencje nazewnictwa Beana</a:t>
            </a:r>
          </a:p>
          <a:p>
            <a:r>
              <a:rPr lang="pl-PL" dirty="0">
                <a:latin typeface="Helvetica" panose="020B0604020202020204" pitchFamily="34" charset="0"/>
                <a:cs typeface="Helvetica" panose="020B0604020202020204" pitchFamily="34" charset="0"/>
              </a:rPr>
              <a:t>Konwencja polega na używaniu standardowej konwencji Java dla nazw pól podczas nadawania nazw komponentom bean. Oznacza to, że nazwy beanów zaczynają się od małej litery i stamtąd są pisane literą w notacji </a:t>
            </a:r>
            <a:r>
              <a:rPr lang="pl-PL" dirty="0" err="1">
                <a:latin typeface="Helvetica" panose="020B0604020202020204" pitchFamily="34" charset="0"/>
                <a:cs typeface="Helvetica" panose="020B0604020202020204" pitchFamily="34" charset="0"/>
              </a:rPr>
              <a:t>camelCase</a:t>
            </a:r>
            <a:r>
              <a:rPr lang="pl-PL" dirty="0">
                <a:latin typeface="Helvetica" panose="020B0604020202020204" pitchFamily="34" charset="0"/>
                <a:cs typeface="Helvetica" panose="020B0604020202020204" pitchFamily="34" charset="0"/>
              </a:rPr>
              <a:t>. </a:t>
            </a:r>
          </a:p>
          <a:p>
            <a:endParaRPr lang="pl-PL" dirty="0">
              <a:latin typeface="Helvetica" panose="020B0604020202020204" pitchFamily="34" charset="0"/>
              <a:cs typeface="Helvetica" panose="020B0604020202020204" pitchFamily="34" charset="0"/>
            </a:endParaRPr>
          </a:p>
          <a:p>
            <a:r>
              <a:rPr lang="pl-PL" dirty="0">
                <a:latin typeface="Helvetica" panose="020B0604020202020204" pitchFamily="34" charset="0"/>
                <a:cs typeface="Helvetica" panose="020B0604020202020204" pitchFamily="34" charset="0"/>
              </a:rPr>
              <a:t>Konsekwentne nazewnictwo beanów sprawia, że ​​konfiguracja jest łatwiejsza do odczytania i zrozumienia. Ponadto, jeśli używasz Spring AOP, bardzo pomaga to w stosowaniu porad dotyczących zestawu beanów powiązanych po nazwie.</a:t>
            </a:r>
            <a:endParaRPr lang="de-DE"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5047567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4.3.1. Spring Bean</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B9F9E0B-FC32-67A6-72DC-83E4F19A88AE}"/>
              </a:ext>
            </a:extLst>
          </p:cNvPr>
          <p:cNvSpPr txBox="1"/>
          <p:nvPr/>
        </p:nvSpPr>
        <p:spPr>
          <a:xfrm>
            <a:off x="571614" y="923281"/>
            <a:ext cx="4906928" cy="4370427"/>
          </a:xfrm>
          <a:prstGeom prst="rect">
            <a:avLst/>
          </a:prstGeom>
          <a:noFill/>
        </p:spPr>
        <p:txBody>
          <a:bodyPr wrap="square">
            <a:spAutoFit/>
          </a:bodyPr>
          <a:lstStyle/>
          <a:p>
            <a:r>
              <a:rPr lang="pl-PL" sz="2000" b="1" dirty="0">
                <a:latin typeface="Helvetica" panose="020B0604020202020204" pitchFamily="34" charset="0"/>
                <a:cs typeface="Helvetica" panose="020B0604020202020204" pitchFamily="34" charset="0"/>
              </a:rPr>
              <a:t>Kontener </a:t>
            </a:r>
            <a:r>
              <a:rPr lang="pl-PL" sz="2000" b="1" dirty="0" err="1">
                <a:latin typeface="Helvetica" panose="020B0604020202020204" pitchFamily="34" charset="0"/>
                <a:cs typeface="Helvetica" panose="020B0604020202020204" pitchFamily="34" charset="0"/>
              </a:rPr>
              <a:t>BeanFactory</a:t>
            </a:r>
            <a:r>
              <a:rPr lang="pl-PL" sz="2000" b="1" dirty="0">
                <a:latin typeface="Helvetica" panose="020B0604020202020204" pitchFamily="34" charset="0"/>
                <a:cs typeface="Helvetica" panose="020B0604020202020204" pitchFamily="34" charset="0"/>
              </a:rPr>
              <a:t> </a:t>
            </a:r>
            <a:r>
              <a:rPr lang="pl-PL" sz="2000" dirty="0">
                <a:latin typeface="Helvetica" panose="020B0604020202020204" pitchFamily="34" charset="0"/>
                <a:cs typeface="Helvetica" panose="020B0604020202020204" pitchFamily="34" charset="0"/>
              </a:rPr>
              <a:t>zajmuje się:</a:t>
            </a:r>
          </a:p>
          <a:p>
            <a:endParaRPr lang="pl-PL" sz="2000" dirty="0">
              <a:latin typeface="Helvetica" panose="020B0604020202020204" pitchFamily="34" charset="0"/>
              <a:cs typeface="Helvetica" panose="020B0604020202020204" pitchFamily="34" charset="0"/>
            </a:endParaRPr>
          </a:p>
          <a:p>
            <a:pPr marL="285750" indent="-285750">
              <a:buFont typeface="Arial" panose="020B0604020202020204" pitchFamily="34" charset="0"/>
              <a:buChar char="•"/>
            </a:pPr>
            <a:r>
              <a:rPr lang="pl-PL" sz="2000" dirty="0">
                <a:latin typeface="Helvetica" panose="020B0604020202020204" pitchFamily="34" charset="0"/>
                <a:cs typeface="Helvetica" panose="020B0604020202020204" pitchFamily="34" charset="0"/>
              </a:rPr>
              <a:t>Tworzeniem beanów: Kontener używa definicji beanów do tworzenia i konfigurowania obiektów.</a:t>
            </a:r>
          </a:p>
          <a:p>
            <a:pPr marL="285750" indent="-285750">
              <a:buFont typeface="Arial" panose="020B0604020202020204" pitchFamily="34" charset="0"/>
              <a:buChar char="•"/>
            </a:pPr>
            <a:r>
              <a:rPr lang="pl-PL" sz="2000" dirty="0">
                <a:latin typeface="Helvetica" panose="020B0604020202020204" pitchFamily="34" charset="0"/>
                <a:cs typeface="Helvetica" panose="020B0604020202020204" pitchFamily="34" charset="0"/>
              </a:rPr>
              <a:t>Zarządzaniem zależnościami: Automatycznie wstrzykuje zależności pomiędzy beanami, co pozwala na luźne powiązanie komponentów.</a:t>
            </a:r>
          </a:p>
          <a:p>
            <a:pPr marL="285750" indent="-285750">
              <a:buFont typeface="Arial" panose="020B0604020202020204" pitchFamily="34" charset="0"/>
              <a:buChar char="•"/>
            </a:pPr>
            <a:r>
              <a:rPr lang="pl-PL" sz="2000" dirty="0">
                <a:latin typeface="Helvetica" panose="020B0604020202020204" pitchFamily="34" charset="0"/>
                <a:cs typeface="Helvetica" panose="020B0604020202020204" pitchFamily="34" charset="0"/>
              </a:rPr>
              <a:t>Zarządzaniem cyklem życia beanów: Oferuje wsparcie dla różnych etapów cyklu życia beanów, od inicjalizacji po zniszczenie.</a:t>
            </a:r>
          </a:p>
          <a:p>
            <a:endParaRPr lang="pl-PL" sz="2000" dirty="0">
              <a:latin typeface="Helvetica" panose="020B0604020202020204" pitchFamily="34" charset="0"/>
              <a:cs typeface="Helvetica" panose="020B0604020202020204" pitchFamily="34" charset="0"/>
            </a:endParaRPr>
          </a:p>
        </p:txBody>
      </p:sp>
      <p:sp>
        <p:nvSpPr>
          <p:cNvPr id="13" name="TextBox 12">
            <a:extLst>
              <a:ext uri="{FF2B5EF4-FFF2-40B4-BE49-F238E27FC236}">
                <a16:creationId xmlns:a16="http://schemas.microsoft.com/office/drawing/2014/main" id="{9EC9979B-D351-CF8F-EBAA-2D312BB6E7FB}"/>
              </a:ext>
            </a:extLst>
          </p:cNvPr>
          <p:cNvSpPr txBox="1"/>
          <p:nvPr/>
        </p:nvSpPr>
        <p:spPr>
          <a:xfrm>
            <a:off x="5943600" y="923281"/>
            <a:ext cx="6096000" cy="4401205"/>
          </a:xfrm>
          <a:prstGeom prst="rect">
            <a:avLst/>
          </a:prstGeom>
          <a:noFill/>
        </p:spPr>
        <p:txBody>
          <a:bodyPr wrap="square">
            <a:spAutoFit/>
          </a:bodyPr>
          <a:lstStyle/>
          <a:p>
            <a:r>
              <a:rPr lang="pl-PL" sz="2000" b="1" dirty="0" err="1">
                <a:latin typeface="Helvetica" panose="020B0604020202020204" pitchFamily="34" charset="0"/>
                <a:cs typeface="Helvetica" panose="020B0604020202020204" pitchFamily="34" charset="0"/>
              </a:rPr>
              <a:t>ApplicationContext</a:t>
            </a:r>
            <a:r>
              <a:rPr lang="pl-PL" sz="2000" dirty="0">
                <a:latin typeface="Helvetica" panose="020B0604020202020204" pitchFamily="34" charset="0"/>
                <a:cs typeface="Helvetica" panose="020B0604020202020204" pitchFamily="34" charset="0"/>
              </a:rPr>
              <a:t> w Spring Framework to zaawansowany interfejs kontenera, który rozszerza możliwości </a:t>
            </a:r>
            <a:r>
              <a:rPr lang="pl-PL" sz="2000" dirty="0" err="1">
                <a:latin typeface="Helvetica" panose="020B0604020202020204" pitchFamily="34" charset="0"/>
                <a:cs typeface="Helvetica" panose="020B0604020202020204" pitchFamily="34" charset="0"/>
              </a:rPr>
              <a:t>BeanFactory</a:t>
            </a:r>
            <a:r>
              <a:rPr lang="pl-PL" sz="2000" dirty="0">
                <a:latin typeface="Helvetica" panose="020B0604020202020204" pitchFamily="34" charset="0"/>
                <a:cs typeface="Helvetica" panose="020B0604020202020204" pitchFamily="34" charset="0"/>
              </a:rPr>
              <a:t>. </a:t>
            </a:r>
          </a:p>
          <a:p>
            <a:endParaRPr lang="pl-PL" sz="2000" dirty="0">
              <a:latin typeface="Helvetica" panose="020B0604020202020204" pitchFamily="34" charset="0"/>
              <a:cs typeface="Helvetica" panose="020B0604020202020204" pitchFamily="34" charset="0"/>
            </a:endParaRPr>
          </a:p>
          <a:p>
            <a:r>
              <a:rPr lang="pl-PL" sz="2000" dirty="0">
                <a:latin typeface="Helvetica" panose="020B0604020202020204" pitchFamily="34" charset="0"/>
                <a:cs typeface="Helvetica" panose="020B0604020202020204" pitchFamily="34" charset="0"/>
              </a:rPr>
              <a:t>Jest to centralne miejsce do konfiguracji i zarządzania beanami oraz całym kontekstem aplikacji Spring. </a:t>
            </a:r>
            <a:r>
              <a:rPr lang="pl-PL" sz="2000" dirty="0" err="1">
                <a:latin typeface="Helvetica" panose="020B0604020202020204" pitchFamily="34" charset="0"/>
                <a:cs typeface="Helvetica" panose="020B0604020202020204" pitchFamily="34" charset="0"/>
              </a:rPr>
              <a:t>AppContext</a:t>
            </a:r>
            <a:r>
              <a:rPr lang="pl-PL" sz="2000" dirty="0">
                <a:latin typeface="Helvetica" panose="020B0604020202020204" pitchFamily="34" charset="0"/>
                <a:cs typeface="Helvetica" panose="020B0604020202020204" pitchFamily="34" charset="0"/>
              </a:rPr>
              <a:t>.</a:t>
            </a:r>
          </a:p>
          <a:p>
            <a:endParaRPr lang="pl-PL" sz="2000" dirty="0">
              <a:latin typeface="Helvetica" panose="020B0604020202020204" pitchFamily="34" charset="0"/>
              <a:cs typeface="Helvetica" panose="020B0604020202020204" pitchFamily="34" charset="0"/>
            </a:endParaRPr>
          </a:p>
          <a:p>
            <a:r>
              <a:rPr lang="de-DE" sz="2000" dirty="0" err="1">
                <a:latin typeface="Helvetica" panose="020B0604020202020204" pitchFamily="34" charset="0"/>
                <a:cs typeface="Helvetica" panose="020B0604020202020204" pitchFamily="34" charset="0"/>
              </a:rPr>
              <a:t>Pozwala</a:t>
            </a:r>
            <a:r>
              <a:rPr lang="de-DE" sz="2000" dirty="0">
                <a:latin typeface="Helvetica" panose="020B0604020202020204" pitchFamily="34" charset="0"/>
                <a:cs typeface="Helvetica" panose="020B0604020202020204" pitchFamily="34" charset="0"/>
              </a:rPr>
              <a:t> na:</a:t>
            </a:r>
          </a:p>
          <a:p>
            <a:pPr marL="285750" indent="-285750">
              <a:buFont typeface="Arial" panose="020B0604020202020204" pitchFamily="34" charset="0"/>
              <a:buChar char="•"/>
            </a:pPr>
            <a:r>
              <a:rPr lang="de-DE" sz="2000" dirty="0" err="1">
                <a:latin typeface="Helvetica" panose="020B0604020202020204" pitchFamily="34" charset="0"/>
                <a:cs typeface="Helvetica" panose="020B0604020202020204" pitchFamily="34" charset="0"/>
              </a:rPr>
              <a:t>Pobieranie</a:t>
            </a:r>
            <a:r>
              <a:rPr lang="de-DE" sz="2000" dirty="0">
                <a:latin typeface="Helvetica" panose="020B0604020202020204" pitchFamily="34" charset="0"/>
                <a:cs typeface="Helvetica" panose="020B0604020202020204" pitchFamily="34" charset="0"/>
              </a:rPr>
              <a:t> </a:t>
            </a:r>
            <a:r>
              <a:rPr lang="de-DE" sz="2000" dirty="0" err="1">
                <a:latin typeface="Helvetica" panose="020B0604020202020204" pitchFamily="34" charset="0"/>
                <a:cs typeface="Helvetica" panose="020B0604020202020204" pitchFamily="34" charset="0"/>
              </a:rPr>
              <a:t>beanów</a:t>
            </a:r>
            <a:r>
              <a:rPr lang="de-DE" sz="2000" dirty="0">
                <a:latin typeface="Helvetica" panose="020B0604020202020204" pitchFamily="34" charset="0"/>
                <a:cs typeface="Helvetica" panose="020B0604020202020204" pitchFamily="34" charset="0"/>
              </a:rPr>
              <a:t> </a:t>
            </a:r>
            <a:r>
              <a:rPr lang="de-DE" sz="2000" dirty="0" err="1">
                <a:latin typeface="Helvetica" panose="020B0604020202020204" pitchFamily="34" charset="0"/>
                <a:cs typeface="Helvetica" panose="020B0604020202020204" pitchFamily="34" charset="0"/>
              </a:rPr>
              <a:t>z</a:t>
            </a:r>
            <a:r>
              <a:rPr lang="de-DE" sz="2000" dirty="0">
                <a:latin typeface="Helvetica" panose="020B0604020202020204" pitchFamily="34" charset="0"/>
                <a:cs typeface="Helvetica" panose="020B0604020202020204" pitchFamily="34" charset="0"/>
              </a:rPr>
              <a:t> </a:t>
            </a:r>
            <a:r>
              <a:rPr lang="de-DE" sz="2000" dirty="0" err="1">
                <a:latin typeface="Helvetica" panose="020B0604020202020204" pitchFamily="34" charset="0"/>
                <a:cs typeface="Helvetica" panose="020B0604020202020204" pitchFamily="34" charset="0"/>
              </a:rPr>
              <a:t>BeanFactory</a:t>
            </a:r>
            <a:r>
              <a:rPr lang="de-DE" sz="2000" dirty="0">
                <a:latin typeface="Helvetica" panose="020B0604020202020204" pitchFamily="34" charset="0"/>
                <a:cs typeface="Helvetica" panose="020B0604020202020204" pitchFamily="34" charset="0"/>
              </a:rPr>
              <a:t> (</a:t>
            </a:r>
            <a:r>
              <a:rPr lang="de-DE" sz="2000" dirty="0" err="1">
                <a:latin typeface="Helvetica" panose="020B0604020202020204" pitchFamily="34" charset="0"/>
                <a:cs typeface="Helvetica" panose="020B0604020202020204" pitchFamily="34" charset="0"/>
              </a:rPr>
              <a:t>BeanFactory</a:t>
            </a:r>
            <a:r>
              <a:rPr lang="de-DE" sz="2000" dirty="0">
                <a:latin typeface="Helvetica" panose="020B0604020202020204" pitchFamily="34" charset="0"/>
                <a:cs typeface="Helvetica" panose="020B0604020202020204" pitchFamily="34" charset="0"/>
              </a:rPr>
              <a:t>)</a:t>
            </a:r>
            <a:endParaRPr lang="pl-PL" sz="2000" dirty="0">
              <a:latin typeface="Helvetica" panose="020B0604020202020204" pitchFamily="34" charset="0"/>
              <a:cs typeface="Helvetica" panose="020B0604020202020204" pitchFamily="34" charset="0"/>
            </a:endParaRPr>
          </a:p>
          <a:p>
            <a:pPr marL="285750" indent="-285750">
              <a:buFont typeface="Arial" panose="020B0604020202020204" pitchFamily="34" charset="0"/>
              <a:buChar char="•"/>
            </a:pPr>
            <a:r>
              <a:rPr lang="de-DE" sz="2000" dirty="0" err="1">
                <a:latin typeface="Helvetica" panose="020B0604020202020204" pitchFamily="34" charset="0"/>
                <a:cs typeface="Helvetica" panose="020B0604020202020204" pitchFamily="34" charset="0"/>
              </a:rPr>
              <a:t>Ładowanie</a:t>
            </a:r>
            <a:r>
              <a:rPr lang="de-DE" sz="2000" dirty="0">
                <a:latin typeface="Helvetica" panose="020B0604020202020204" pitchFamily="34" charset="0"/>
                <a:cs typeface="Helvetica" panose="020B0604020202020204" pitchFamily="34" charset="0"/>
              </a:rPr>
              <a:t> </a:t>
            </a:r>
            <a:r>
              <a:rPr lang="de-DE" sz="2000" dirty="0" err="1">
                <a:latin typeface="Helvetica" panose="020B0604020202020204" pitchFamily="34" charset="0"/>
                <a:cs typeface="Helvetica" panose="020B0604020202020204" pitchFamily="34" charset="0"/>
              </a:rPr>
              <a:t>resource’ów</a:t>
            </a:r>
            <a:r>
              <a:rPr lang="de-DE" sz="2000" dirty="0">
                <a:latin typeface="Helvetica" panose="020B0604020202020204" pitchFamily="34" charset="0"/>
                <a:cs typeface="Helvetica" panose="020B0604020202020204" pitchFamily="34" charset="0"/>
              </a:rPr>
              <a:t> (</a:t>
            </a:r>
            <a:r>
              <a:rPr lang="de-DE" sz="2000" dirty="0" err="1">
                <a:latin typeface="Helvetica" panose="020B0604020202020204" pitchFamily="34" charset="0"/>
                <a:cs typeface="Helvetica" panose="020B0604020202020204" pitchFamily="34" charset="0"/>
              </a:rPr>
              <a:t>ResourcePatternResolver</a:t>
            </a:r>
            <a:r>
              <a:rPr lang="de-DE" sz="2000" dirty="0">
                <a:latin typeface="Helvetica" panose="020B0604020202020204" pitchFamily="34" charset="0"/>
                <a:cs typeface="Helvetica" panose="020B0604020202020204" pitchFamily="34" charset="0"/>
              </a:rPr>
              <a:t>)</a:t>
            </a:r>
            <a:endParaRPr lang="pl-PL" sz="2000" dirty="0">
              <a:latin typeface="Helvetica" panose="020B0604020202020204" pitchFamily="34" charset="0"/>
              <a:cs typeface="Helvetica" panose="020B0604020202020204" pitchFamily="34" charset="0"/>
            </a:endParaRPr>
          </a:p>
          <a:p>
            <a:pPr marL="285750" indent="-285750">
              <a:buFont typeface="Arial" panose="020B0604020202020204" pitchFamily="34" charset="0"/>
              <a:buChar char="•"/>
            </a:pPr>
            <a:r>
              <a:rPr lang="de-DE" sz="2000" dirty="0" err="1">
                <a:latin typeface="Helvetica" panose="020B0604020202020204" pitchFamily="34" charset="0"/>
                <a:cs typeface="Helvetica" panose="020B0604020202020204" pitchFamily="34" charset="0"/>
              </a:rPr>
              <a:t>Publikowanie</a:t>
            </a:r>
            <a:r>
              <a:rPr lang="de-DE" sz="2000" dirty="0">
                <a:latin typeface="Helvetica" panose="020B0604020202020204" pitchFamily="34" charset="0"/>
                <a:cs typeface="Helvetica" panose="020B0604020202020204" pitchFamily="34" charset="0"/>
              </a:rPr>
              <a:t> </a:t>
            </a:r>
            <a:r>
              <a:rPr lang="de-DE" sz="2000" dirty="0" err="1">
                <a:latin typeface="Helvetica" panose="020B0604020202020204" pitchFamily="34" charset="0"/>
                <a:cs typeface="Helvetica" panose="020B0604020202020204" pitchFamily="34" charset="0"/>
              </a:rPr>
              <a:t>eventów</a:t>
            </a:r>
            <a:r>
              <a:rPr lang="de-DE" sz="2000" dirty="0">
                <a:latin typeface="Helvetica" panose="020B0604020202020204" pitchFamily="34" charset="0"/>
                <a:cs typeface="Helvetica" panose="020B0604020202020204" pitchFamily="34" charset="0"/>
              </a:rPr>
              <a:t> i </a:t>
            </a:r>
            <a:r>
              <a:rPr lang="de-DE" sz="2000" dirty="0" err="1">
                <a:latin typeface="Helvetica" panose="020B0604020202020204" pitchFamily="34" charset="0"/>
                <a:cs typeface="Helvetica" panose="020B0604020202020204" pitchFamily="34" charset="0"/>
              </a:rPr>
              <a:t>rejestrowanie</a:t>
            </a:r>
            <a:r>
              <a:rPr lang="de-DE" sz="2000" dirty="0">
                <a:latin typeface="Helvetica" panose="020B0604020202020204" pitchFamily="34" charset="0"/>
                <a:cs typeface="Helvetica" panose="020B0604020202020204" pitchFamily="34" charset="0"/>
              </a:rPr>
              <a:t> </a:t>
            </a:r>
            <a:r>
              <a:rPr lang="de-DE" sz="2000" dirty="0" err="1">
                <a:latin typeface="Helvetica" panose="020B0604020202020204" pitchFamily="34" charset="0"/>
                <a:cs typeface="Helvetica" panose="020B0604020202020204" pitchFamily="34" charset="0"/>
              </a:rPr>
              <a:t>listenerów</a:t>
            </a:r>
            <a:r>
              <a:rPr lang="de-DE" sz="2000" dirty="0">
                <a:latin typeface="Helvetica" panose="020B0604020202020204" pitchFamily="34" charset="0"/>
                <a:cs typeface="Helvetica" panose="020B0604020202020204" pitchFamily="34" charset="0"/>
              </a:rPr>
              <a:t> (</a:t>
            </a:r>
            <a:r>
              <a:rPr lang="de-DE" sz="2000" dirty="0" err="1">
                <a:latin typeface="Helvetica" panose="020B0604020202020204" pitchFamily="34" charset="0"/>
                <a:cs typeface="Helvetica" panose="020B0604020202020204" pitchFamily="34" charset="0"/>
              </a:rPr>
              <a:t>ApplicationEventPublisher</a:t>
            </a:r>
            <a:r>
              <a:rPr lang="de-DE" sz="2000" dirty="0">
                <a:latin typeface="Helvetica" panose="020B0604020202020204" pitchFamily="34" charset="0"/>
                <a:cs typeface="Helvetica" panose="020B0604020202020204" pitchFamily="34" charset="0"/>
              </a:rPr>
              <a:t>)</a:t>
            </a:r>
          </a:p>
        </p:txBody>
      </p:sp>
    </p:spTree>
    <p:extLst>
      <p:ext uri="{BB962C8B-B14F-4D97-AF65-F5344CB8AC3E}">
        <p14:creationId xmlns:p14="http://schemas.microsoft.com/office/powerpoint/2010/main" val="30383282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33</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4.3.2. Spring Bean – Cykl życia @Bean</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84DAF73-F3D5-2AFA-AB24-4CB5B7A00100}"/>
              </a:ext>
            </a:extLst>
          </p:cNvPr>
          <p:cNvSpPr txBox="1"/>
          <p:nvPr/>
        </p:nvSpPr>
        <p:spPr>
          <a:xfrm>
            <a:off x="6400800" y="5862070"/>
            <a:ext cx="5451497" cy="276999"/>
          </a:xfrm>
          <a:prstGeom prst="rect">
            <a:avLst/>
          </a:prstGeom>
          <a:noFill/>
        </p:spPr>
        <p:txBody>
          <a:bodyPr wrap="square">
            <a:spAutoFit/>
          </a:bodyPr>
          <a:lstStyle/>
          <a:p>
            <a:r>
              <a:rPr lang="pl-PL" sz="1200" b="1" dirty="0">
                <a:latin typeface="Helvetica" panose="020B0604020202020204" pitchFamily="34" charset="0"/>
                <a:cs typeface="Helvetica" panose="020B0604020202020204" pitchFamily="34" charset="0"/>
              </a:rPr>
              <a:t>Źródło: </a:t>
            </a:r>
            <a:r>
              <a:rPr lang="pl-PL" sz="1200" b="1" dirty="0" err="1">
                <a:latin typeface="Helvetica" panose="020B0604020202020204" pitchFamily="34" charset="0"/>
                <a:cs typeface="Helvetica" panose="020B0604020202020204" pitchFamily="34" charset="0"/>
              </a:rPr>
              <a:t>https</a:t>
            </a:r>
            <a:r>
              <a:rPr lang="pl-PL" sz="1200" b="1" dirty="0">
                <a:latin typeface="Helvetica" panose="020B0604020202020204" pitchFamily="34" charset="0"/>
                <a:cs typeface="Helvetica" panose="020B0604020202020204" pitchFamily="34" charset="0"/>
              </a:rPr>
              <a:t>://</a:t>
            </a:r>
            <a:r>
              <a:rPr lang="pl-PL" sz="1200" b="1" dirty="0" err="1">
                <a:latin typeface="Helvetica" panose="020B0604020202020204" pitchFamily="34" charset="0"/>
                <a:cs typeface="Helvetica" panose="020B0604020202020204" pitchFamily="34" charset="0"/>
              </a:rPr>
              <a:t>bootcamptoprod.com</a:t>
            </a:r>
            <a:r>
              <a:rPr lang="pl-PL" sz="1200" b="1" dirty="0">
                <a:latin typeface="Helvetica" panose="020B0604020202020204" pitchFamily="34" charset="0"/>
                <a:cs typeface="Helvetica" panose="020B0604020202020204" pitchFamily="34" charset="0"/>
              </a:rPr>
              <a:t>/spring-bean-life-</a:t>
            </a:r>
            <a:r>
              <a:rPr lang="pl-PL" sz="1200" b="1" dirty="0" err="1">
                <a:latin typeface="Helvetica" panose="020B0604020202020204" pitchFamily="34" charset="0"/>
                <a:cs typeface="Helvetica" panose="020B0604020202020204" pitchFamily="34" charset="0"/>
              </a:rPr>
              <a:t>cycle</a:t>
            </a:r>
            <a:r>
              <a:rPr lang="pl-PL" sz="1200" b="1" dirty="0">
                <a:latin typeface="Helvetica" panose="020B0604020202020204" pitchFamily="34" charset="0"/>
                <a:cs typeface="Helvetica" panose="020B0604020202020204" pitchFamily="34" charset="0"/>
              </a:rPr>
              <a:t>-</a:t>
            </a:r>
            <a:r>
              <a:rPr lang="pl-PL" sz="1200" b="1" dirty="0" err="1">
                <a:latin typeface="Helvetica" panose="020B0604020202020204" pitchFamily="34" charset="0"/>
                <a:cs typeface="Helvetica" panose="020B0604020202020204" pitchFamily="34" charset="0"/>
              </a:rPr>
              <a:t>explained</a:t>
            </a:r>
            <a:r>
              <a:rPr lang="pl-PL" sz="1200" b="1" dirty="0">
                <a:latin typeface="Helvetica" panose="020B0604020202020204" pitchFamily="34" charset="0"/>
                <a:cs typeface="Helvetica" panose="020B0604020202020204" pitchFamily="34" charset="0"/>
              </a:rPr>
              <a:t>/</a:t>
            </a:r>
          </a:p>
        </p:txBody>
      </p:sp>
      <p:pic>
        <p:nvPicPr>
          <p:cNvPr id="6146" name="Picture 2" descr="Understanding the Spring Bean Life Cycle - BootcampToProd">
            <a:extLst>
              <a:ext uri="{FF2B5EF4-FFF2-40B4-BE49-F238E27FC236}">
                <a16:creationId xmlns:a16="http://schemas.microsoft.com/office/drawing/2014/main" id="{F097DECD-9686-4FFA-5A89-A38DFA4EFE9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0" y="685800"/>
            <a:ext cx="7391400" cy="502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30406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34</a:t>
            </a:fld>
            <a:endParaRPr kern="0" dirty="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4.3.3. Spring Bean – Cykl życia @Bean - przykład</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pole tekstowe 5">
            <a:extLst>
              <a:ext uri="{FF2B5EF4-FFF2-40B4-BE49-F238E27FC236}">
                <a16:creationId xmlns:a16="http://schemas.microsoft.com/office/drawing/2014/main" id="{CCFE0F6F-8866-B5DF-CCFF-6646102357F3}"/>
              </a:ext>
            </a:extLst>
          </p:cNvPr>
          <p:cNvSpPr txBox="1"/>
          <p:nvPr/>
        </p:nvSpPr>
        <p:spPr>
          <a:xfrm>
            <a:off x="3771875" y="985245"/>
            <a:ext cx="6097978" cy="4801314"/>
          </a:xfrm>
          <a:prstGeom prst="rect">
            <a:avLst/>
          </a:prstGeom>
          <a:noFill/>
        </p:spPr>
        <p:txBody>
          <a:bodyPr wrap="square">
            <a:spAutoFit/>
          </a:bodyPr>
          <a:lstStyle/>
          <a:p>
            <a:r>
              <a:rPr lang="pl-PL" dirty="0">
                <a:solidFill>
                  <a:srgbClr val="9E880D"/>
                </a:solidFill>
                <a:effectLst/>
                <a:highlight>
                  <a:srgbClr val="FFFFFF"/>
                </a:highlight>
              </a:rPr>
              <a:t>@Service</a:t>
            </a:r>
            <a:br>
              <a:rPr lang="pl-PL" dirty="0">
                <a:solidFill>
                  <a:srgbClr val="9E880D"/>
                </a:solidFill>
                <a:effectLst/>
                <a:highlight>
                  <a:srgbClr val="FFFFFF"/>
                </a:highlight>
              </a:rPr>
            </a:br>
            <a:r>
              <a:rPr lang="pl-PL" dirty="0">
                <a:solidFill>
                  <a:srgbClr val="0033B3"/>
                </a:solidFill>
                <a:effectLst/>
                <a:highlight>
                  <a:srgbClr val="FFFFFF"/>
                </a:highlight>
              </a:rPr>
              <a:t>public </a:t>
            </a:r>
            <a:r>
              <a:rPr lang="pl-PL" dirty="0" err="1">
                <a:solidFill>
                  <a:srgbClr val="0033B3"/>
                </a:solidFill>
                <a:effectLst/>
                <a:highlight>
                  <a:srgbClr val="FFFFFF"/>
                </a:highlight>
              </a:rPr>
              <a:t>class</a:t>
            </a:r>
            <a:r>
              <a:rPr lang="pl-PL" dirty="0">
                <a:solidFill>
                  <a:srgbClr val="0033B3"/>
                </a:solidFill>
                <a:effectLst/>
                <a:highlight>
                  <a:srgbClr val="FFFFFF"/>
                </a:highlight>
              </a:rPr>
              <a:t> </a:t>
            </a:r>
            <a:r>
              <a:rPr lang="pl-PL" dirty="0" err="1">
                <a:solidFill>
                  <a:srgbClr val="000000"/>
                </a:solidFill>
                <a:effectLst/>
                <a:highlight>
                  <a:srgbClr val="FFFFFF"/>
                </a:highlight>
              </a:rPr>
              <a:t>MyBean</a:t>
            </a:r>
            <a:r>
              <a:rPr lang="pl-PL" dirty="0">
                <a:solidFill>
                  <a:srgbClr val="000000"/>
                </a:solidFill>
                <a:effectLst/>
                <a:highlight>
                  <a:srgbClr val="FFFFFF"/>
                </a:highlight>
              </a:rPr>
              <a:t> </a:t>
            </a:r>
            <a:r>
              <a:rPr lang="pl-PL" dirty="0">
                <a:solidFill>
                  <a:srgbClr val="080808"/>
                </a:solidFill>
                <a:effectLst/>
                <a:highlight>
                  <a:srgbClr val="FFFFFF"/>
                </a:highlight>
              </a:rPr>
              <a:t>{</a:t>
            </a:r>
            <a:br>
              <a:rPr lang="pl-PL" dirty="0">
                <a:solidFill>
                  <a:srgbClr val="080808"/>
                </a:solidFill>
                <a:effectLst/>
                <a:highlight>
                  <a:srgbClr val="FFFFFF"/>
                </a:highlight>
              </a:rPr>
            </a:br>
            <a:br>
              <a:rPr lang="pl-PL" dirty="0">
                <a:solidFill>
                  <a:srgbClr val="080808"/>
                </a:solidFill>
                <a:effectLst/>
                <a:highlight>
                  <a:srgbClr val="FFFFFF"/>
                </a:highlight>
              </a:rPr>
            </a:br>
            <a:r>
              <a:rPr lang="pl-PL" dirty="0">
                <a:solidFill>
                  <a:srgbClr val="080808"/>
                </a:solidFill>
                <a:effectLst/>
                <a:highlight>
                  <a:srgbClr val="FFFFFF"/>
                </a:highlight>
              </a:rPr>
              <a:t>    </a:t>
            </a:r>
            <a:r>
              <a:rPr lang="pl-PL" dirty="0">
                <a:solidFill>
                  <a:srgbClr val="0033B3"/>
                </a:solidFill>
                <a:effectLst/>
                <a:highlight>
                  <a:srgbClr val="FFFFFF"/>
                </a:highlight>
              </a:rPr>
              <a:t>public </a:t>
            </a:r>
            <a:r>
              <a:rPr lang="pl-PL" dirty="0" err="1">
                <a:solidFill>
                  <a:srgbClr val="00627A"/>
                </a:solidFill>
                <a:effectLst/>
                <a:highlight>
                  <a:srgbClr val="FFFFFF"/>
                </a:highlight>
              </a:rPr>
              <a:t>MyBean</a:t>
            </a:r>
            <a:r>
              <a:rPr lang="pl-PL" dirty="0">
                <a:solidFill>
                  <a:srgbClr val="00627A"/>
                </a:solidFill>
                <a:effectLst/>
                <a:highlight>
                  <a:srgbClr val="FFFFFF"/>
                </a:highlight>
              </a:rPr>
              <a:t> </a:t>
            </a:r>
            <a:r>
              <a:rPr lang="pl-PL" dirty="0">
                <a:solidFill>
                  <a:srgbClr val="080808"/>
                </a:solidFill>
                <a:effectLst/>
                <a:highlight>
                  <a:srgbClr val="FFFFFF"/>
                </a:highlight>
              </a:rPr>
              <a:t>() {</a:t>
            </a:r>
            <a:br>
              <a:rPr lang="pl-PL" dirty="0">
                <a:solidFill>
                  <a:srgbClr val="080808"/>
                </a:solidFill>
                <a:effectLst/>
                <a:highlight>
                  <a:srgbClr val="FFFFFF"/>
                </a:highlight>
              </a:rPr>
            </a:br>
            <a:r>
              <a:rPr lang="pl-PL" dirty="0">
                <a:solidFill>
                  <a:srgbClr val="080808"/>
                </a:solidFill>
                <a:effectLst/>
                <a:highlight>
                  <a:srgbClr val="FFFFFF"/>
                </a:highlight>
              </a:rPr>
              <a:t>        </a:t>
            </a:r>
            <a:r>
              <a:rPr lang="pl-PL" dirty="0" err="1">
                <a:solidFill>
                  <a:srgbClr val="000000"/>
                </a:solidFill>
                <a:effectLst/>
                <a:highlight>
                  <a:srgbClr val="FFFFFF"/>
                </a:highlight>
              </a:rPr>
              <a:t>System</a:t>
            </a:r>
            <a:r>
              <a:rPr lang="pl-PL" dirty="0" err="1">
                <a:solidFill>
                  <a:srgbClr val="080808"/>
                </a:solidFill>
                <a:effectLst/>
                <a:highlight>
                  <a:srgbClr val="FFFFFF"/>
                </a:highlight>
              </a:rPr>
              <a:t>.</a:t>
            </a:r>
            <a:r>
              <a:rPr lang="pl-PL" i="1" dirty="0" err="1">
                <a:solidFill>
                  <a:srgbClr val="871094"/>
                </a:solidFill>
                <a:effectLst/>
                <a:highlight>
                  <a:srgbClr val="FFFFFF"/>
                </a:highlight>
              </a:rPr>
              <a:t>out</a:t>
            </a:r>
            <a:r>
              <a:rPr lang="pl-PL" dirty="0" err="1">
                <a:solidFill>
                  <a:srgbClr val="080808"/>
                </a:solidFill>
                <a:effectLst/>
                <a:highlight>
                  <a:srgbClr val="FFFFFF"/>
                </a:highlight>
              </a:rPr>
              <a:t>.println</a:t>
            </a:r>
            <a:r>
              <a:rPr lang="pl-PL" dirty="0">
                <a:solidFill>
                  <a:srgbClr val="080808"/>
                </a:solidFill>
                <a:effectLst/>
                <a:highlight>
                  <a:srgbClr val="FFFFFF"/>
                </a:highlight>
              </a:rPr>
              <a:t>(</a:t>
            </a:r>
            <a:r>
              <a:rPr lang="pl-PL" dirty="0">
                <a:solidFill>
                  <a:srgbClr val="067D17"/>
                </a:solidFill>
                <a:effectLst/>
                <a:highlight>
                  <a:srgbClr val="FFFFFF"/>
                </a:highlight>
              </a:rPr>
              <a:t>"</a:t>
            </a:r>
            <a:r>
              <a:rPr lang="pl-PL" dirty="0" err="1">
                <a:solidFill>
                  <a:srgbClr val="067D17"/>
                </a:solidFill>
                <a:effectLst/>
                <a:highlight>
                  <a:srgbClr val="FFFFFF"/>
                </a:highlight>
              </a:rPr>
              <a:t>Instantiation</a:t>
            </a:r>
            <a:r>
              <a:rPr lang="pl-PL" dirty="0">
                <a:solidFill>
                  <a:srgbClr val="067D17"/>
                </a:solidFill>
                <a:effectLst/>
                <a:highlight>
                  <a:srgbClr val="FFFFFF"/>
                </a:highlight>
              </a:rPr>
              <a:t>"</a:t>
            </a:r>
            <a:r>
              <a:rPr lang="pl-PL" dirty="0">
                <a:solidFill>
                  <a:srgbClr val="080808"/>
                </a:solidFill>
                <a:effectLst/>
                <a:highlight>
                  <a:srgbClr val="FFFFFF"/>
                </a:highlight>
              </a:rPr>
              <a:t>);</a:t>
            </a:r>
            <a:br>
              <a:rPr lang="pl-PL" dirty="0">
                <a:solidFill>
                  <a:srgbClr val="080808"/>
                </a:solidFill>
                <a:effectLst/>
                <a:highlight>
                  <a:srgbClr val="FFFFFF"/>
                </a:highlight>
              </a:rPr>
            </a:br>
            <a:r>
              <a:rPr lang="pl-PL" dirty="0">
                <a:solidFill>
                  <a:srgbClr val="080808"/>
                </a:solidFill>
                <a:effectLst/>
                <a:highlight>
                  <a:srgbClr val="FFFFFF"/>
                </a:highlight>
              </a:rPr>
              <a:t>    }</a:t>
            </a:r>
            <a:br>
              <a:rPr lang="pl-PL" dirty="0">
                <a:solidFill>
                  <a:srgbClr val="080808"/>
                </a:solidFill>
                <a:effectLst/>
                <a:highlight>
                  <a:srgbClr val="FFFFFF"/>
                </a:highlight>
              </a:rPr>
            </a:br>
            <a:br>
              <a:rPr lang="pl-PL" dirty="0">
                <a:solidFill>
                  <a:srgbClr val="080808"/>
                </a:solidFill>
                <a:effectLst/>
                <a:highlight>
                  <a:srgbClr val="FFFFFF"/>
                </a:highlight>
              </a:rPr>
            </a:br>
            <a:r>
              <a:rPr lang="pl-PL" dirty="0">
                <a:solidFill>
                  <a:srgbClr val="080808"/>
                </a:solidFill>
                <a:effectLst/>
                <a:highlight>
                  <a:srgbClr val="FFFFFF"/>
                </a:highlight>
              </a:rPr>
              <a:t>    </a:t>
            </a:r>
            <a:r>
              <a:rPr lang="pl-PL" dirty="0">
                <a:solidFill>
                  <a:srgbClr val="9E880D"/>
                </a:solidFill>
                <a:effectLst/>
                <a:highlight>
                  <a:srgbClr val="FFFFFF"/>
                </a:highlight>
              </a:rPr>
              <a:t>@</a:t>
            </a:r>
            <a:r>
              <a:rPr lang="pl-PL" dirty="0" err="1">
                <a:solidFill>
                  <a:srgbClr val="9E880D"/>
                </a:solidFill>
                <a:effectLst/>
                <a:highlight>
                  <a:srgbClr val="FFFFFF"/>
                </a:highlight>
              </a:rPr>
              <a:t>PostConstruct</a:t>
            </a:r>
            <a:br>
              <a:rPr lang="pl-PL" dirty="0">
                <a:solidFill>
                  <a:srgbClr val="9E880D"/>
                </a:solidFill>
                <a:effectLst/>
                <a:highlight>
                  <a:srgbClr val="FFFFFF"/>
                </a:highlight>
              </a:rPr>
            </a:br>
            <a:r>
              <a:rPr lang="pl-PL" dirty="0">
                <a:solidFill>
                  <a:srgbClr val="9E880D"/>
                </a:solidFill>
                <a:effectLst/>
                <a:highlight>
                  <a:srgbClr val="FFFFFF"/>
                </a:highlight>
              </a:rPr>
              <a:t>    </a:t>
            </a:r>
            <a:r>
              <a:rPr lang="pl-PL" dirty="0">
                <a:solidFill>
                  <a:srgbClr val="0033B3"/>
                </a:solidFill>
                <a:effectLst/>
                <a:highlight>
                  <a:srgbClr val="FFFFFF"/>
                </a:highlight>
              </a:rPr>
              <a:t>public </a:t>
            </a:r>
            <a:r>
              <a:rPr lang="pl-PL" dirty="0" err="1">
                <a:solidFill>
                  <a:srgbClr val="0033B3"/>
                </a:solidFill>
                <a:effectLst/>
                <a:highlight>
                  <a:srgbClr val="FFFFFF"/>
                </a:highlight>
              </a:rPr>
              <a:t>void</a:t>
            </a:r>
            <a:r>
              <a:rPr lang="pl-PL" dirty="0">
                <a:solidFill>
                  <a:srgbClr val="0033B3"/>
                </a:solidFill>
                <a:effectLst/>
                <a:highlight>
                  <a:srgbClr val="FFFFFF"/>
                </a:highlight>
              </a:rPr>
              <a:t> </a:t>
            </a:r>
            <a:r>
              <a:rPr lang="pl-PL" dirty="0" err="1">
                <a:solidFill>
                  <a:srgbClr val="00627A"/>
                </a:solidFill>
                <a:effectLst/>
                <a:highlight>
                  <a:srgbClr val="FFFFFF"/>
                </a:highlight>
              </a:rPr>
              <a:t>init</a:t>
            </a:r>
            <a:r>
              <a:rPr lang="pl-PL" dirty="0">
                <a:solidFill>
                  <a:srgbClr val="080808"/>
                </a:solidFill>
                <a:effectLst/>
                <a:highlight>
                  <a:srgbClr val="FFFFFF"/>
                </a:highlight>
              </a:rPr>
              <a:t>(){</a:t>
            </a:r>
            <a:br>
              <a:rPr lang="pl-PL" dirty="0">
                <a:solidFill>
                  <a:srgbClr val="080808"/>
                </a:solidFill>
                <a:effectLst/>
                <a:highlight>
                  <a:srgbClr val="FFFFFF"/>
                </a:highlight>
              </a:rPr>
            </a:br>
            <a:r>
              <a:rPr lang="pl-PL" dirty="0">
                <a:solidFill>
                  <a:srgbClr val="080808"/>
                </a:solidFill>
                <a:effectLst/>
                <a:highlight>
                  <a:srgbClr val="FFFFFF"/>
                </a:highlight>
              </a:rPr>
              <a:t>        </a:t>
            </a:r>
            <a:r>
              <a:rPr lang="pl-PL" dirty="0" err="1">
                <a:solidFill>
                  <a:srgbClr val="000000"/>
                </a:solidFill>
                <a:effectLst/>
                <a:highlight>
                  <a:srgbClr val="FFFFFF"/>
                </a:highlight>
              </a:rPr>
              <a:t>System</a:t>
            </a:r>
            <a:r>
              <a:rPr lang="pl-PL" dirty="0" err="1">
                <a:solidFill>
                  <a:srgbClr val="080808"/>
                </a:solidFill>
                <a:effectLst/>
                <a:highlight>
                  <a:srgbClr val="FFFFFF"/>
                </a:highlight>
              </a:rPr>
              <a:t>.</a:t>
            </a:r>
            <a:r>
              <a:rPr lang="pl-PL" i="1" dirty="0" err="1">
                <a:solidFill>
                  <a:srgbClr val="871094"/>
                </a:solidFill>
                <a:effectLst/>
                <a:highlight>
                  <a:srgbClr val="FFFFFF"/>
                </a:highlight>
              </a:rPr>
              <a:t>out</a:t>
            </a:r>
            <a:r>
              <a:rPr lang="pl-PL" dirty="0" err="1">
                <a:solidFill>
                  <a:srgbClr val="080808"/>
                </a:solidFill>
                <a:effectLst/>
                <a:highlight>
                  <a:srgbClr val="FFFFFF"/>
                </a:highlight>
              </a:rPr>
              <a:t>.println</a:t>
            </a:r>
            <a:r>
              <a:rPr lang="pl-PL" dirty="0">
                <a:solidFill>
                  <a:srgbClr val="080808"/>
                </a:solidFill>
                <a:effectLst/>
                <a:highlight>
                  <a:srgbClr val="FFFFFF"/>
                </a:highlight>
              </a:rPr>
              <a:t>(</a:t>
            </a:r>
            <a:r>
              <a:rPr lang="pl-PL" dirty="0">
                <a:solidFill>
                  <a:srgbClr val="067D17"/>
                </a:solidFill>
                <a:effectLst/>
                <a:highlight>
                  <a:srgbClr val="FFFFFF"/>
                </a:highlight>
              </a:rPr>
              <a:t>"</a:t>
            </a:r>
            <a:r>
              <a:rPr lang="pl-PL" dirty="0" err="1">
                <a:solidFill>
                  <a:srgbClr val="067D17"/>
                </a:solidFill>
                <a:effectLst/>
                <a:highlight>
                  <a:srgbClr val="FFFFFF"/>
                </a:highlight>
              </a:rPr>
              <a:t>Initializing</a:t>
            </a:r>
            <a:r>
              <a:rPr lang="pl-PL" dirty="0">
                <a:solidFill>
                  <a:srgbClr val="067D17"/>
                </a:solidFill>
                <a:effectLst/>
                <a:highlight>
                  <a:srgbClr val="FFFFFF"/>
                </a:highlight>
              </a:rPr>
              <a:t>.."</a:t>
            </a:r>
            <a:r>
              <a:rPr lang="pl-PL" dirty="0">
                <a:solidFill>
                  <a:srgbClr val="080808"/>
                </a:solidFill>
                <a:effectLst/>
                <a:highlight>
                  <a:srgbClr val="FFFFFF"/>
                </a:highlight>
              </a:rPr>
              <a:t>);</a:t>
            </a:r>
            <a:br>
              <a:rPr lang="pl-PL" dirty="0">
                <a:solidFill>
                  <a:srgbClr val="080808"/>
                </a:solidFill>
                <a:effectLst/>
                <a:highlight>
                  <a:srgbClr val="FFFFFF"/>
                </a:highlight>
              </a:rPr>
            </a:br>
            <a:r>
              <a:rPr lang="pl-PL" dirty="0">
                <a:solidFill>
                  <a:srgbClr val="080808"/>
                </a:solidFill>
                <a:effectLst/>
                <a:highlight>
                  <a:srgbClr val="FFFFFF"/>
                </a:highlight>
              </a:rPr>
              <a:t>    }</a:t>
            </a:r>
            <a:br>
              <a:rPr lang="pl-PL" dirty="0">
                <a:solidFill>
                  <a:srgbClr val="080808"/>
                </a:solidFill>
                <a:effectLst/>
                <a:highlight>
                  <a:srgbClr val="FFFFFF"/>
                </a:highlight>
              </a:rPr>
            </a:br>
            <a:br>
              <a:rPr lang="pl-PL" dirty="0">
                <a:solidFill>
                  <a:srgbClr val="080808"/>
                </a:solidFill>
                <a:effectLst/>
                <a:highlight>
                  <a:srgbClr val="FFFFFF"/>
                </a:highlight>
              </a:rPr>
            </a:br>
            <a:r>
              <a:rPr lang="pl-PL" dirty="0">
                <a:solidFill>
                  <a:srgbClr val="080808"/>
                </a:solidFill>
                <a:effectLst/>
                <a:highlight>
                  <a:srgbClr val="FFFFFF"/>
                </a:highlight>
              </a:rPr>
              <a:t>    </a:t>
            </a:r>
            <a:r>
              <a:rPr lang="pl-PL" dirty="0">
                <a:solidFill>
                  <a:srgbClr val="9E880D"/>
                </a:solidFill>
                <a:effectLst/>
                <a:highlight>
                  <a:srgbClr val="FFFFFF"/>
                </a:highlight>
              </a:rPr>
              <a:t>@</a:t>
            </a:r>
            <a:r>
              <a:rPr lang="pl-PL" dirty="0" err="1">
                <a:solidFill>
                  <a:srgbClr val="9E880D"/>
                </a:solidFill>
                <a:effectLst/>
                <a:highlight>
                  <a:srgbClr val="FFFFFF"/>
                </a:highlight>
              </a:rPr>
              <a:t>PreDestroy</a:t>
            </a:r>
            <a:br>
              <a:rPr lang="pl-PL" dirty="0">
                <a:solidFill>
                  <a:srgbClr val="9E880D"/>
                </a:solidFill>
                <a:effectLst/>
                <a:highlight>
                  <a:srgbClr val="FFFFFF"/>
                </a:highlight>
              </a:rPr>
            </a:br>
            <a:r>
              <a:rPr lang="pl-PL" dirty="0">
                <a:solidFill>
                  <a:srgbClr val="9E880D"/>
                </a:solidFill>
                <a:effectLst/>
                <a:highlight>
                  <a:srgbClr val="FFFFFF"/>
                </a:highlight>
              </a:rPr>
              <a:t>    </a:t>
            </a:r>
            <a:r>
              <a:rPr lang="pl-PL" dirty="0">
                <a:solidFill>
                  <a:srgbClr val="0033B3"/>
                </a:solidFill>
                <a:effectLst/>
                <a:highlight>
                  <a:srgbClr val="FFFFFF"/>
                </a:highlight>
              </a:rPr>
              <a:t>public </a:t>
            </a:r>
            <a:r>
              <a:rPr lang="pl-PL" dirty="0" err="1">
                <a:solidFill>
                  <a:srgbClr val="0033B3"/>
                </a:solidFill>
                <a:effectLst/>
                <a:highlight>
                  <a:srgbClr val="FFFFFF"/>
                </a:highlight>
              </a:rPr>
              <a:t>void</a:t>
            </a:r>
            <a:r>
              <a:rPr lang="pl-PL" dirty="0">
                <a:solidFill>
                  <a:srgbClr val="0033B3"/>
                </a:solidFill>
                <a:effectLst/>
                <a:highlight>
                  <a:srgbClr val="FFFFFF"/>
                </a:highlight>
              </a:rPr>
              <a:t> </a:t>
            </a:r>
            <a:r>
              <a:rPr lang="pl-PL" dirty="0" err="1">
                <a:solidFill>
                  <a:srgbClr val="00627A"/>
                </a:solidFill>
                <a:effectLst/>
                <a:highlight>
                  <a:srgbClr val="FFFFFF"/>
                </a:highlight>
              </a:rPr>
              <a:t>destroy</a:t>
            </a:r>
            <a:r>
              <a:rPr lang="pl-PL" dirty="0">
                <a:solidFill>
                  <a:srgbClr val="080808"/>
                </a:solidFill>
                <a:effectLst/>
                <a:highlight>
                  <a:srgbClr val="FFFFFF"/>
                </a:highlight>
              </a:rPr>
              <a:t>(){</a:t>
            </a:r>
            <a:br>
              <a:rPr lang="pl-PL" dirty="0">
                <a:solidFill>
                  <a:srgbClr val="080808"/>
                </a:solidFill>
                <a:effectLst/>
                <a:highlight>
                  <a:srgbClr val="FFFFFF"/>
                </a:highlight>
              </a:rPr>
            </a:br>
            <a:r>
              <a:rPr lang="pl-PL" dirty="0">
                <a:solidFill>
                  <a:srgbClr val="080808"/>
                </a:solidFill>
                <a:effectLst/>
                <a:highlight>
                  <a:srgbClr val="FFFFFF"/>
                </a:highlight>
              </a:rPr>
              <a:t>        </a:t>
            </a:r>
            <a:r>
              <a:rPr lang="pl-PL" dirty="0" err="1">
                <a:solidFill>
                  <a:srgbClr val="000000"/>
                </a:solidFill>
                <a:effectLst/>
                <a:highlight>
                  <a:srgbClr val="FFFFFF"/>
                </a:highlight>
              </a:rPr>
              <a:t>System</a:t>
            </a:r>
            <a:r>
              <a:rPr lang="pl-PL" dirty="0" err="1">
                <a:solidFill>
                  <a:srgbClr val="080808"/>
                </a:solidFill>
                <a:effectLst/>
                <a:highlight>
                  <a:srgbClr val="FFFFFF"/>
                </a:highlight>
              </a:rPr>
              <a:t>.</a:t>
            </a:r>
            <a:r>
              <a:rPr lang="pl-PL" i="1" dirty="0" err="1">
                <a:solidFill>
                  <a:srgbClr val="871094"/>
                </a:solidFill>
                <a:effectLst/>
                <a:highlight>
                  <a:srgbClr val="FFFFFF"/>
                </a:highlight>
              </a:rPr>
              <a:t>out</a:t>
            </a:r>
            <a:r>
              <a:rPr lang="pl-PL" dirty="0" err="1">
                <a:solidFill>
                  <a:srgbClr val="080808"/>
                </a:solidFill>
                <a:effectLst/>
                <a:highlight>
                  <a:srgbClr val="FFFFFF"/>
                </a:highlight>
              </a:rPr>
              <a:t>.println</a:t>
            </a:r>
            <a:r>
              <a:rPr lang="pl-PL" dirty="0">
                <a:solidFill>
                  <a:srgbClr val="080808"/>
                </a:solidFill>
                <a:effectLst/>
                <a:highlight>
                  <a:srgbClr val="FFFFFF"/>
                </a:highlight>
              </a:rPr>
              <a:t>(</a:t>
            </a:r>
            <a:r>
              <a:rPr lang="pl-PL" dirty="0">
                <a:solidFill>
                  <a:srgbClr val="067D17"/>
                </a:solidFill>
                <a:effectLst/>
                <a:highlight>
                  <a:srgbClr val="FFFFFF"/>
                </a:highlight>
              </a:rPr>
              <a:t>"</a:t>
            </a:r>
            <a:r>
              <a:rPr lang="pl-PL" dirty="0" err="1">
                <a:solidFill>
                  <a:srgbClr val="067D17"/>
                </a:solidFill>
                <a:effectLst/>
                <a:highlight>
                  <a:srgbClr val="FFFFFF"/>
                </a:highlight>
              </a:rPr>
              <a:t>Destroying</a:t>
            </a:r>
            <a:r>
              <a:rPr lang="pl-PL" dirty="0">
                <a:solidFill>
                  <a:srgbClr val="067D17"/>
                </a:solidFill>
                <a:effectLst/>
                <a:highlight>
                  <a:srgbClr val="FFFFFF"/>
                </a:highlight>
              </a:rPr>
              <a:t>.."</a:t>
            </a:r>
            <a:r>
              <a:rPr lang="pl-PL" dirty="0">
                <a:solidFill>
                  <a:srgbClr val="080808"/>
                </a:solidFill>
                <a:effectLst/>
                <a:highlight>
                  <a:srgbClr val="FFFFFF"/>
                </a:highlight>
              </a:rPr>
              <a:t>);</a:t>
            </a:r>
            <a:br>
              <a:rPr lang="pl-PL" dirty="0">
                <a:solidFill>
                  <a:srgbClr val="080808"/>
                </a:solidFill>
                <a:effectLst/>
                <a:highlight>
                  <a:srgbClr val="FFFFFF"/>
                </a:highlight>
              </a:rPr>
            </a:br>
            <a:r>
              <a:rPr lang="pl-PL" dirty="0">
                <a:solidFill>
                  <a:srgbClr val="080808"/>
                </a:solidFill>
                <a:effectLst/>
                <a:highlight>
                  <a:srgbClr val="FFFFFF"/>
                </a:highlight>
              </a:rPr>
              <a:t>    }</a:t>
            </a:r>
            <a:br>
              <a:rPr lang="pl-PL" dirty="0">
                <a:solidFill>
                  <a:srgbClr val="080808"/>
                </a:solidFill>
                <a:effectLst/>
                <a:highlight>
                  <a:srgbClr val="FFFFFF"/>
                </a:highlight>
              </a:rPr>
            </a:br>
            <a:r>
              <a:rPr lang="pl-PL" dirty="0">
                <a:solidFill>
                  <a:srgbClr val="080808"/>
                </a:solidFill>
                <a:effectLst/>
                <a:highlight>
                  <a:srgbClr val="FFFFFF"/>
                </a:highlight>
              </a:rPr>
              <a:t>}</a:t>
            </a:r>
          </a:p>
        </p:txBody>
      </p:sp>
    </p:spTree>
    <p:extLst>
      <p:ext uri="{BB962C8B-B14F-4D97-AF65-F5344CB8AC3E}">
        <p14:creationId xmlns:p14="http://schemas.microsoft.com/office/powerpoint/2010/main" val="7826652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4.3.3. Spring Bean – Jak stworzyć @Bean</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3CC67FF1-46F0-A583-76D4-F4E569EDB56E}"/>
              </a:ext>
            </a:extLst>
          </p:cNvPr>
          <p:cNvPicPr>
            <a:picLocks noChangeAspect="1" noChangeArrowheads="1"/>
          </p:cNvPicPr>
          <p:nvPr/>
        </p:nvPicPr>
        <p:blipFill>
          <a:blip r:embed="rId6"/>
          <a:srcRect/>
          <a:stretch>
            <a:fillRect/>
          </a:stretch>
        </p:blipFill>
        <p:spPr bwMode="auto">
          <a:xfrm>
            <a:off x="290801" y="1628800"/>
            <a:ext cx="11610398" cy="3600400"/>
          </a:xfrm>
          <a:prstGeom prst="rect">
            <a:avLst/>
          </a:prstGeom>
          <a:noFill/>
          <a:ln w="9525">
            <a:noFill/>
            <a:miter lim="800000"/>
            <a:headEnd/>
            <a:tailEnd/>
          </a:ln>
        </p:spPr>
      </p:pic>
      <p:sp>
        <p:nvSpPr>
          <p:cNvPr id="6" name="TextBox 5">
            <a:extLst>
              <a:ext uri="{FF2B5EF4-FFF2-40B4-BE49-F238E27FC236}">
                <a16:creationId xmlns:a16="http://schemas.microsoft.com/office/drawing/2014/main" id="{D033E3FF-A90A-1C90-B4CC-429E115E450F}"/>
              </a:ext>
            </a:extLst>
          </p:cNvPr>
          <p:cNvSpPr txBox="1"/>
          <p:nvPr/>
        </p:nvSpPr>
        <p:spPr>
          <a:xfrm>
            <a:off x="4800600" y="660722"/>
            <a:ext cx="3505200" cy="338554"/>
          </a:xfrm>
          <a:prstGeom prst="rect">
            <a:avLst/>
          </a:prstGeom>
          <a:noFill/>
        </p:spPr>
        <p:txBody>
          <a:bodyPr wrap="square">
            <a:spAutoFit/>
          </a:bodyPr>
          <a:lstStyle/>
          <a:p>
            <a:r>
              <a:rPr lang="pl-PL" sz="1600" b="1">
                <a:latin typeface="Helvetica" panose="020B0604020202020204" pitchFamily="34" charset="0"/>
                <a:cs typeface="Helvetica" panose="020B0604020202020204" pitchFamily="34" charset="0"/>
              </a:rPr>
              <a:t>XML – konfiguracja @Bean</a:t>
            </a:r>
          </a:p>
        </p:txBody>
      </p:sp>
    </p:spTree>
    <p:extLst>
      <p:ext uri="{BB962C8B-B14F-4D97-AF65-F5344CB8AC3E}">
        <p14:creationId xmlns:p14="http://schemas.microsoft.com/office/powerpoint/2010/main" val="9379778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4.3.3. Spring Bean – Jak stworzyć @Bean</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84DAF73-F3D5-2AFA-AB24-4CB5B7A00100}"/>
              </a:ext>
            </a:extLst>
          </p:cNvPr>
          <p:cNvSpPr txBox="1"/>
          <p:nvPr/>
        </p:nvSpPr>
        <p:spPr>
          <a:xfrm>
            <a:off x="4800600" y="660722"/>
            <a:ext cx="8289758" cy="338554"/>
          </a:xfrm>
          <a:prstGeom prst="rect">
            <a:avLst/>
          </a:prstGeom>
          <a:noFill/>
        </p:spPr>
        <p:txBody>
          <a:bodyPr wrap="square">
            <a:spAutoFit/>
          </a:bodyPr>
          <a:lstStyle/>
          <a:p>
            <a:r>
              <a:rPr lang="pl-PL" sz="1600" b="1">
                <a:latin typeface="Helvetica" panose="020B0604020202020204" pitchFamily="34" charset="0"/>
                <a:cs typeface="Helvetica" panose="020B0604020202020204" pitchFamily="34" charset="0"/>
              </a:rPr>
              <a:t>Java-</a:t>
            </a:r>
            <a:r>
              <a:rPr lang="pl-PL" sz="1600" b="1" err="1">
                <a:latin typeface="Helvetica" panose="020B0604020202020204" pitchFamily="34" charset="0"/>
                <a:cs typeface="Helvetica" panose="020B0604020202020204" pitchFamily="34" charset="0"/>
              </a:rPr>
              <a:t>Based</a:t>
            </a:r>
            <a:r>
              <a:rPr lang="pl-PL" sz="1600" b="1">
                <a:latin typeface="Helvetica" panose="020B0604020202020204" pitchFamily="34" charset="0"/>
                <a:cs typeface="Helvetica" panose="020B0604020202020204" pitchFamily="34" charset="0"/>
              </a:rPr>
              <a:t> Konfiguracja</a:t>
            </a:r>
          </a:p>
        </p:txBody>
      </p:sp>
      <p:pic>
        <p:nvPicPr>
          <p:cNvPr id="6" name="Picture 5">
            <a:extLst>
              <a:ext uri="{FF2B5EF4-FFF2-40B4-BE49-F238E27FC236}">
                <a16:creationId xmlns:a16="http://schemas.microsoft.com/office/drawing/2014/main" id="{3D1B3580-B683-5788-3F49-E49E4B81C3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46748" y="1134368"/>
            <a:ext cx="8612231" cy="4896408"/>
          </a:xfrm>
          <a:prstGeom prst="rect">
            <a:avLst/>
          </a:prstGeom>
        </p:spPr>
      </p:pic>
    </p:spTree>
    <p:extLst>
      <p:ext uri="{BB962C8B-B14F-4D97-AF65-F5344CB8AC3E}">
        <p14:creationId xmlns:p14="http://schemas.microsoft.com/office/powerpoint/2010/main" val="36397497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37</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4.3.4. Spring Bean – @Bean </a:t>
            </a:r>
            <a:r>
              <a:rPr lang="pl-PL" sz="2900" err="1">
                <a:solidFill>
                  <a:srgbClr val="002C58"/>
                </a:solidFill>
                <a:latin typeface="Helvetica" pitchFamily="2" charset="0"/>
                <a:ea typeface="+mn-ea"/>
                <a:cs typeface="+mn-cs"/>
              </a:rPr>
              <a:t>Scope</a:t>
            </a:r>
            <a:endParaRPr lang="pl-PL" sz="290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84DAF73-F3D5-2AFA-AB24-4CB5B7A00100}"/>
              </a:ext>
            </a:extLst>
          </p:cNvPr>
          <p:cNvSpPr txBox="1"/>
          <p:nvPr/>
        </p:nvSpPr>
        <p:spPr>
          <a:xfrm>
            <a:off x="571614" y="688412"/>
            <a:ext cx="8289758" cy="2831544"/>
          </a:xfrm>
          <a:prstGeom prst="rect">
            <a:avLst/>
          </a:prstGeom>
          <a:noFill/>
        </p:spPr>
        <p:txBody>
          <a:bodyPr wrap="square">
            <a:spAutoFit/>
          </a:bodyPr>
          <a:lstStyle/>
          <a:p>
            <a:r>
              <a:rPr lang="pl-PL" b="1" dirty="0">
                <a:latin typeface="Helvetica" panose="020B0604020202020204" pitchFamily="34" charset="0"/>
                <a:cs typeface="Helvetica" panose="020B0604020202020204" pitchFamily="34" charset="0"/>
              </a:rPr>
              <a:t>Istnieje kilka trybów tworzenia komponentów: </a:t>
            </a:r>
          </a:p>
          <a:p>
            <a:pPr marL="742950" lvl="1" indent="-285750">
              <a:buFont typeface="Arial" panose="020B0604020202020204" pitchFamily="34" charset="0"/>
              <a:buChar char="•"/>
            </a:pPr>
            <a:r>
              <a:rPr lang="pl-PL" b="1" dirty="0">
                <a:latin typeface="Helvetica" panose="020B0604020202020204" pitchFamily="34" charset="0"/>
                <a:cs typeface="Helvetica" panose="020B0604020202020204" pitchFamily="34" charset="0"/>
              </a:rPr>
              <a:t>Singleton - </a:t>
            </a:r>
            <a:r>
              <a:rPr lang="pl-PL" altLang="de-DE" dirty="0"/>
              <a:t>fabryka tworzy jedną instancję komponentu </a:t>
            </a:r>
            <a:r>
              <a:rPr lang="pl-PL" altLang="de-DE" dirty="0" err="1"/>
              <a:t>JavaBean</a:t>
            </a:r>
            <a:r>
              <a:rPr lang="pl-PL" altLang="de-DE" dirty="0"/>
              <a:t> o podanej nazwie, wszystkie żądania współdzielą jeden komponent (domyślny)</a:t>
            </a:r>
          </a:p>
          <a:p>
            <a:pPr marL="742950" lvl="1" indent="-285750">
              <a:buFont typeface="Arial" panose="020B0604020202020204" pitchFamily="34" charset="0"/>
              <a:buChar char="•"/>
            </a:pPr>
            <a:r>
              <a:rPr lang="pl-PL" altLang="de-DE" b="1" dirty="0" err="1"/>
              <a:t>Prototype</a:t>
            </a:r>
            <a:r>
              <a:rPr lang="pl-PL" altLang="de-DE" dirty="0"/>
              <a:t>: w odpowiedzi na każde żądanie fabryka tworzy nową instancję komponentu </a:t>
            </a:r>
            <a:r>
              <a:rPr lang="pl-PL" altLang="de-DE" dirty="0" err="1"/>
              <a:t>JavaBean</a:t>
            </a:r>
            <a:endParaRPr lang="pl-PL" altLang="de-DE" dirty="0"/>
          </a:p>
          <a:p>
            <a:pPr marL="742950" lvl="1" indent="-285750">
              <a:buFont typeface="Arial" panose="020B0604020202020204" pitchFamily="34" charset="0"/>
              <a:buChar char="•"/>
            </a:pPr>
            <a:r>
              <a:rPr lang="pl-PL" altLang="de-DE" b="1" dirty="0" err="1"/>
              <a:t>Request</a:t>
            </a:r>
            <a:endParaRPr lang="pl-PL" altLang="de-DE" b="1" dirty="0"/>
          </a:p>
          <a:p>
            <a:pPr marL="742950" lvl="1" indent="-285750">
              <a:buFont typeface="Arial" panose="020B0604020202020204" pitchFamily="34" charset="0"/>
              <a:buChar char="•"/>
            </a:pPr>
            <a:r>
              <a:rPr lang="pl-PL" altLang="de-DE" b="1" dirty="0" err="1"/>
              <a:t>Session</a:t>
            </a:r>
            <a:endParaRPr lang="pl-PL" altLang="de-DE" b="1" dirty="0"/>
          </a:p>
          <a:p>
            <a:pPr marL="742950" lvl="1" indent="-285750">
              <a:buFont typeface="Arial" panose="020B0604020202020204" pitchFamily="34" charset="0"/>
              <a:buChar char="•"/>
            </a:pPr>
            <a:r>
              <a:rPr lang="pl-PL" altLang="de-DE" b="1" dirty="0"/>
              <a:t>… </a:t>
            </a:r>
          </a:p>
          <a:p>
            <a:pPr marL="285750" indent="-285750">
              <a:buFont typeface="Arial" panose="020B0604020202020204" pitchFamily="34" charset="0"/>
              <a:buChar char="•"/>
            </a:pPr>
            <a:endParaRPr lang="pl-PL" sz="1600" b="1" dirty="0">
              <a:latin typeface="Helvetica" panose="020B0604020202020204" pitchFamily="34" charset="0"/>
              <a:cs typeface="Helvetica" panose="020B0604020202020204" pitchFamily="34" charset="0"/>
            </a:endParaRPr>
          </a:p>
        </p:txBody>
      </p:sp>
      <p:sp>
        <p:nvSpPr>
          <p:cNvPr id="6" name="Rectangle 5">
            <a:extLst>
              <a:ext uri="{FF2B5EF4-FFF2-40B4-BE49-F238E27FC236}">
                <a16:creationId xmlns:a16="http://schemas.microsoft.com/office/drawing/2014/main" id="{6BFBE3E1-103A-A214-5019-014CCB2A06A2}"/>
              </a:ext>
            </a:extLst>
          </p:cNvPr>
          <p:cNvSpPr/>
          <p:nvPr/>
        </p:nvSpPr>
        <p:spPr>
          <a:xfrm>
            <a:off x="2259364" y="3342861"/>
            <a:ext cx="3069685" cy="2067339"/>
          </a:xfrm>
          <a:prstGeom prst="rect">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PT"/>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bg-BG" sz="2800"/>
          </a:p>
        </p:txBody>
      </p:sp>
      <p:sp>
        <p:nvSpPr>
          <p:cNvPr id="12" name="Rectangle 11">
            <a:extLst>
              <a:ext uri="{FF2B5EF4-FFF2-40B4-BE49-F238E27FC236}">
                <a16:creationId xmlns:a16="http://schemas.microsoft.com/office/drawing/2014/main" id="{F1E193B8-EA13-1DE5-321E-E2F6B3DA51EC}"/>
              </a:ext>
            </a:extLst>
          </p:cNvPr>
          <p:cNvSpPr/>
          <p:nvPr/>
        </p:nvSpPr>
        <p:spPr>
          <a:xfrm>
            <a:off x="6864636" y="3342861"/>
            <a:ext cx="1776120" cy="490331"/>
          </a:xfrm>
          <a:prstGeom prst="rect">
            <a:avLst/>
          </a:prstGeom>
          <a:gradFill>
            <a:gsLst>
              <a:gs pos="0">
                <a:schemeClr val="accent5">
                  <a:tint val="50000"/>
                  <a:satMod val="300000"/>
                </a:schemeClr>
              </a:gs>
              <a:gs pos="0">
                <a:srgbClr val="0069FF"/>
              </a:gs>
              <a:gs pos="100000">
                <a:schemeClr val="accent5">
                  <a:tint val="15000"/>
                  <a:satMod val="350000"/>
                </a:schemeClr>
              </a:gs>
            </a:gsLst>
          </a:gradFill>
        </p:spPr>
        <p:style>
          <a:lnRef idx="1">
            <a:schemeClr val="accent5"/>
          </a:lnRef>
          <a:fillRef idx="2">
            <a:schemeClr val="accent5"/>
          </a:fillRef>
          <a:effectRef idx="1">
            <a:schemeClr val="accent5"/>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400"/>
              <a:t>Request A</a:t>
            </a:r>
            <a:endParaRPr lang="bg-BG" sz="2400"/>
          </a:p>
        </p:txBody>
      </p:sp>
      <p:sp>
        <p:nvSpPr>
          <p:cNvPr id="13" name="Rectangle 12">
            <a:extLst>
              <a:ext uri="{FF2B5EF4-FFF2-40B4-BE49-F238E27FC236}">
                <a16:creationId xmlns:a16="http://schemas.microsoft.com/office/drawing/2014/main" id="{05A7A3FA-AE3E-3435-C080-EDC42A7FDCB7}"/>
              </a:ext>
            </a:extLst>
          </p:cNvPr>
          <p:cNvSpPr/>
          <p:nvPr/>
        </p:nvSpPr>
        <p:spPr>
          <a:xfrm>
            <a:off x="6846482" y="4106517"/>
            <a:ext cx="1776120" cy="490331"/>
          </a:xfrm>
          <a:prstGeom prst="rect">
            <a:avLst/>
          </a:prstGeom>
          <a:gradFill>
            <a:gsLst>
              <a:gs pos="0">
                <a:srgbClr val="0069FF"/>
              </a:gs>
              <a:gs pos="0">
                <a:srgbClr val="0069FF"/>
              </a:gs>
              <a:gs pos="100000">
                <a:schemeClr val="accent5">
                  <a:tint val="15000"/>
                  <a:satMod val="350000"/>
                </a:schemeClr>
              </a:gs>
            </a:gsLst>
          </a:gradFill>
        </p:spPr>
        <p:style>
          <a:lnRef idx="1">
            <a:schemeClr val="accent5"/>
          </a:lnRef>
          <a:fillRef idx="2">
            <a:schemeClr val="accent5"/>
          </a:fillRef>
          <a:effectRef idx="1">
            <a:schemeClr val="accent5"/>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400"/>
              <a:t>Request B</a:t>
            </a:r>
            <a:endParaRPr lang="bg-BG" sz="2400"/>
          </a:p>
        </p:txBody>
      </p:sp>
      <p:sp>
        <p:nvSpPr>
          <p:cNvPr id="14" name="Rectangle 13">
            <a:extLst>
              <a:ext uri="{FF2B5EF4-FFF2-40B4-BE49-F238E27FC236}">
                <a16:creationId xmlns:a16="http://schemas.microsoft.com/office/drawing/2014/main" id="{5A8F1EBB-0A14-48F5-A87F-8D9C37754851}"/>
              </a:ext>
            </a:extLst>
          </p:cNvPr>
          <p:cNvSpPr/>
          <p:nvPr/>
        </p:nvSpPr>
        <p:spPr>
          <a:xfrm>
            <a:off x="6864636" y="4893365"/>
            <a:ext cx="1776120" cy="490331"/>
          </a:xfrm>
          <a:prstGeom prst="rect">
            <a:avLst/>
          </a:prstGeom>
          <a:gradFill>
            <a:gsLst>
              <a:gs pos="0">
                <a:srgbClr val="12ABDB"/>
              </a:gs>
              <a:gs pos="100000">
                <a:srgbClr val="0069FF"/>
              </a:gs>
              <a:gs pos="100000">
                <a:schemeClr val="accent5">
                  <a:tint val="15000"/>
                  <a:satMod val="350000"/>
                </a:schemeClr>
              </a:gs>
            </a:gsLst>
          </a:gradFill>
        </p:spPr>
        <p:style>
          <a:lnRef idx="1">
            <a:schemeClr val="accent5"/>
          </a:lnRef>
          <a:fillRef idx="2">
            <a:schemeClr val="accent5"/>
          </a:fillRef>
          <a:effectRef idx="1">
            <a:schemeClr val="accent5"/>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400"/>
              <a:t>Request C</a:t>
            </a:r>
            <a:endParaRPr lang="bg-BG" sz="2400"/>
          </a:p>
        </p:txBody>
      </p:sp>
      <p:sp>
        <p:nvSpPr>
          <p:cNvPr id="15" name="Rectangle 14">
            <a:extLst>
              <a:ext uri="{FF2B5EF4-FFF2-40B4-BE49-F238E27FC236}">
                <a16:creationId xmlns:a16="http://schemas.microsoft.com/office/drawing/2014/main" id="{C25E90B6-F74C-CA27-F078-7EA79C5025F4}"/>
              </a:ext>
            </a:extLst>
          </p:cNvPr>
          <p:cNvSpPr/>
          <p:nvPr/>
        </p:nvSpPr>
        <p:spPr>
          <a:xfrm>
            <a:off x="8922036" y="3342861"/>
            <a:ext cx="3069685" cy="2067339"/>
          </a:xfrm>
          <a:prstGeom prst="rect">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PT"/>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bg-BG" sz="2800"/>
          </a:p>
        </p:txBody>
      </p:sp>
      <p:sp>
        <p:nvSpPr>
          <p:cNvPr id="16" name="Rectangle 15">
            <a:extLst>
              <a:ext uri="{FF2B5EF4-FFF2-40B4-BE49-F238E27FC236}">
                <a16:creationId xmlns:a16="http://schemas.microsoft.com/office/drawing/2014/main" id="{B7885976-3F1B-FDCE-7300-EE98ADDF73F4}"/>
              </a:ext>
            </a:extLst>
          </p:cNvPr>
          <p:cNvSpPr/>
          <p:nvPr/>
        </p:nvSpPr>
        <p:spPr>
          <a:xfrm>
            <a:off x="2906145" y="4131365"/>
            <a:ext cx="1776120" cy="490331"/>
          </a:xfrm>
          <a:prstGeom prst="rect">
            <a:avLst/>
          </a:prstGeom>
          <a:gradFill>
            <a:gsLst>
              <a:gs pos="61000">
                <a:srgbClr val="68BD44"/>
              </a:gs>
              <a:gs pos="100000">
                <a:srgbClr val="68BD44"/>
              </a:gs>
              <a:gs pos="100000">
                <a:schemeClr val="accent1">
                  <a:tint val="15000"/>
                  <a:satMod val="350000"/>
                </a:schemeClr>
              </a:gs>
            </a:gsLst>
          </a:gradFill>
          <a:ln>
            <a:solidFill>
              <a:srgbClr val="68BD44"/>
            </a:solidFill>
          </a:ln>
        </p:spPr>
        <p:style>
          <a:lnRef idx="1">
            <a:schemeClr val="accent1"/>
          </a:lnRef>
          <a:fillRef idx="2">
            <a:schemeClr val="accent1"/>
          </a:fillRef>
          <a:effectRef idx="1">
            <a:schemeClr val="accent1"/>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800"/>
              <a:t>Dog</a:t>
            </a:r>
            <a:endParaRPr lang="bg-BG" sz="2800"/>
          </a:p>
        </p:txBody>
      </p:sp>
      <p:sp>
        <p:nvSpPr>
          <p:cNvPr id="18" name="Rectangle 17">
            <a:extLst>
              <a:ext uri="{FF2B5EF4-FFF2-40B4-BE49-F238E27FC236}">
                <a16:creationId xmlns:a16="http://schemas.microsoft.com/office/drawing/2014/main" id="{D9DD7DE9-CF94-DA2F-1DA6-52F2C9CE4CE8}"/>
              </a:ext>
            </a:extLst>
          </p:cNvPr>
          <p:cNvSpPr/>
          <p:nvPr/>
        </p:nvSpPr>
        <p:spPr>
          <a:xfrm>
            <a:off x="9568817" y="4131365"/>
            <a:ext cx="1776120" cy="490331"/>
          </a:xfrm>
          <a:prstGeom prst="rect">
            <a:avLst/>
          </a:prstGeom>
          <a:solidFill>
            <a:srgbClr val="68BD44"/>
          </a:solidFill>
        </p:spPr>
        <p:style>
          <a:lnRef idx="1">
            <a:schemeClr val="accent1"/>
          </a:lnRef>
          <a:fillRef idx="2">
            <a:schemeClr val="accent1"/>
          </a:fillRef>
          <a:effectRef idx="1">
            <a:schemeClr val="accent1"/>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800"/>
              <a:t>Dog 2</a:t>
            </a:r>
            <a:endParaRPr lang="bg-BG" sz="2800"/>
          </a:p>
        </p:txBody>
      </p:sp>
      <p:sp>
        <p:nvSpPr>
          <p:cNvPr id="19" name="Rectangle 18">
            <a:extLst>
              <a:ext uri="{FF2B5EF4-FFF2-40B4-BE49-F238E27FC236}">
                <a16:creationId xmlns:a16="http://schemas.microsoft.com/office/drawing/2014/main" id="{B98C75AE-0538-9A34-55AA-454866267437}"/>
              </a:ext>
            </a:extLst>
          </p:cNvPr>
          <p:cNvSpPr/>
          <p:nvPr/>
        </p:nvSpPr>
        <p:spPr>
          <a:xfrm>
            <a:off x="9568817" y="4791618"/>
            <a:ext cx="1776120" cy="490331"/>
          </a:xfrm>
          <a:prstGeom prst="rect">
            <a:avLst/>
          </a:prstGeom>
          <a:solidFill>
            <a:srgbClr val="68BD44"/>
          </a:solidFill>
        </p:spPr>
        <p:style>
          <a:lnRef idx="1">
            <a:schemeClr val="accent1"/>
          </a:lnRef>
          <a:fillRef idx="2">
            <a:schemeClr val="accent1"/>
          </a:fillRef>
          <a:effectRef idx="1">
            <a:schemeClr val="accent1"/>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800"/>
              <a:t>Dog 3</a:t>
            </a:r>
            <a:endParaRPr lang="bg-BG" sz="2800"/>
          </a:p>
        </p:txBody>
      </p:sp>
      <p:cxnSp>
        <p:nvCxnSpPr>
          <p:cNvPr id="20" name="Straight Arrow Connector 19">
            <a:extLst>
              <a:ext uri="{FF2B5EF4-FFF2-40B4-BE49-F238E27FC236}">
                <a16:creationId xmlns:a16="http://schemas.microsoft.com/office/drawing/2014/main" id="{E8B69946-78B5-0AEB-3A4D-789A5496A650}"/>
              </a:ext>
            </a:extLst>
          </p:cNvPr>
          <p:cNvCxnSpPr/>
          <p:nvPr/>
        </p:nvCxnSpPr>
        <p:spPr>
          <a:xfrm>
            <a:off x="2123412" y="3657600"/>
            <a:ext cx="690887" cy="473765"/>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DD2AFF27-12DB-F95C-3997-1E2C54E19FEB}"/>
              </a:ext>
            </a:extLst>
          </p:cNvPr>
          <p:cNvCxnSpPr/>
          <p:nvPr/>
        </p:nvCxnSpPr>
        <p:spPr>
          <a:xfrm>
            <a:off x="2109578" y="4359965"/>
            <a:ext cx="622404" cy="12955"/>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16735BB-4607-E0DA-54F4-8B88F80470B0}"/>
              </a:ext>
            </a:extLst>
          </p:cNvPr>
          <p:cNvCxnSpPr/>
          <p:nvPr/>
        </p:nvCxnSpPr>
        <p:spPr>
          <a:xfrm flipV="1">
            <a:off x="2100786" y="4652342"/>
            <a:ext cx="631196" cy="494471"/>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625DA06-F194-0858-C82E-46F2F1983128}"/>
              </a:ext>
            </a:extLst>
          </p:cNvPr>
          <p:cNvCxnSpPr/>
          <p:nvPr/>
        </p:nvCxnSpPr>
        <p:spPr>
          <a:xfrm>
            <a:off x="8792088" y="3657600"/>
            <a:ext cx="622404"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878E36A-0368-1E7C-1F49-6270D3416158}"/>
              </a:ext>
            </a:extLst>
          </p:cNvPr>
          <p:cNvCxnSpPr/>
          <p:nvPr/>
        </p:nvCxnSpPr>
        <p:spPr>
          <a:xfrm>
            <a:off x="8744878" y="4372918"/>
            <a:ext cx="680519"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AF9BC11-EAF6-B2E3-8489-EC60064709F2}"/>
              </a:ext>
            </a:extLst>
          </p:cNvPr>
          <p:cNvCxnSpPr/>
          <p:nvPr/>
        </p:nvCxnSpPr>
        <p:spPr>
          <a:xfrm flipV="1">
            <a:off x="8744878" y="5138529"/>
            <a:ext cx="669615" cy="8283"/>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206" name="Rectangle 205">
            <a:extLst>
              <a:ext uri="{FF2B5EF4-FFF2-40B4-BE49-F238E27FC236}">
                <a16:creationId xmlns:a16="http://schemas.microsoft.com/office/drawing/2014/main" id="{481D87EB-A0FB-8DDA-A7AC-86F5AA269058}"/>
              </a:ext>
            </a:extLst>
          </p:cNvPr>
          <p:cNvSpPr/>
          <p:nvPr/>
        </p:nvSpPr>
        <p:spPr>
          <a:xfrm>
            <a:off x="9563475" y="3475294"/>
            <a:ext cx="1776120" cy="490331"/>
          </a:xfrm>
          <a:prstGeom prst="rect">
            <a:avLst/>
          </a:prstGeom>
          <a:solidFill>
            <a:srgbClr val="68BD44"/>
          </a:solidFill>
        </p:spPr>
        <p:style>
          <a:lnRef idx="1">
            <a:schemeClr val="accent1"/>
          </a:lnRef>
          <a:fillRef idx="2">
            <a:schemeClr val="accent1"/>
          </a:fillRef>
          <a:effectRef idx="1">
            <a:schemeClr val="accent1"/>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800"/>
              <a:t>Dog </a:t>
            </a:r>
            <a:r>
              <a:rPr lang="pl-PL" sz="2800"/>
              <a:t>1</a:t>
            </a:r>
            <a:endParaRPr lang="bg-BG" sz="2800"/>
          </a:p>
        </p:txBody>
      </p:sp>
      <p:sp>
        <p:nvSpPr>
          <p:cNvPr id="207" name="Rectangle 206">
            <a:extLst>
              <a:ext uri="{FF2B5EF4-FFF2-40B4-BE49-F238E27FC236}">
                <a16:creationId xmlns:a16="http://schemas.microsoft.com/office/drawing/2014/main" id="{842278DD-4DD0-8A38-5772-70E04AAEF451}"/>
              </a:ext>
            </a:extLst>
          </p:cNvPr>
          <p:cNvSpPr/>
          <p:nvPr/>
        </p:nvSpPr>
        <p:spPr>
          <a:xfrm>
            <a:off x="207573" y="3351142"/>
            <a:ext cx="1776120" cy="490331"/>
          </a:xfrm>
          <a:prstGeom prst="rect">
            <a:avLst/>
          </a:prstGeom>
          <a:gradFill>
            <a:gsLst>
              <a:gs pos="0">
                <a:schemeClr val="accent5">
                  <a:tint val="50000"/>
                  <a:satMod val="300000"/>
                </a:schemeClr>
              </a:gs>
              <a:gs pos="0">
                <a:srgbClr val="0069FF"/>
              </a:gs>
              <a:gs pos="100000">
                <a:schemeClr val="accent5">
                  <a:tint val="15000"/>
                  <a:satMod val="350000"/>
                </a:schemeClr>
              </a:gs>
            </a:gsLst>
          </a:gradFill>
        </p:spPr>
        <p:style>
          <a:lnRef idx="1">
            <a:schemeClr val="accent5"/>
          </a:lnRef>
          <a:fillRef idx="2">
            <a:schemeClr val="accent5"/>
          </a:fillRef>
          <a:effectRef idx="1">
            <a:schemeClr val="accent5"/>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400"/>
              <a:t>Request A</a:t>
            </a:r>
            <a:endParaRPr lang="bg-BG" sz="2400"/>
          </a:p>
        </p:txBody>
      </p:sp>
      <p:sp>
        <p:nvSpPr>
          <p:cNvPr id="208" name="Rectangle 207">
            <a:extLst>
              <a:ext uri="{FF2B5EF4-FFF2-40B4-BE49-F238E27FC236}">
                <a16:creationId xmlns:a16="http://schemas.microsoft.com/office/drawing/2014/main" id="{15CBCF99-EB81-71F4-8707-9A25D63B14E4}"/>
              </a:ext>
            </a:extLst>
          </p:cNvPr>
          <p:cNvSpPr/>
          <p:nvPr/>
        </p:nvSpPr>
        <p:spPr>
          <a:xfrm>
            <a:off x="189419" y="4114798"/>
            <a:ext cx="1776120" cy="490331"/>
          </a:xfrm>
          <a:prstGeom prst="rect">
            <a:avLst/>
          </a:prstGeom>
          <a:gradFill>
            <a:gsLst>
              <a:gs pos="0">
                <a:srgbClr val="0069FF"/>
              </a:gs>
              <a:gs pos="0">
                <a:srgbClr val="0069FF"/>
              </a:gs>
              <a:gs pos="100000">
                <a:schemeClr val="accent5">
                  <a:tint val="15000"/>
                  <a:satMod val="350000"/>
                </a:schemeClr>
              </a:gs>
            </a:gsLst>
          </a:gradFill>
        </p:spPr>
        <p:style>
          <a:lnRef idx="1">
            <a:schemeClr val="accent5"/>
          </a:lnRef>
          <a:fillRef idx="2">
            <a:schemeClr val="accent5"/>
          </a:fillRef>
          <a:effectRef idx="1">
            <a:schemeClr val="accent5"/>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400"/>
              <a:t>Request B</a:t>
            </a:r>
            <a:endParaRPr lang="bg-BG" sz="2400"/>
          </a:p>
        </p:txBody>
      </p:sp>
      <p:sp>
        <p:nvSpPr>
          <p:cNvPr id="209" name="Rectangle 208">
            <a:extLst>
              <a:ext uri="{FF2B5EF4-FFF2-40B4-BE49-F238E27FC236}">
                <a16:creationId xmlns:a16="http://schemas.microsoft.com/office/drawing/2014/main" id="{293F37A1-BAB6-C82B-1934-58DC66B2B10F}"/>
              </a:ext>
            </a:extLst>
          </p:cNvPr>
          <p:cNvSpPr/>
          <p:nvPr/>
        </p:nvSpPr>
        <p:spPr>
          <a:xfrm>
            <a:off x="207573" y="4901646"/>
            <a:ext cx="1776120" cy="490331"/>
          </a:xfrm>
          <a:prstGeom prst="rect">
            <a:avLst/>
          </a:prstGeom>
          <a:gradFill>
            <a:gsLst>
              <a:gs pos="0">
                <a:srgbClr val="12ABDB"/>
              </a:gs>
              <a:gs pos="100000">
                <a:srgbClr val="0069FF"/>
              </a:gs>
              <a:gs pos="100000">
                <a:schemeClr val="accent5">
                  <a:tint val="15000"/>
                  <a:satMod val="350000"/>
                </a:schemeClr>
              </a:gs>
            </a:gsLst>
          </a:gradFill>
        </p:spPr>
        <p:style>
          <a:lnRef idx="1">
            <a:schemeClr val="accent5"/>
          </a:lnRef>
          <a:fillRef idx="2">
            <a:schemeClr val="accent5"/>
          </a:fillRef>
          <a:effectRef idx="1">
            <a:schemeClr val="accent5"/>
          </a:effectRef>
          <a:fontRef idx="minor">
            <a:schemeClr val="dk1"/>
          </a:fontRef>
        </p:style>
        <p:txBody>
          <a:bodyPr rtlCol="0" anchor="ctr"/>
          <a:lstStyle>
            <a:defPPr>
              <a:defRPr lang="pt-PT"/>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400"/>
              <a:t>Request C</a:t>
            </a:r>
            <a:endParaRPr lang="bg-BG" sz="2400"/>
          </a:p>
        </p:txBody>
      </p:sp>
      <p:sp>
        <p:nvSpPr>
          <p:cNvPr id="211" name="TextBox 210">
            <a:extLst>
              <a:ext uri="{FF2B5EF4-FFF2-40B4-BE49-F238E27FC236}">
                <a16:creationId xmlns:a16="http://schemas.microsoft.com/office/drawing/2014/main" id="{8AAE6654-9B31-888D-9C8D-6922ED39127E}"/>
              </a:ext>
            </a:extLst>
          </p:cNvPr>
          <p:cNvSpPr txBox="1"/>
          <p:nvPr/>
        </p:nvSpPr>
        <p:spPr>
          <a:xfrm>
            <a:off x="1627324" y="5559789"/>
            <a:ext cx="1344476" cy="369332"/>
          </a:xfrm>
          <a:prstGeom prst="rect">
            <a:avLst/>
          </a:prstGeom>
          <a:noFill/>
        </p:spPr>
        <p:txBody>
          <a:bodyPr wrap="square">
            <a:spAutoFit/>
          </a:bodyPr>
          <a:lstStyle/>
          <a:p>
            <a:r>
              <a:rPr lang="pl-PL" sz="1800" b="1">
                <a:latin typeface="Helvetica" panose="020B0604020202020204" pitchFamily="34" charset="0"/>
                <a:cs typeface="Helvetica" panose="020B0604020202020204" pitchFamily="34" charset="0"/>
              </a:rPr>
              <a:t>Singleton</a:t>
            </a:r>
            <a:endParaRPr lang="de-DE"/>
          </a:p>
        </p:txBody>
      </p:sp>
      <p:sp>
        <p:nvSpPr>
          <p:cNvPr id="212" name="TextBox 211">
            <a:extLst>
              <a:ext uri="{FF2B5EF4-FFF2-40B4-BE49-F238E27FC236}">
                <a16:creationId xmlns:a16="http://schemas.microsoft.com/office/drawing/2014/main" id="{15D9A2E2-5E3F-7992-53B9-92D2E8B380FF}"/>
              </a:ext>
            </a:extLst>
          </p:cNvPr>
          <p:cNvSpPr txBox="1"/>
          <p:nvPr/>
        </p:nvSpPr>
        <p:spPr>
          <a:xfrm>
            <a:off x="8305800" y="5562604"/>
            <a:ext cx="1344476" cy="369332"/>
          </a:xfrm>
          <a:prstGeom prst="rect">
            <a:avLst/>
          </a:prstGeom>
          <a:noFill/>
        </p:spPr>
        <p:txBody>
          <a:bodyPr wrap="square">
            <a:spAutoFit/>
          </a:bodyPr>
          <a:lstStyle/>
          <a:p>
            <a:r>
              <a:rPr lang="pl-PL" sz="1800" b="1" err="1">
                <a:latin typeface="Helvetica" panose="020B0604020202020204" pitchFamily="34" charset="0"/>
                <a:cs typeface="Helvetica" panose="020B0604020202020204" pitchFamily="34" charset="0"/>
              </a:rPr>
              <a:t>Prototype</a:t>
            </a:r>
            <a:endParaRPr lang="de-DE"/>
          </a:p>
        </p:txBody>
      </p:sp>
    </p:spTree>
    <p:extLst>
      <p:ext uri="{BB962C8B-B14F-4D97-AF65-F5344CB8AC3E}">
        <p14:creationId xmlns:p14="http://schemas.microsoft.com/office/powerpoint/2010/main" val="30249499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4.4. Wstrzykiwanie zależności</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84DAF73-F3D5-2AFA-AB24-4CB5B7A00100}"/>
              </a:ext>
            </a:extLst>
          </p:cNvPr>
          <p:cNvSpPr txBox="1"/>
          <p:nvPr/>
        </p:nvSpPr>
        <p:spPr>
          <a:xfrm>
            <a:off x="645885" y="762000"/>
            <a:ext cx="8191386" cy="3170099"/>
          </a:xfrm>
          <a:prstGeom prst="rect">
            <a:avLst/>
          </a:prstGeom>
          <a:noFill/>
        </p:spPr>
        <p:txBody>
          <a:bodyPr wrap="square">
            <a:spAutoFit/>
          </a:bodyPr>
          <a:lstStyle/>
          <a:p>
            <a:r>
              <a:rPr lang="pl-PL" sz="2000" b="1" dirty="0">
                <a:latin typeface="Helvetica" panose="020B0604020202020204" pitchFamily="34" charset="0"/>
                <a:cs typeface="Helvetica" panose="020B0604020202020204" pitchFamily="34" charset="0"/>
              </a:rPr>
              <a:t>Wstrzyknięcie obiektu (</a:t>
            </a:r>
            <a:r>
              <a:rPr lang="pl-PL" sz="2000" b="1" dirty="0" err="1">
                <a:latin typeface="Helvetica" panose="020B0604020202020204" pitchFamily="34" charset="0"/>
                <a:cs typeface="Helvetica" panose="020B0604020202020204" pitchFamily="34" charset="0"/>
              </a:rPr>
              <a:t>Dependency</a:t>
            </a:r>
            <a:r>
              <a:rPr lang="pl-PL" sz="2000" b="1" dirty="0">
                <a:latin typeface="Helvetica" panose="020B0604020202020204" pitchFamily="34" charset="0"/>
                <a:cs typeface="Helvetica" panose="020B0604020202020204" pitchFamily="34" charset="0"/>
              </a:rPr>
              <a:t> </a:t>
            </a:r>
            <a:r>
              <a:rPr lang="pl-PL" sz="2000" b="1" dirty="0" err="1">
                <a:latin typeface="Helvetica" panose="020B0604020202020204" pitchFamily="34" charset="0"/>
                <a:cs typeface="Helvetica" panose="020B0604020202020204" pitchFamily="34" charset="0"/>
              </a:rPr>
              <a:t>Injection</a:t>
            </a:r>
            <a:r>
              <a:rPr lang="pl-PL" sz="2000" b="1" dirty="0">
                <a:latin typeface="Helvetica" panose="020B0604020202020204" pitchFamily="34" charset="0"/>
                <a:cs typeface="Helvetica" panose="020B0604020202020204" pitchFamily="34" charset="0"/>
              </a:rPr>
              <a:t>), w Springu może być realizowane na wiele sposobów</a:t>
            </a:r>
          </a:p>
          <a:p>
            <a:endParaRPr lang="pl-PL" sz="2000" b="1" dirty="0">
              <a:latin typeface="Helvetica" panose="020B0604020202020204" pitchFamily="34" charset="0"/>
              <a:cs typeface="Helvetica" panose="020B0604020202020204" pitchFamily="34" charset="0"/>
            </a:endParaRPr>
          </a:p>
          <a:p>
            <a:pPr marL="342900" indent="-342900">
              <a:buAutoNum type="arabicPeriod"/>
            </a:pPr>
            <a:r>
              <a:rPr lang="pl-PL" sz="2000" dirty="0">
                <a:latin typeface="Helvetica" panose="020B0604020202020204" pitchFamily="34" charset="0"/>
                <a:cs typeface="Helvetica" panose="020B0604020202020204" pitchFamily="34" charset="0"/>
              </a:rPr>
              <a:t>Odpowiedniej definicji w XML (</a:t>
            </a:r>
            <a:r>
              <a:rPr lang="pl-PL" sz="2000" dirty="0" err="1">
                <a:latin typeface="Helvetica" panose="020B0604020202020204" pitchFamily="34" charset="0"/>
                <a:cs typeface="Helvetica" panose="020B0604020202020204" pitchFamily="34" charset="0"/>
              </a:rPr>
              <a:t>property</a:t>
            </a:r>
            <a:r>
              <a:rPr lang="pl-PL" sz="2000" dirty="0">
                <a:latin typeface="Helvetica" panose="020B0604020202020204" pitchFamily="34" charset="0"/>
                <a:cs typeface="Helvetica" panose="020B0604020202020204" pitchFamily="34" charset="0"/>
              </a:rPr>
              <a:t> </a:t>
            </a:r>
            <a:r>
              <a:rPr lang="pl-PL" sz="2000" b="1" dirty="0">
                <a:latin typeface="Helvetica" panose="020B0604020202020204" pitchFamily="34" charset="0"/>
                <a:cs typeface="Helvetica" panose="020B0604020202020204" pitchFamily="34" charset="0"/>
              </a:rPr>
              <a:t>„</a:t>
            </a:r>
            <a:r>
              <a:rPr lang="pl-PL" sz="2000" b="1" dirty="0" err="1">
                <a:latin typeface="Helvetica" panose="020B0604020202020204" pitchFamily="34" charset="0"/>
                <a:cs typeface="Helvetica" panose="020B0604020202020204" pitchFamily="34" charset="0"/>
              </a:rPr>
              <a:t>constructor-arg</a:t>
            </a:r>
            <a:r>
              <a:rPr lang="pl-PL" sz="2000" b="1" dirty="0">
                <a:latin typeface="Helvetica" panose="020B0604020202020204" pitchFamily="34" charset="0"/>
                <a:cs typeface="Helvetica" panose="020B0604020202020204" pitchFamily="34" charset="0"/>
              </a:rPr>
              <a:t>”</a:t>
            </a:r>
            <a:r>
              <a:rPr lang="pl-PL" sz="2000" dirty="0">
                <a:latin typeface="Helvetica" panose="020B0604020202020204" pitchFamily="34" charset="0"/>
                <a:cs typeface="Helvetica" panose="020B0604020202020204" pitchFamily="34" charset="0"/>
              </a:rPr>
              <a:t>) (Slajd: 4.3.3)</a:t>
            </a:r>
          </a:p>
          <a:p>
            <a:pPr marL="342900" indent="-342900">
              <a:buAutoNum type="arabicPeriod"/>
            </a:pPr>
            <a:r>
              <a:rPr lang="pl-PL" sz="2000" dirty="0">
                <a:latin typeface="Helvetica" panose="020B0604020202020204" pitchFamily="34" charset="0"/>
                <a:cs typeface="Helvetica" panose="020B0604020202020204" pitchFamily="34" charset="0"/>
              </a:rPr>
              <a:t>Definicja za pomocą konfiguracji Javy</a:t>
            </a:r>
          </a:p>
          <a:p>
            <a:pPr marL="342900" indent="-342900">
              <a:buAutoNum type="arabicPeriod"/>
            </a:pPr>
            <a:r>
              <a:rPr lang="pl-PL" sz="2000" dirty="0">
                <a:latin typeface="Helvetica" panose="020B0604020202020204" pitchFamily="34" charset="0"/>
                <a:cs typeface="Helvetica" panose="020B0604020202020204" pitchFamily="34" charset="0"/>
              </a:rPr>
              <a:t>Automatycznie przy użyciu adnotacji </a:t>
            </a:r>
          </a:p>
          <a:p>
            <a:pPr marL="342900" indent="-342900">
              <a:buAutoNum type="arabicPeriod"/>
            </a:pPr>
            <a:r>
              <a:rPr lang="pl-PL" sz="2000" dirty="0">
                <a:latin typeface="Helvetica" panose="020B0604020202020204" pitchFamily="34" charset="0"/>
                <a:cs typeface="Helvetica" panose="020B0604020202020204" pitchFamily="34" charset="0"/>
              </a:rPr>
              <a:t>Konstruktor</a:t>
            </a:r>
          </a:p>
          <a:p>
            <a:pPr marL="342900" indent="-342900">
              <a:buFont typeface="+mj-lt"/>
              <a:buAutoNum type="arabicPeriod"/>
            </a:pPr>
            <a:r>
              <a:rPr lang="pl-PL" sz="2000" dirty="0">
                <a:latin typeface="Helvetica" panose="020B0604020202020204" pitchFamily="34" charset="0"/>
                <a:cs typeface="Helvetica" panose="020B0604020202020204" pitchFamily="34" charset="0"/>
              </a:rPr>
              <a:t>Pole (field)</a:t>
            </a:r>
          </a:p>
          <a:p>
            <a:pPr marL="342900" indent="-342900">
              <a:buFont typeface="+mj-lt"/>
              <a:buAutoNum type="arabicPeriod"/>
            </a:pPr>
            <a:r>
              <a:rPr lang="pl-PL" sz="2000" dirty="0">
                <a:latin typeface="Helvetica" panose="020B0604020202020204" pitchFamily="34" charset="0"/>
                <a:cs typeface="Helvetica" panose="020B0604020202020204" pitchFamily="34" charset="0"/>
              </a:rPr>
              <a:t>Metodę set (</a:t>
            </a:r>
            <a:r>
              <a:rPr lang="pl-PL" sz="2000" dirty="0" err="1">
                <a:latin typeface="Helvetica" panose="020B0604020202020204" pitchFamily="34" charset="0"/>
                <a:cs typeface="Helvetica" panose="020B0604020202020204" pitchFamily="34" charset="0"/>
              </a:rPr>
              <a:t>setter</a:t>
            </a:r>
            <a:r>
              <a:rPr lang="pl-PL" sz="2000" dirty="0">
                <a:latin typeface="Helvetica" panose="020B0604020202020204" pitchFamily="34" charset="0"/>
                <a:cs typeface="Helvetica" panose="020B0604020202020204" pitchFamily="34" charset="0"/>
              </a:rPr>
              <a:t>).</a:t>
            </a:r>
          </a:p>
        </p:txBody>
      </p:sp>
    </p:spTree>
    <p:extLst>
      <p:ext uri="{BB962C8B-B14F-4D97-AF65-F5344CB8AC3E}">
        <p14:creationId xmlns:p14="http://schemas.microsoft.com/office/powerpoint/2010/main" val="6917510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39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Podstawowa architektura</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CB76CDEA-9A8F-9D62-4E13-B3030A3BFB8B}"/>
              </a:ext>
            </a:extLst>
          </p:cNvPr>
          <p:cNvGrpSpPr/>
          <p:nvPr/>
        </p:nvGrpSpPr>
        <p:grpSpPr>
          <a:xfrm>
            <a:off x="1189821" y="1401841"/>
            <a:ext cx="10081120" cy="4248472"/>
            <a:chOff x="173791" y="1028701"/>
            <a:chExt cx="8798759" cy="3783809"/>
          </a:xfrm>
        </p:grpSpPr>
        <p:sp>
          <p:nvSpPr>
            <p:cNvPr id="9" name="Rectangle 6">
              <a:extLst>
                <a:ext uri="{FF2B5EF4-FFF2-40B4-BE49-F238E27FC236}">
                  <a16:creationId xmlns:a16="http://schemas.microsoft.com/office/drawing/2014/main" id="{6DCC66D6-01C3-174F-F12B-2C3E94942F47}"/>
                </a:ext>
              </a:extLst>
            </p:cNvPr>
            <p:cNvSpPr/>
            <p:nvPr/>
          </p:nvSpPr>
          <p:spPr>
            <a:xfrm>
              <a:off x="173791" y="1028701"/>
              <a:ext cx="6912809" cy="3783809"/>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bg-BG" sz="2100">
                <a:latin typeface="Helvetica" pitchFamily="2" charset="0"/>
              </a:endParaRPr>
            </a:p>
          </p:txBody>
        </p:sp>
        <p:sp>
          <p:nvSpPr>
            <p:cNvPr id="10" name="Can 7">
              <a:extLst>
                <a:ext uri="{FF2B5EF4-FFF2-40B4-BE49-F238E27FC236}">
                  <a16:creationId xmlns:a16="http://schemas.microsoft.com/office/drawing/2014/main" id="{311883DA-39E0-1E4E-5A3A-08BCD88F3F32}"/>
                </a:ext>
              </a:extLst>
            </p:cNvPr>
            <p:cNvSpPr/>
            <p:nvPr/>
          </p:nvSpPr>
          <p:spPr>
            <a:xfrm>
              <a:off x="346840" y="2164489"/>
              <a:ext cx="1069203" cy="1386022"/>
            </a:xfrm>
            <a:prstGeom prst="can">
              <a:avLst/>
            </a:prstGeom>
          </p:spPr>
          <p:style>
            <a:lnRef idx="1">
              <a:schemeClr val="dk1"/>
            </a:lnRef>
            <a:fillRef idx="2">
              <a:schemeClr val="dk1"/>
            </a:fillRef>
            <a:effectRef idx="1">
              <a:schemeClr val="dk1"/>
            </a:effectRef>
            <a:fontRef idx="minor">
              <a:schemeClr val="dk1"/>
            </a:fontRef>
          </p:style>
          <p:txBody>
            <a:bodyPr rtlCol="0" anchor="ctr"/>
            <a:lstStyle/>
            <a:p>
              <a:r>
                <a:rPr lang="pl-PL" sz="1600">
                  <a:latin typeface="Helvetica" pitchFamily="2" charset="0"/>
                </a:rPr>
                <a:t> </a:t>
              </a:r>
              <a:r>
                <a:rPr lang="en-US" sz="1600">
                  <a:latin typeface="Helvetica" pitchFamily="2" charset="0"/>
                </a:rPr>
                <a:t>Database</a:t>
              </a:r>
              <a:endParaRPr lang="bg-BG" sz="1200">
                <a:latin typeface="Helvetica" pitchFamily="2" charset="0"/>
              </a:endParaRPr>
            </a:p>
          </p:txBody>
        </p:sp>
        <p:sp>
          <p:nvSpPr>
            <p:cNvPr id="11" name="Rectangle 8">
              <a:extLst>
                <a:ext uri="{FF2B5EF4-FFF2-40B4-BE49-F238E27FC236}">
                  <a16:creationId xmlns:a16="http://schemas.microsoft.com/office/drawing/2014/main" id="{E22E17D0-CE03-2EBB-B9A0-37BDAFE4014F}"/>
                </a:ext>
              </a:extLst>
            </p:cNvPr>
            <p:cNvSpPr/>
            <p:nvPr/>
          </p:nvSpPr>
          <p:spPr>
            <a:xfrm>
              <a:off x="2195556" y="1321661"/>
              <a:ext cx="1314450" cy="12573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latin typeface="Helvetica" pitchFamily="2" charset="0"/>
                </a:rPr>
                <a:t>Repository</a:t>
              </a:r>
              <a:r>
                <a:rPr lang="pl-PL" dirty="0">
                  <a:latin typeface="Helvetica" pitchFamily="2" charset="0"/>
                </a:rPr>
                <a:t>/</a:t>
              </a:r>
            </a:p>
            <a:p>
              <a:pPr algn="ctr"/>
              <a:r>
                <a:rPr lang="pl-PL" dirty="0">
                  <a:latin typeface="Helvetica" pitchFamily="2" charset="0"/>
                </a:rPr>
                <a:t>DAO</a:t>
              </a:r>
              <a:endParaRPr lang="bg-BG" dirty="0">
                <a:latin typeface="Helvetica" pitchFamily="2" charset="0"/>
              </a:endParaRPr>
            </a:p>
          </p:txBody>
        </p:sp>
        <p:sp>
          <p:nvSpPr>
            <p:cNvPr id="12" name="Rectangle 9">
              <a:extLst>
                <a:ext uri="{FF2B5EF4-FFF2-40B4-BE49-F238E27FC236}">
                  <a16:creationId xmlns:a16="http://schemas.microsoft.com/office/drawing/2014/main" id="{0AC5B9A6-AB1E-967E-91C9-E5F0BB732545}"/>
                </a:ext>
              </a:extLst>
            </p:cNvPr>
            <p:cNvSpPr/>
            <p:nvPr/>
          </p:nvSpPr>
          <p:spPr>
            <a:xfrm>
              <a:off x="3869553" y="1321661"/>
              <a:ext cx="1314450" cy="12573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100" dirty="0">
                  <a:latin typeface="Helvetica" pitchFamily="2" charset="0"/>
                </a:rPr>
                <a:t>Service</a:t>
              </a:r>
              <a:endParaRPr lang="bg-BG" sz="2100" dirty="0">
                <a:latin typeface="Helvetica" pitchFamily="2" charset="0"/>
              </a:endParaRPr>
            </a:p>
          </p:txBody>
        </p:sp>
        <p:sp>
          <p:nvSpPr>
            <p:cNvPr id="13" name="Rectangle 10">
              <a:extLst>
                <a:ext uri="{FF2B5EF4-FFF2-40B4-BE49-F238E27FC236}">
                  <a16:creationId xmlns:a16="http://schemas.microsoft.com/office/drawing/2014/main" id="{849D9587-4794-51BF-15A2-C149AD0BE507}"/>
                </a:ext>
              </a:extLst>
            </p:cNvPr>
            <p:cNvSpPr/>
            <p:nvPr/>
          </p:nvSpPr>
          <p:spPr>
            <a:xfrm>
              <a:off x="3869553" y="3266123"/>
              <a:ext cx="1314450" cy="1248728"/>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100">
                  <a:latin typeface="Helvetica" pitchFamily="2" charset="0"/>
                </a:rPr>
                <a:t>DTO</a:t>
              </a:r>
              <a:endParaRPr lang="bg-BG" sz="2100">
                <a:latin typeface="Helvetica" pitchFamily="2" charset="0"/>
              </a:endParaRPr>
            </a:p>
          </p:txBody>
        </p:sp>
        <p:sp>
          <p:nvSpPr>
            <p:cNvPr id="14" name="Rectangle 11">
              <a:extLst>
                <a:ext uri="{FF2B5EF4-FFF2-40B4-BE49-F238E27FC236}">
                  <a16:creationId xmlns:a16="http://schemas.microsoft.com/office/drawing/2014/main" id="{795B0896-AF4F-C296-2033-129364FD8FE2}"/>
                </a:ext>
              </a:extLst>
            </p:cNvPr>
            <p:cNvSpPr/>
            <p:nvPr/>
          </p:nvSpPr>
          <p:spPr>
            <a:xfrm>
              <a:off x="5543550" y="1321661"/>
              <a:ext cx="1314450" cy="12573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100" dirty="0">
                  <a:latin typeface="Helvetica" pitchFamily="2" charset="0"/>
                </a:rPr>
                <a:t>Controller</a:t>
              </a:r>
              <a:endParaRPr lang="bg-BG" sz="2100" dirty="0">
                <a:latin typeface="Helvetica" pitchFamily="2" charset="0"/>
              </a:endParaRPr>
            </a:p>
          </p:txBody>
        </p:sp>
        <p:sp>
          <p:nvSpPr>
            <p:cNvPr id="15" name="Rectangle 12">
              <a:extLst>
                <a:ext uri="{FF2B5EF4-FFF2-40B4-BE49-F238E27FC236}">
                  <a16:creationId xmlns:a16="http://schemas.microsoft.com/office/drawing/2014/main" id="{3A65A5E1-78D3-2020-4EDE-05DA56A7BA61}"/>
                </a:ext>
              </a:extLst>
            </p:cNvPr>
            <p:cNvSpPr/>
            <p:nvPr/>
          </p:nvSpPr>
          <p:spPr>
            <a:xfrm>
              <a:off x="2195556" y="3266123"/>
              <a:ext cx="1314450" cy="124872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100">
                  <a:latin typeface="Helvetica" pitchFamily="2" charset="0"/>
                </a:rPr>
                <a:t>Entities</a:t>
              </a:r>
              <a:endParaRPr lang="bg-BG" sz="2100">
                <a:latin typeface="Helvetica" pitchFamily="2" charset="0"/>
              </a:endParaRPr>
            </a:p>
          </p:txBody>
        </p:sp>
        <p:sp>
          <p:nvSpPr>
            <p:cNvPr id="16" name="Rectangle 13">
              <a:extLst>
                <a:ext uri="{FF2B5EF4-FFF2-40B4-BE49-F238E27FC236}">
                  <a16:creationId xmlns:a16="http://schemas.microsoft.com/office/drawing/2014/main" id="{0C95D825-0079-7A7A-64F0-CF7F8F29E3A9}"/>
                </a:ext>
              </a:extLst>
            </p:cNvPr>
            <p:cNvSpPr/>
            <p:nvPr/>
          </p:nvSpPr>
          <p:spPr>
            <a:xfrm>
              <a:off x="7658100" y="2228850"/>
              <a:ext cx="1314450" cy="12573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100" dirty="0">
                  <a:latin typeface="Helvetica" pitchFamily="2" charset="0"/>
                </a:rPr>
                <a:t>View</a:t>
              </a:r>
              <a:endParaRPr lang="bg-BG" sz="2100" dirty="0">
                <a:latin typeface="Helvetica" pitchFamily="2" charset="0"/>
              </a:endParaRPr>
            </a:p>
          </p:txBody>
        </p:sp>
        <p:cxnSp>
          <p:nvCxnSpPr>
            <p:cNvPr id="17" name="Straight Arrow Connector 14">
              <a:extLst>
                <a:ext uri="{FF2B5EF4-FFF2-40B4-BE49-F238E27FC236}">
                  <a16:creationId xmlns:a16="http://schemas.microsoft.com/office/drawing/2014/main" id="{72DCE47C-A70F-4841-3786-C01B99627F74}"/>
                </a:ext>
              </a:extLst>
            </p:cNvPr>
            <p:cNvCxnSpPr/>
            <p:nvPr/>
          </p:nvCxnSpPr>
          <p:spPr>
            <a:xfrm flipV="1">
              <a:off x="1492627" y="2121761"/>
              <a:ext cx="565926" cy="457200"/>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5">
              <a:extLst>
                <a:ext uri="{FF2B5EF4-FFF2-40B4-BE49-F238E27FC236}">
                  <a16:creationId xmlns:a16="http://schemas.microsoft.com/office/drawing/2014/main" id="{419175CA-A2DF-68F2-F75D-6C6DA697D43A}"/>
                </a:ext>
              </a:extLst>
            </p:cNvPr>
            <p:cNvCxnSpPr/>
            <p:nvPr/>
          </p:nvCxnSpPr>
          <p:spPr>
            <a:xfrm flipV="1">
              <a:off x="2852781" y="2638460"/>
              <a:ext cx="0" cy="564289"/>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6">
              <a:extLst>
                <a:ext uri="{FF2B5EF4-FFF2-40B4-BE49-F238E27FC236}">
                  <a16:creationId xmlns:a16="http://schemas.microsoft.com/office/drawing/2014/main" id="{2D3FBB98-185D-39A7-68B7-72FC91AEF6C3}"/>
                </a:ext>
              </a:extLst>
            </p:cNvPr>
            <p:cNvCxnSpPr/>
            <p:nvPr/>
          </p:nvCxnSpPr>
          <p:spPr>
            <a:xfrm flipV="1">
              <a:off x="4526778" y="2638460"/>
              <a:ext cx="0" cy="564289"/>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7">
              <a:extLst>
                <a:ext uri="{FF2B5EF4-FFF2-40B4-BE49-F238E27FC236}">
                  <a16:creationId xmlns:a16="http://schemas.microsoft.com/office/drawing/2014/main" id="{4FA40F86-C59E-7677-AD9F-94676227F2D3}"/>
                </a:ext>
              </a:extLst>
            </p:cNvPr>
            <p:cNvCxnSpPr/>
            <p:nvPr/>
          </p:nvCxnSpPr>
          <p:spPr>
            <a:xfrm>
              <a:off x="3527152" y="1950312"/>
              <a:ext cx="336665" cy="15784"/>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18">
              <a:extLst>
                <a:ext uri="{FF2B5EF4-FFF2-40B4-BE49-F238E27FC236}">
                  <a16:creationId xmlns:a16="http://schemas.microsoft.com/office/drawing/2014/main" id="{8643CFB1-6D03-0144-BF00-EC176AEB1F41}"/>
                </a:ext>
              </a:extLst>
            </p:cNvPr>
            <p:cNvCxnSpPr/>
            <p:nvPr/>
          </p:nvCxnSpPr>
          <p:spPr>
            <a:xfrm>
              <a:off x="5206885" y="1943100"/>
              <a:ext cx="336665" cy="15784"/>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19">
              <a:extLst>
                <a:ext uri="{FF2B5EF4-FFF2-40B4-BE49-F238E27FC236}">
                  <a16:creationId xmlns:a16="http://schemas.microsoft.com/office/drawing/2014/main" id="{1515EA1F-7603-E236-3634-3042C8107BC8}"/>
                </a:ext>
              </a:extLst>
            </p:cNvPr>
            <p:cNvCxnSpPr/>
            <p:nvPr/>
          </p:nvCxnSpPr>
          <p:spPr>
            <a:xfrm>
              <a:off x="7119168" y="2968672"/>
              <a:ext cx="512023" cy="3128"/>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TextBox 20">
              <a:extLst>
                <a:ext uri="{FF2B5EF4-FFF2-40B4-BE49-F238E27FC236}">
                  <a16:creationId xmlns:a16="http://schemas.microsoft.com/office/drawing/2014/main" id="{3126CD13-E25D-A2E1-614C-67A58519A72C}"/>
                </a:ext>
              </a:extLst>
            </p:cNvPr>
            <p:cNvSpPr txBox="1"/>
            <p:nvPr/>
          </p:nvSpPr>
          <p:spPr>
            <a:xfrm>
              <a:off x="5943601" y="4420094"/>
              <a:ext cx="1142999" cy="274115"/>
            </a:xfrm>
            <a:prstGeom prst="rect">
              <a:avLst/>
            </a:prstGeom>
            <a:noFill/>
          </p:spPr>
          <p:txBody>
            <a:bodyPr wrap="square" rtlCol="0">
              <a:spAutoFit/>
            </a:bodyPr>
            <a:lstStyle/>
            <a:p>
              <a:r>
                <a:rPr lang="en-US" sz="1400">
                  <a:latin typeface="Helvetica" pitchFamily="2" charset="0"/>
                </a:rPr>
                <a:t>Backend</a:t>
              </a:r>
              <a:endParaRPr lang="en-US" sz="2100">
                <a:latin typeface="Helvetica" pitchFamily="2" charset="0"/>
              </a:endParaRPr>
            </a:p>
          </p:txBody>
        </p:sp>
      </p:grpSp>
    </p:spTree>
    <p:extLst>
      <p:ext uri="{BB962C8B-B14F-4D97-AF65-F5344CB8AC3E}">
        <p14:creationId xmlns:p14="http://schemas.microsoft.com/office/powerpoint/2010/main" val="2879447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3200">
                <a:latin typeface="Helvetica" pitchFamily="2" charset="0"/>
              </a:rPr>
              <a:t>1.1. Informacje organizacyjne</a:t>
            </a:r>
            <a:br>
              <a:rPr lang="pl-PL" sz="3200">
                <a:latin typeface="Helvetica" pitchFamily="2" charset="0"/>
              </a:rPr>
            </a:br>
            <a:endParaRPr lang="pl-PL" sz="2900">
              <a:latin typeface="Helvetica" pitchFamily="2" charset="0"/>
            </a:endParaRPr>
          </a:p>
        </p:txBody>
      </p:sp>
      <p:sp>
        <p:nvSpPr>
          <p:cNvPr id="15" name="TextBox 14">
            <a:extLst>
              <a:ext uri="{FF2B5EF4-FFF2-40B4-BE49-F238E27FC236}">
                <a16:creationId xmlns:a16="http://schemas.microsoft.com/office/drawing/2014/main" id="{20F92414-A976-69AB-5D7A-C1237374D65B}"/>
              </a:ext>
            </a:extLst>
          </p:cNvPr>
          <p:cNvSpPr txBox="1"/>
          <p:nvPr/>
        </p:nvSpPr>
        <p:spPr>
          <a:xfrm>
            <a:off x="541035" y="1419093"/>
            <a:ext cx="4724400" cy="3970318"/>
          </a:xfrm>
          <a:prstGeom prst="rect">
            <a:avLst/>
          </a:prstGeom>
          <a:noFill/>
        </p:spPr>
        <p:txBody>
          <a:bodyPr wrap="square">
            <a:spAutoFit/>
          </a:bodyPr>
          <a:lstStyle/>
          <a:p>
            <a:pPr algn="ctr"/>
            <a:r>
              <a:rPr lang="pl-PL" b="1" i="0" dirty="0">
                <a:solidFill>
                  <a:srgbClr val="002C58"/>
                </a:solidFill>
                <a:effectLst/>
                <a:latin typeface="Helvetica" panose="020B0604020202020204" pitchFamily="34" charset="0"/>
                <a:cs typeface="Helvetica" panose="020B0604020202020204" pitchFamily="34" charset="0"/>
              </a:rPr>
              <a:t>Opis przedmiotu</a:t>
            </a:r>
          </a:p>
          <a:p>
            <a:pPr algn="just"/>
            <a:r>
              <a:rPr lang="pl-PL" b="0" i="0" dirty="0">
                <a:solidFill>
                  <a:srgbClr val="002C58"/>
                </a:solidFill>
                <a:effectLst/>
                <a:latin typeface="Helvetica" panose="020B0604020202020204" pitchFamily="34" charset="0"/>
                <a:cs typeface="Helvetica" panose="020B0604020202020204" pitchFamily="34" charset="0"/>
              </a:rPr>
              <a:t>Założeniem przedmiotu jest zapoznanie studentów z podstawowymi pojęciami </a:t>
            </a:r>
            <a:br>
              <a:rPr lang="pl-PL" b="0" i="0" dirty="0">
                <a:solidFill>
                  <a:srgbClr val="002C58"/>
                </a:solidFill>
                <a:effectLst/>
                <a:latin typeface="Helvetica" panose="020B0604020202020204" pitchFamily="34" charset="0"/>
                <a:cs typeface="Helvetica" panose="020B0604020202020204" pitchFamily="34" charset="0"/>
              </a:rPr>
            </a:br>
            <a:r>
              <a:rPr lang="pl-PL" b="0" i="0" dirty="0">
                <a:solidFill>
                  <a:srgbClr val="002C58"/>
                </a:solidFill>
                <a:effectLst/>
                <a:latin typeface="Helvetica" panose="020B0604020202020204" pitchFamily="34" charset="0"/>
                <a:cs typeface="Helvetica" panose="020B0604020202020204" pitchFamily="34" charset="0"/>
              </a:rPr>
              <a:t>i narzędziami niezbędnymi do tworzenia zaawansowanych aplikacji webowych opartych na</a:t>
            </a:r>
            <a:r>
              <a:rPr lang="pl-PL" b="1" i="0" dirty="0">
                <a:solidFill>
                  <a:srgbClr val="002C58"/>
                </a:solidFill>
                <a:effectLst/>
                <a:latin typeface="Helvetica" panose="020B0604020202020204" pitchFamily="34" charset="0"/>
                <a:cs typeface="Helvetica" panose="020B0604020202020204" pitchFamily="34" charset="0"/>
              </a:rPr>
              <a:t> języku Java i </a:t>
            </a:r>
            <a:r>
              <a:rPr lang="pl-PL" b="1" i="0" dirty="0" err="1">
                <a:solidFill>
                  <a:srgbClr val="002C58"/>
                </a:solidFill>
                <a:effectLst/>
                <a:latin typeface="Helvetica" panose="020B0604020202020204" pitchFamily="34" charset="0"/>
                <a:cs typeface="Helvetica" panose="020B0604020202020204" pitchFamily="34" charset="0"/>
              </a:rPr>
              <a:t>frameworku</a:t>
            </a:r>
            <a:r>
              <a:rPr lang="pl-PL" b="1" i="0" dirty="0">
                <a:solidFill>
                  <a:srgbClr val="002C58"/>
                </a:solidFill>
                <a:effectLst/>
                <a:latin typeface="Helvetica" panose="020B0604020202020204" pitchFamily="34" charset="0"/>
                <a:cs typeface="Helvetica" panose="020B0604020202020204" pitchFamily="34" charset="0"/>
              </a:rPr>
              <a:t> Spring </a:t>
            </a:r>
            <a:r>
              <a:rPr lang="pl-PL" b="0" i="0" dirty="0">
                <a:solidFill>
                  <a:srgbClr val="002C58"/>
                </a:solidFill>
                <a:effectLst/>
                <a:latin typeface="Helvetica" panose="020B0604020202020204" pitchFamily="34" charset="0"/>
                <a:cs typeface="Helvetica" panose="020B0604020202020204" pitchFamily="34" charset="0"/>
              </a:rPr>
              <a:t>z wykorzystaniem relacyjnych baz danych przy użyciu standardu </a:t>
            </a:r>
            <a:r>
              <a:rPr lang="pl-PL" b="1" i="0" dirty="0">
                <a:solidFill>
                  <a:srgbClr val="002C58"/>
                </a:solidFill>
                <a:effectLst/>
                <a:latin typeface="Helvetica" panose="020B0604020202020204" pitchFamily="34" charset="0"/>
                <a:cs typeface="Helvetica" panose="020B0604020202020204" pitchFamily="34" charset="0"/>
              </a:rPr>
              <a:t>JPA</a:t>
            </a:r>
            <a:r>
              <a:rPr lang="pl-PL" b="0" i="0" dirty="0">
                <a:solidFill>
                  <a:srgbClr val="002C58"/>
                </a:solidFill>
                <a:effectLst/>
                <a:latin typeface="Helvetica" panose="020B0604020202020204" pitchFamily="34" charset="0"/>
                <a:cs typeface="Helvetica" panose="020B0604020202020204" pitchFamily="34" charset="0"/>
              </a:rPr>
              <a:t>. </a:t>
            </a:r>
          </a:p>
          <a:p>
            <a:pPr algn="just"/>
            <a:endParaRPr lang="pl-PL" dirty="0">
              <a:solidFill>
                <a:srgbClr val="002C58"/>
              </a:solidFill>
              <a:latin typeface="Helvetica" panose="020B0604020202020204" pitchFamily="34" charset="0"/>
              <a:cs typeface="Helvetica" panose="020B0604020202020204" pitchFamily="34" charset="0"/>
            </a:endParaRPr>
          </a:p>
          <a:p>
            <a:pPr algn="just"/>
            <a:r>
              <a:rPr lang="pl-PL" b="0" i="0" dirty="0">
                <a:solidFill>
                  <a:srgbClr val="002C58"/>
                </a:solidFill>
                <a:effectLst/>
                <a:latin typeface="Helvetica" panose="020B0604020202020204" pitchFamily="34" charset="0"/>
                <a:cs typeface="Helvetica" panose="020B0604020202020204" pitchFamily="34" charset="0"/>
              </a:rPr>
              <a:t>Zdobyta wiedza ekspercka pozwoli na lepsze zrozumienie architektury warstwowej </a:t>
            </a:r>
            <a:br>
              <a:rPr lang="pl-PL" b="0" i="0" dirty="0">
                <a:solidFill>
                  <a:srgbClr val="002C58"/>
                </a:solidFill>
                <a:effectLst/>
                <a:latin typeface="Helvetica" panose="020B0604020202020204" pitchFamily="34" charset="0"/>
                <a:cs typeface="Helvetica" panose="020B0604020202020204" pitchFamily="34" charset="0"/>
              </a:rPr>
            </a:br>
            <a:r>
              <a:rPr lang="pl-PL" b="0" i="0" dirty="0">
                <a:solidFill>
                  <a:srgbClr val="002C58"/>
                </a:solidFill>
                <a:effectLst/>
                <a:latin typeface="Helvetica" panose="020B0604020202020204" pitchFamily="34" charset="0"/>
                <a:cs typeface="Helvetica" panose="020B0604020202020204" pitchFamily="34" charset="0"/>
              </a:rPr>
              <a:t>i tworzenie funkcjonalności wykorzystującej mapowanie obiektowo-relacyjne do pracy </a:t>
            </a:r>
            <a:br>
              <a:rPr lang="pl-PL" b="0" i="0" dirty="0">
                <a:solidFill>
                  <a:srgbClr val="002C58"/>
                </a:solidFill>
                <a:effectLst/>
                <a:latin typeface="Helvetica" panose="020B0604020202020204" pitchFamily="34" charset="0"/>
                <a:cs typeface="Helvetica" panose="020B0604020202020204" pitchFamily="34" charset="0"/>
              </a:rPr>
            </a:br>
            <a:r>
              <a:rPr lang="pl-PL" b="0" i="0" dirty="0">
                <a:solidFill>
                  <a:srgbClr val="002C58"/>
                </a:solidFill>
                <a:effectLst/>
                <a:latin typeface="Helvetica" panose="020B0604020202020204" pitchFamily="34" charset="0"/>
                <a:cs typeface="Helvetica" panose="020B0604020202020204" pitchFamily="34" charset="0"/>
              </a:rPr>
              <a:t>z bazą danych.</a:t>
            </a:r>
            <a:endParaRPr lang="de-DE" dirty="0">
              <a:solidFill>
                <a:srgbClr val="002C58"/>
              </a:solidFill>
              <a:latin typeface="Helvetica" panose="020B0604020202020204" pitchFamily="34" charset="0"/>
              <a:cs typeface="Helvetica" panose="020B0604020202020204" pitchFamily="34" charset="0"/>
            </a:endParaRPr>
          </a:p>
        </p:txBody>
      </p:sp>
      <p:sp>
        <p:nvSpPr>
          <p:cNvPr id="16" name="TextBox 15">
            <a:extLst>
              <a:ext uri="{FF2B5EF4-FFF2-40B4-BE49-F238E27FC236}">
                <a16:creationId xmlns:a16="http://schemas.microsoft.com/office/drawing/2014/main" id="{14F0BB2A-964B-1F76-EC31-0F2D2A2E730D}"/>
              </a:ext>
            </a:extLst>
          </p:cNvPr>
          <p:cNvSpPr txBox="1"/>
          <p:nvPr/>
        </p:nvSpPr>
        <p:spPr>
          <a:xfrm>
            <a:off x="6705600" y="1443841"/>
            <a:ext cx="5228587" cy="3970318"/>
          </a:xfrm>
          <a:prstGeom prst="rect">
            <a:avLst/>
          </a:prstGeom>
          <a:noFill/>
        </p:spPr>
        <p:txBody>
          <a:bodyPr wrap="square">
            <a:spAutoFit/>
          </a:bodyPr>
          <a:lstStyle/>
          <a:p>
            <a:pPr algn="ctr"/>
            <a:r>
              <a:rPr lang="pl-PL" b="1" i="0" dirty="0">
                <a:solidFill>
                  <a:srgbClr val="92D050"/>
                </a:solidFill>
                <a:effectLst/>
                <a:latin typeface="Roboto" panose="02000000000000000000" pitchFamily="2" charset="0"/>
              </a:rPr>
              <a:t>Konsultacje</a:t>
            </a:r>
          </a:p>
          <a:p>
            <a:r>
              <a:rPr lang="pl-PL" i="0" dirty="0">
                <a:solidFill>
                  <a:srgbClr val="002C58"/>
                </a:solidFill>
                <a:effectLst/>
                <a:latin typeface="Roboto" panose="02000000000000000000" pitchFamily="2" charset="0"/>
              </a:rPr>
              <a:t>Konsultacje w ramach przedmiotu </a:t>
            </a:r>
            <a:br>
              <a:rPr lang="pl-PL" i="0" dirty="0">
                <a:solidFill>
                  <a:srgbClr val="002C58"/>
                </a:solidFill>
                <a:effectLst/>
                <a:latin typeface="Roboto" panose="02000000000000000000" pitchFamily="2" charset="0"/>
              </a:rPr>
            </a:br>
            <a:r>
              <a:rPr lang="pl-PL" b="1" i="0" dirty="0">
                <a:solidFill>
                  <a:srgbClr val="002C58"/>
                </a:solidFill>
                <a:effectLst/>
                <a:latin typeface="Roboto" panose="02000000000000000000" pitchFamily="2" charset="0"/>
              </a:rPr>
              <a:t>Wprowadzenie do Technologii </a:t>
            </a:r>
            <a:r>
              <a:rPr lang="pl-PL" b="1" i="0" dirty="0" err="1">
                <a:solidFill>
                  <a:srgbClr val="002C58"/>
                </a:solidFill>
                <a:effectLst/>
                <a:latin typeface="Roboto" panose="02000000000000000000" pitchFamily="2" charset="0"/>
              </a:rPr>
              <a:t>Backendowej</a:t>
            </a:r>
            <a:r>
              <a:rPr lang="pl-PL" b="1" i="0" dirty="0">
                <a:solidFill>
                  <a:srgbClr val="002C58"/>
                </a:solidFill>
                <a:effectLst/>
                <a:latin typeface="Roboto" panose="02000000000000000000" pitchFamily="2" charset="0"/>
              </a:rPr>
              <a:t>  (część Spring) </a:t>
            </a:r>
            <a:r>
              <a:rPr lang="pl-PL" i="0" dirty="0">
                <a:solidFill>
                  <a:srgbClr val="002C58"/>
                </a:solidFill>
                <a:effectLst/>
                <a:latin typeface="Roboto" panose="02000000000000000000" pitchFamily="2" charset="0"/>
              </a:rPr>
              <a:t>odbywają się po wcześniejszym kontakcie e-mailowym z prowadzącym. Termin konsultacji zostanie ustalony bezpośrednio z prowadzącym:</a:t>
            </a:r>
            <a:br>
              <a:rPr lang="pl-PL" i="0" dirty="0">
                <a:solidFill>
                  <a:srgbClr val="002C58"/>
                </a:solidFill>
                <a:effectLst/>
                <a:latin typeface="Roboto" panose="02000000000000000000" pitchFamily="2" charset="0"/>
              </a:rPr>
            </a:br>
            <a:endParaRPr lang="pl-PL" i="0" dirty="0">
              <a:solidFill>
                <a:srgbClr val="002C58"/>
              </a:solidFill>
              <a:effectLst/>
              <a:latin typeface="Roboto" panose="02000000000000000000" pitchFamily="2" charset="0"/>
            </a:endParaRPr>
          </a:p>
          <a:p>
            <a:r>
              <a:rPr lang="pl-PL" b="1" i="0" dirty="0">
                <a:solidFill>
                  <a:srgbClr val="002C58"/>
                </a:solidFill>
                <a:effectLst/>
                <a:latin typeface="Roboto" panose="02000000000000000000" pitchFamily="2" charset="0"/>
              </a:rPr>
              <a:t>Wojciech Koszela</a:t>
            </a:r>
            <a:r>
              <a:rPr lang="pl-PL" dirty="0">
                <a:solidFill>
                  <a:srgbClr val="002C58"/>
                </a:solidFill>
                <a:latin typeface="Roboto" panose="02000000000000000000" pitchFamily="2" charset="0"/>
              </a:rPr>
              <a:t> </a:t>
            </a:r>
            <a:r>
              <a:rPr lang="pl-PL" b="0" i="0" dirty="0">
                <a:solidFill>
                  <a:srgbClr val="002C58"/>
                </a:solidFill>
                <a:effectLst/>
                <a:latin typeface="Roboto" panose="02000000000000000000" pitchFamily="2" charset="0"/>
                <a:hlinkClick r:id="rId3"/>
              </a:rPr>
              <a:t>wojciech.koszela@wroclaw.merito.pl</a:t>
            </a:r>
            <a:r>
              <a:rPr lang="pl-PL" b="0" i="0" dirty="0">
                <a:solidFill>
                  <a:srgbClr val="002C58"/>
                </a:solidFill>
                <a:effectLst/>
                <a:latin typeface="Roboto" panose="02000000000000000000" pitchFamily="2" charset="0"/>
              </a:rPr>
              <a:t>  </a:t>
            </a:r>
          </a:p>
          <a:p>
            <a:endParaRPr lang="pl-PL" dirty="0">
              <a:solidFill>
                <a:srgbClr val="002C58"/>
              </a:solidFill>
              <a:latin typeface="Roboto" panose="02000000000000000000" pitchFamily="2" charset="0"/>
            </a:endParaRPr>
          </a:p>
          <a:p>
            <a:r>
              <a:rPr lang="pl-PL" b="1" i="0" dirty="0">
                <a:solidFill>
                  <a:srgbClr val="002C58"/>
                </a:solidFill>
                <a:effectLst/>
                <a:latin typeface="Roboto" panose="02000000000000000000" pitchFamily="2" charset="0"/>
              </a:rPr>
              <a:t>Forma konsultacji:</a:t>
            </a:r>
            <a:r>
              <a:rPr lang="pl-PL" b="0" i="0" dirty="0">
                <a:solidFill>
                  <a:srgbClr val="002C58"/>
                </a:solidFill>
                <a:effectLst/>
                <a:latin typeface="Roboto" panose="02000000000000000000" pitchFamily="2" charset="0"/>
              </a:rPr>
              <a:t> online MS </a:t>
            </a:r>
            <a:r>
              <a:rPr lang="pl-PL" b="0" i="0" dirty="0" err="1">
                <a:solidFill>
                  <a:srgbClr val="002C58"/>
                </a:solidFill>
                <a:effectLst/>
                <a:latin typeface="Roboto" panose="02000000000000000000" pitchFamily="2" charset="0"/>
              </a:rPr>
              <a:t>Teams</a:t>
            </a:r>
            <a:r>
              <a:rPr lang="pl-PL" b="0" i="0" dirty="0">
                <a:solidFill>
                  <a:srgbClr val="002C58"/>
                </a:solidFill>
                <a:effectLst/>
                <a:latin typeface="Roboto" panose="02000000000000000000" pitchFamily="2" charset="0"/>
              </a:rPr>
              <a:t> /stacjonarnie)</a:t>
            </a:r>
          </a:p>
          <a:p>
            <a:r>
              <a:rPr lang="pl-PL" b="1" i="0" dirty="0">
                <a:solidFill>
                  <a:srgbClr val="002C58"/>
                </a:solidFill>
                <a:effectLst/>
                <a:latin typeface="Helvetica" panose="020B0604020202020204" pitchFamily="34" charset="0"/>
                <a:cs typeface="Helvetica" panose="020B0604020202020204" pitchFamily="34" charset="0"/>
              </a:rPr>
              <a:t> </a:t>
            </a:r>
            <a:endParaRPr lang="de-DE" b="1" dirty="0">
              <a:solidFill>
                <a:srgbClr val="002C58"/>
              </a:solidFill>
              <a:latin typeface="Helvetica" panose="020B0604020202020204" pitchFamily="34" charset="0"/>
              <a:cs typeface="Helvetica" panose="020B0604020202020204" pitchFamily="34" charset="0"/>
            </a:endParaRPr>
          </a:p>
        </p:txBody>
      </p:sp>
      <p:cxnSp>
        <p:nvCxnSpPr>
          <p:cNvPr id="18" name="Straight Connector 17">
            <a:extLst>
              <a:ext uri="{FF2B5EF4-FFF2-40B4-BE49-F238E27FC236}">
                <a16:creationId xmlns:a16="http://schemas.microsoft.com/office/drawing/2014/main" id="{DFE4D96D-AE6F-0DD9-F134-637480D8A58A}"/>
              </a:ext>
            </a:extLst>
          </p:cNvPr>
          <p:cNvCxnSpPr/>
          <p:nvPr/>
        </p:nvCxnSpPr>
        <p:spPr>
          <a:xfrm>
            <a:off x="6119191" y="1600200"/>
            <a:ext cx="0" cy="3152907"/>
          </a:xfrm>
          <a:prstGeom prst="line">
            <a:avLst/>
          </a:prstGeom>
        </p:spPr>
        <p:style>
          <a:lnRef idx="1">
            <a:schemeClr val="accent2"/>
          </a:lnRef>
          <a:fillRef idx="0">
            <a:schemeClr val="accent2"/>
          </a:fillRef>
          <a:effectRef idx="0">
            <a:schemeClr val="accent2"/>
          </a:effectRef>
          <a:fontRef idx="minor">
            <a:schemeClr val="tx1"/>
          </a:fontRef>
        </p:style>
      </p:cxnSp>
      <p:pic>
        <p:nvPicPr>
          <p:cNvPr id="6" name="Obraz 3" descr="Uniwersytet WSB Merito Wrocław">
            <a:extLst>
              <a:ext uri="{FF2B5EF4-FFF2-40B4-BE49-F238E27FC236}">
                <a16:creationId xmlns:a16="http://schemas.microsoft.com/office/drawing/2014/main" id="{0BCDBD00-92BA-9390-DB55-A69AE85154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a:extLst>
              <a:ext uri="{FF2B5EF4-FFF2-40B4-BE49-F238E27FC236}">
                <a16:creationId xmlns:a16="http://schemas.microsoft.com/office/drawing/2014/main" id="{5D7B621A-592D-5228-9D6A-5C1EBFA5DA61}"/>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9" name="Picture 2" descr="Capgemini Logo Logo and symbol, meaning, history, PNG">
            <a:extLst>
              <a:ext uri="{FF2B5EF4-FFF2-40B4-BE49-F238E27FC236}">
                <a16:creationId xmlns:a16="http://schemas.microsoft.com/office/drawing/2014/main" id="{636A0B15-3A38-8DD0-7FCB-CDC3F0D1AA6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18044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4.4.1. Adnotacje</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77A715D2-6087-8A79-D3FF-8FA7D2C5E91E}"/>
              </a:ext>
            </a:extLst>
          </p:cNvPr>
          <p:cNvSpPr txBox="1"/>
          <p:nvPr/>
        </p:nvSpPr>
        <p:spPr>
          <a:xfrm>
            <a:off x="7315200" y="1049764"/>
            <a:ext cx="4365594" cy="4899868"/>
          </a:xfrm>
          <a:prstGeom prst="rect">
            <a:avLst/>
          </a:prstGeom>
          <a:noFill/>
        </p:spPr>
        <p:txBody>
          <a:bodyPr wrap="square">
            <a:spAutoFit/>
          </a:bodyPr>
          <a:lstStyle/>
          <a:p>
            <a:pPr marL="0" lvl="2" indent="0">
              <a:lnSpc>
                <a:spcPct val="150000"/>
              </a:lnSpc>
              <a:buNone/>
            </a:pPr>
            <a:r>
              <a:rPr lang="pl-PL" sz="1400" b="1" i="1">
                <a:latin typeface="Helvetica" panose="020B0604020202020204" pitchFamily="34" charset="0"/>
                <a:cs typeface="Helvetica" panose="020B0604020202020204" pitchFamily="34" charset="0"/>
              </a:rPr>
              <a:t>@</a:t>
            </a:r>
            <a:r>
              <a:rPr lang="pl-PL" sz="1400" b="1">
                <a:latin typeface="Helvetica" panose="020B0604020202020204" pitchFamily="34" charset="0"/>
                <a:cs typeface="Helvetica" panose="020B0604020202020204" pitchFamily="34" charset="0"/>
              </a:rPr>
              <a:t>Scope</a:t>
            </a:r>
            <a:r>
              <a:rPr lang="pl-PL" sz="1400" b="1" i="1">
                <a:latin typeface="Helvetica" panose="020B0604020202020204" pitchFamily="34" charset="0"/>
                <a:cs typeface="Helvetica" panose="020B0604020202020204" pitchFamily="34" charset="0"/>
              </a:rPr>
              <a:t> </a:t>
            </a:r>
            <a:r>
              <a:rPr lang="pl-PL" sz="1400" i="1">
                <a:latin typeface="Helvetica" panose="020B0604020202020204" pitchFamily="34" charset="0"/>
                <a:cs typeface="Helvetica" panose="020B0604020202020204" pitchFamily="34" charset="0"/>
              </a:rPr>
              <a:t>– </a:t>
            </a:r>
            <a:r>
              <a:rPr lang="pl-PL" sz="1400">
                <a:latin typeface="Helvetica" panose="020B0604020202020204" pitchFamily="34" charset="0"/>
                <a:cs typeface="Helvetica" panose="020B0604020202020204" pitchFamily="34" charset="0"/>
              </a:rPr>
              <a:t>umożliwia zmianę domyślnego czasu życia </a:t>
            </a:r>
            <a:r>
              <a:rPr lang="pl-PL" sz="1400" err="1">
                <a:latin typeface="Helvetica" panose="020B0604020202020204" pitchFamily="34" charset="0"/>
                <a:cs typeface="Helvetica" panose="020B0604020202020204" pitchFamily="34" charset="0"/>
              </a:rPr>
              <a:t>bean’a</a:t>
            </a:r>
            <a:endParaRPr lang="pl-PL" sz="1400">
              <a:latin typeface="Helvetica" panose="020B0604020202020204" pitchFamily="34" charset="0"/>
              <a:cs typeface="Helvetica" panose="020B0604020202020204" pitchFamily="34" charset="0"/>
            </a:endParaRPr>
          </a:p>
          <a:p>
            <a:pPr marL="0" lvl="2" indent="0">
              <a:lnSpc>
                <a:spcPct val="150000"/>
              </a:lnSpc>
              <a:buNone/>
            </a:pPr>
            <a:r>
              <a:rPr lang="pl-PL" sz="1400" b="1">
                <a:latin typeface="Helvetica" panose="020B0604020202020204" pitchFamily="34" charset="0"/>
                <a:cs typeface="Helvetica" panose="020B0604020202020204" pitchFamily="34" charset="0"/>
              </a:rPr>
              <a:t>@PostConstruct</a:t>
            </a:r>
            <a:r>
              <a:rPr lang="pl-PL" sz="1400">
                <a:latin typeface="Helvetica" panose="020B0604020202020204" pitchFamily="34" charset="0"/>
                <a:cs typeface="Helvetica" panose="020B0604020202020204" pitchFamily="34" charset="0"/>
              </a:rPr>
              <a:t> – umożliwia wywołanie części kodu zaraz po utworzeniu obiektu</a:t>
            </a:r>
          </a:p>
          <a:p>
            <a:pPr marL="0" lvl="2" indent="0">
              <a:lnSpc>
                <a:spcPct val="150000"/>
              </a:lnSpc>
              <a:buNone/>
            </a:pPr>
            <a:r>
              <a:rPr lang="pl-PL" sz="1400" b="1">
                <a:latin typeface="Helvetica" panose="020B0604020202020204" pitchFamily="34" charset="0"/>
                <a:cs typeface="Helvetica" panose="020B0604020202020204" pitchFamily="34" charset="0"/>
              </a:rPr>
              <a:t>@PreDestroy </a:t>
            </a:r>
            <a:r>
              <a:rPr lang="pl-PL" sz="1400">
                <a:latin typeface="Helvetica" panose="020B0604020202020204" pitchFamily="34" charset="0"/>
                <a:cs typeface="Helvetica" panose="020B0604020202020204" pitchFamily="34" charset="0"/>
              </a:rPr>
              <a:t>– </a:t>
            </a:r>
            <a:r>
              <a:rPr lang="pl-PL" sz="1400" err="1">
                <a:latin typeface="Helvetica" panose="020B0604020202020204" pitchFamily="34" charset="0"/>
                <a:cs typeface="Helvetica" panose="020B0604020202020204" pitchFamily="34" charset="0"/>
              </a:rPr>
              <a:t>umozliwia</a:t>
            </a:r>
            <a:r>
              <a:rPr lang="pl-PL" sz="1400">
                <a:latin typeface="Helvetica" panose="020B0604020202020204" pitchFamily="34" charset="0"/>
                <a:cs typeface="Helvetica" panose="020B0604020202020204" pitchFamily="34" charset="0"/>
              </a:rPr>
              <a:t> wywołanie części kodu przed usunięciem beana</a:t>
            </a:r>
            <a:endParaRPr lang="pl-PL" sz="1400" b="1">
              <a:latin typeface="Helvetica" panose="020B0604020202020204" pitchFamily="34" charset="0"/>
              <a:cs typeface="Helvetica" panose="020B0604020202020204" pitchFamily="34" charset="0"/>
            </a:endParaRPr>
          </a:p>
          <a:p>
            <a:pPr marL="0" lvl="2" indent="0">
              <a:lnSpc>
                <a:spcPct val="150000"/>
              </a:lnSpc>
              <a:buNone/>
            </a:pPr>
            <a:r>
              <a:rPr lang="pl-PL" sz="1400" b="1">
                <a:latin typeface="Helvetica" panose="020B0604020202020204" pitchFamily="34" charset="0"/>
                <a:cs typeface="Helvetica" panose="020B0604020202020204" pitchFamily="34" charset="0"/>
              </a:rPr>
              <a:t>@Autowired </a:t>
            </a:r>
            <a:r>
              <a:rPr lang="pl-PL" sz="1400">
                <a:latin typeface="Helvetica" panose="020B0604020202020204" pitchFamily="34" charset="0"/>
                <a:cs typeface="Helvetica" panose="020B0604020202020204" pitchFamily="34" charset="0"/>
              </a:rPr>
              <a:t>–</a:t>
            </a:r>
            <a:r>
              <a:rPr lang="pl-PL" sz="1400" b="1">
                <a:latin typeface="Helvetica" panose="020B0604020202020204" pitchFamily="34" charset="0"/>
                <a:cs typeface="Helvetica" panose="020B0604020202020204" pitchFamily="34" charset="0"/>
              </a:rPr>
              <a:t> </a:t>
            </a:r>
            <a:r>
              <a:rPr lang="pl-PL" sz="1400">
                <a:latin typeface="Helvetica" panose="020B0604020202020204" pitchFamily="34" charset="0"/>
                <a:cs typeface="Helvetica" panose="020B0604020202020204" pitchFamily="34" charset="0"/>
              </a:rPr>
              <a:t>obsługuje wstrzykiwanie obiektów</a:t>
            </a:r>
            <a:endParaRPr lang="pl-PL" sz="1400" b="1">
              <a:latin typeface="Helvetica" panose="020B0604020202020204" pitchFamily="34" charset="0"/>
              <a:cs typeface="Helvetica" panose="020B0604020202020204" pitchFamily="34" charset="0"/>
            </a:endParaRPr>
          </a:p>
          <a:p>
            <a:pPr marL="0" lvl="2" indent="0">
              <a:lnSpc>
                <a:spcPct val="150000"/>
              </a:lnSpc>
              <a:buNone/>
            </a:pPr>
            <a:r>
              <a:rPr lang="pl-PL" sz="1400" b="1">
                <a:latin typeface="Helvetica" panose="020B0604020202020204" pitchFamily="34" charset="0"/>
                <a:cs typeface="Helvetica" panose="020B0604020202020204" pitchFamily="34" charset="0"/>
              </a:rPr>
              <a:t>@Qualifier </a:t>
            </a:r>
            <a:r>
              <a:rPr lang="pl-PL" sz="1400">
                <a:latin typeface="Helvetica" panose="020B0604020202020204" pitchFamily="34" charset="0"/>
                <a:cs typeface="Helvetica" panose="020B0604020202020204" pitchFamily="34" charset="0"/>
              </a:rPr>
              <a:t>–</a:t>
            </a:r>
            <a:r>
              <a:rPr lang="pl-PL" sz="1400" b="1">
                <a:latin typeface="Helvetica" panose="020B0604020202020204" pitchFamily="34" charset="0"/>
                <a:cs typeface="Helvetica" panose="020B0604020202020204" pitchFamily="34" charset="0"/>
              </a:rPr>
              <a:t> </a:t>
            </a:r>
            <a:r>
              <a:rPr lang="pl-PL" sz="1400">
                <a:latin typeface="Helvetica" panose="020B0604020202020204" pitchFamily="34" charset="0"/>
                <a:cs typeface="Helvetica" panose="020B0604020202020204" pitchFamily="34" charset="0"/>
              </a:rPr>
              <a:t>pomaga w wyborze konkretnej implementacji interfejsu</a:t>
            </a:r>
          </a:p>
          <a:p>
            <a:pPr marL="0" lvl="2" indent="0">
              <a:lnSpc>
                <a:spcPct val="150000"/>
              </a:lnSpc>
              <a:buNone/>
            </a:pPr>
            <a:r>
              <a:rPr lang="pl-PL" sz="1400" b="1">
                <a:latin typeface="Helvetica" panose="020B0604020202020204" pitchFamily="34" charset="0"/>
                <a:cs typeface="Helvetica" panose="020B0604020202020204" pitchFamily="34" charset="0"/>
              </a:rPr>
              <a:t>@Value </a:t>
            </a:r>
            <a:r>
              <a:rPr lang="pl-PL" sz="1400">
                <a:latin typeface="Helvetica" panose="020B0604020202020204" pitchFamily="34" charset="0"/>
                <a:cs typeface="Helvetica" panose="020B0604020202020204" pitchFamily="34" charset="0"/>
              </a:rPr>
              <a:t>–</a:t>
            </a:r>
            <a:r>
              <a:rPr lang="pl-PL" sz="1400" b="1">
                <a:latin typeface="Helvetica" panose="020B0604020202020204" pitchFamily="34" charset="0"/>
                <a:cs typeface="Helvetica" panose="020B0604020202020204" pitchFamily="34" charset="0"/>
              </a:rPr>
              <a:t> </a:t>
            </a:r>
            <a:r>
              <a:rPr lang="pl-PL" sz="1400">
                <a:latin typeface="Helvetica" panose="020B0604020202020204" pitchFamily="34" charset="0"/>
                <a:cs typeface="Helvetica" panose="020B0604020202020204" pitchFamily="34" charset="0"/>
              </a:rPr>
              <a:t>wstrzykiwanie wartości z pliku konfiguracyjnego</a:t>
            </a:r>
          </a:p>
          <a:p>
            <a:pPr marL="0" lvl="2" indent="0">
              <a:lnSpc>
                <a:spcPct val="150000"/>
              </a:lnSpc>
              <a:buNone/>
            </a:pPr>
            <a:r>
              <a:rPr lang="pl-PL" sz="1400" b="1">
                <a:latin typeface="Helvetica" panose="020B0604020202020204" pitchFamily="34" charset="0"/>
                <a:cs typeface="Helvetica" panose="020B0604020202020204" pitchFamily="34" charset="0"/>
              </a:rPr>
              <a:t>@Configuration </a:t>
            </a:r>
            <a:r>
              <a:rPr lang="pl-PL" sz="1400">
                <a:latin typeface="Helvetica" panose="020B0604020202020204" pitchFamily="34" charset="0"/>
                <a:cs typeface="Helvetica" panose="020B0604020202020204" pitchFamily="34" charset="0"/>
              </a:rPr>
              <a:t>– oznacza klasę konfiguracyjną</a:t>
            </a:r>
          </a:p>
          <a:p>
            <a:pPr marL="0" lvl="2" indent="0">
              <a:lnSpc>
                <a:spcPct val="150000"/>
              </a:lnSpc>
              <a:buNone/>
            </a:pPr>
            <a:r>
              <a:rPr lang="pl-PL" sz="1400" b="1">
                <a:latin typeface="Helvetica" panose="020B0604020202020204" pitchFamily="34" charset="0"/>
                <a:cs typeface="Helvetica" panose="020B0604020202020204" pitchFamily="34" charset="0"/>
              </a:rPr>
              <a:t>@EnableAutoConfiguration, @ComponentScan ...</a:t>
            </a:r>
          </a:p>
          <a:p>
            <a:pPr marL="0" lvl="2" indent="0">
              <a:lnSpc>
                <a:spcPct val="150000"/>
              </a:lnSpc>
              <a:buNone/>
            </a:pPr>
            <a:r>
              <a:rPr lang="pl-PL" sz="1400" b="1">
                <a:latin typeface="Helvetica" panose="020B0604020202020204" pitchFamily="34" charset="0"/>
                <a:cs typeface="Helvetica" panose="020B0604020202020204" pitchFamily="34" charset="0"/>
              </a:rPr>
              <a:t>@SpringBootApplication</a:t>
            </a:r>
            <a:r>
              <a:rPr lang="pl-PL" sz="1400">
                <a:latin typeface="Helvetica" panose="020B0604020202020204" pitchFamily="34" charset="0"/>
                <a:cs typeface="Helvetica" panose="020B0604020202020204" pitchFamily="34" charset="0"/>
              </a:rPr>
              <a:t> </a:t>
            </a:r>
          </a:p>
        </p:txBody>
      </p:sp>
      <p:sp>
        <p:nvSpPr>
          <p:cNvPr id="11" name="TextBox 10">
            <a:extLst>
              <a:ext uri="{FF2B5EF4-FFF2-40B4-BE49-F238E27FC236}">
                <a16:creationId xmlns:a16="http://schemas.microsoft.com/office/drawing/2014/main" id="{C6ECF62D-4716-D5FA-D27F-5E689B410A2E}"/>
              </a:ext>
            </a:extLst>
          </p:cNvPr>
          <p:cNvSpPr txBox="1"/>
          <p:nvPr/>
        </p:nvSpPr>
        <p:spPr>
          <a:xfrm>
            <a:off x="723875" y="1052282"/>
            <a:ext cx="6096000" cy="3930371"/>
          </a:xfrm>
          <a:prstGeom prst="rect">
            <a:avLst/>
          </a:prstGeom>
          <a:noFill/>
        </p:spPr>
        <p:txBody>
          <a:bodyPr wrap="square">
            <a:spAutoFit/>
          </a:bodyPr>
          <a:lstStyle/>
          <a:p>
            <a:pPr marL="0" lvl="2" indent="0">
              <a:lnSpc>
                <a:spcPct val="150000"/>
              </a:lnSpc>
              <a:buNone/>
            </a:pPr>
            <a:r>
              <a:rPr lang="pl-PL" sz="1400" b="1" i="1"/>
              <a:t>@Component</a:t>
            </a:r>
            <a:r>
              <a:rPr lang="pl-PL" sz="1400"/>
              <a:t> – podstawowa adnotacja, określa że klasa jest zarządzana przez Spring</a:t>
            </a:r>
          </a:p>
          <a:p>
            <a:pPr marL="0" lvl="2" indent="0">
              <a:lnSpc>
                <a:spcPct val="150000"/>
              </a:lnSpc>
              <a:buNone/>
            </a:pPr>
            <a:r>
              <a:rPr lang="pl-PL" sz="1400" b="1" i="1"/>
              <a:t>@Service</a:t>
            </a:r>
            <a:r>
              <a:rPr lang="pl-PL" sz="1400"/>
              <a:t> – określa klasę zawierającą logikę biznesową</a:t>
            </a:r>
          </a:p>
          <a:p>
            <a:pPr marL="0" lvl="2" indent="0">
              <a:lnSpc>
                <a:spcPct val="150000"/>
              </a:lnSpc>
              <a:buNone/>
            </a:pPr>
            <a:r>
              <a:rPr lang="pl-PL" sz="1400" b="1" i="1"/>
              <a:t>@Repository</a:t>
            </a:r>
            <a:r>
              <a:rPr lang="pl-PL" sz="1400"/>
              <a:t> – klasy DAO (Data Access Object), bezpośrednia komunikacja z DB</a:t>
            </a:r>
          </a:p>
          <a:p>
            <a:pPr marL="0" lvl="2" indent="0">
              <a:lnSpc>
                <a:spcPct val="150000"/>
              </a:lnSpc>
              <a:buNone/>
            </a:pPr>
            <a:r>
              <a:rPr lang="pl-PL" sz="1400" b="1" i="1"/>
              <a:t>@Controller</a:t>
            </a:r>
            <a:r>
              <a:rPr lang="pl-PL" sz="1400"/>
              <a:t> – przetwarza żądania HTTP</a:t>
            </a:r>
          </a:p>
          <a:p>
            <a:pPr marL="285750" lvl="2" indent="-285750">
              <a:lnSpc>
                <a:spcPct val="150000"/>
              </a:lnSpc>
              <a:buFont typeface="Courier New" panose="02070309020205020404" pitchFamily="49" charset="0"/>
              <a:buChar char="o"/>
            </a:pPr>
            <a:endParaRPr lang="pl-PL" sz="1400" b="1"/>
          </a:p>
          <a:p>
            <a:pPr marL="285750" lvl="2" indent="-285750">
              <a:buFont typeface="Arial" panose="020B0604020202020204" pitchFamily="34" charset="0"/>
              <a:buChar char="•"/>
            </a:pPr>
            <a:r>
              <a:rPr lang="pl-PL" sz="1400"/>
              <a:t>Wszystkie działają i robią to samo</a:t>
            </a:r>
          </a:p>
          <a:p>
            <a:pPr marL="491380" lvl="3" indent="-285750">
              <a:buFont typeface="Arial" panose="020B0604020202020204" pitchFamily="34" charset="0"/>
              <a:buChar char="•"/>
            </a:pPr>
            <a:r>
              <a:rPr lang="pl-PL" sz="1400"/>
              <a:t>Wyjątkiem jest @Repository, która dodatkowo konwertuje wyjątki dostawców bazy danych</a:t>
            </a:r>
          </a:p>
          <a:p>
            <a:pPr marL="285750" lvl="2" indent="-285750">
              <a:buFont typeface="Arial" panose="020B0604020202020204" pitchFamily="34" charset="0"/>
              <a:buChar char="•"/>
            </a:pPr>
            <a:r>
              <a:rPr lang="pl-PL" sz="1400"/>
              <a:t>Adnotacje pozwalają oddzielić od siebie różne warstwy aplikacji</a:t>
            </a:r>
          </a:p>
          <a:p>
            <a:pPr marL="285750" lvl="2" indent="-285750">
              <a:buFont typeface="Arial" panose="020B0604020202020204" pitchFamily="34" charset="0"/>
              <a:buChar char="•"/>
            </a:pPr>
            <a:r>
              <a:rPr lang="pl-PL" sz="1400"/>
              <a:t>Ułatwiają czytanie i analizowanie kodu</a:t>
            </a:r>
          </a:p>
          <a:p>
            <a:pPr marL="285750" lvl="2" indent="-285750">
              <a:buFont typeface="Courier New" panose="02070309020205020404" pitchFamily="49" charset="0"/>
              <a:buChar char="o"/>
            </a:pPr>
            <a:endParaRPr lang="pl-PL" sz="1400"/>
          </a:p>
          <a:p>
            <a:pPr marL="0" lvl="2" indent="0">
              <a:lnSpc>
                <a:spcPct val="150000"/>
              </a:lnSpc>
              <a:buNone/>
            </a:pPr>
            <a:r>
              <a:rPr lang="pl-PL" sz="1400" b="1"/>
              <a:t>@Bean -  </a:t>
            </a:r>
            <a:r>
              <a:rPr lang="pl-PL" sz="1400"/>
              <a:t>do </a:t>
            </a:r>
            <a:r>
              <a:rPr lang="pl-PL" sz="1400" err="1"/>
              <a:t>annotowania</a:t>
            </a:r>
            <a:r>
              <a:rPr lang="pl-PL" sz="1400"/>
              <a:t> metod produkujących </a:t>
            </a:r>
            <a:r>
              <a:rPr lang="pl-PL" sz="1400" err="1"/>
              <a:t>beany</a:t>
            </a:r>
            <a:r>
              <a:rPr lang="pl-PL" sz="1400" b="1"/>
              <a:t> </a:t>
            </a:r>
          </a:p>
        </p:txBody>
      </p:sp>
    </p:spTree>
    <p:extLst>
      <p:ext uri="{BB962C8B-B14F-4D97-AF65-F5344CB8AC3E}">
        <p14:creationId xmlns:p14="http://schemas.microsoft.com/office/powerpoint/2010/main" val="42652172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4.4.2. Wstrzykiwanie zależności</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566C7BD-6199-771B-649E-9291BAD1FA6D}"/>
              </a:ext>
            </a:extLst>
          </p:cNvPr>
          <p:cNvSpPr txBox="1"/>
          <p:nvPr/>
        </p:nvSpPr>
        <p:spPr>
          <a:xfrm>
            <a:off x="571614" y="656475"/>
            <a:ext cx="6096000" cy="369332"/>
          </a:xfrm>
          <a:prstGeom prst="rect">
            <a:avLst/>
          </a:prstGeom>
          <a:noFill/>
        </p:spPr>
        <p:txBody>
          <a:bodyPr wrap="square">
            <a:spAutoFit/>
          </a:bodyPr>
          <a:lstStyle/>
          <a:p>
            <a:r>
              <a:rPr lang="pl-PL" b="1">
                <a:solidFill>
                  <a:srgbClr val="002C58"/>
                </a:solidFill>
                <a:latin typeface="Helvetica" pitchFamily="2" charset="0"/>
              </a:rPr>
              <a:t>K</a:t>
            </a:r>
            <a:r>
              <a:rPr lang="pl-PL" sz="1800" b="1">
                <a:solidFill>
                  <a:srgbClr val="002C58"/>
                </a:solidFill>
                <a:latin typeface="Helvetica" pitchFamily="2" charset="0"/>
                <a:ea typeface="+mn-ea"/>
                <a:cs typeface="+mn-cs"/>
              </a:rPr>
              <a:t>onfiguracja automatyczna</a:t>
            </a:r>
            <a:endParaRPr lang="de-DE" b="1"/>
          </a:p>
        </p:txBody>
      </p:sp>
      <p:pic>
        <p:nvPicPr>
          <p:cNvPr id="10" name="Picture 9">
            <a:extLst>
              <a:ext uri="{FF2B5EF4-FFF2-40B4-BE49-F238E27FC236}">
                <a16:creationId xmlns:a16="http://schemas.microsoft.com/office/drawing/2014/main" id="{42C550F5-68A6-E9A1-602A-2BFDE9C9849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8337" y="1917149"/>
            <a:ext cx="7610128" cy="3976802"/>
          </a:xfrm>
          <a:prstGeom prst="rect">
            <a:avLst/>
          </a:prstGeom>
        </p:spPr>
      </p:pic>
      <p:pic>
        <p:nvPicPr>
          <p:cNvPr id="12" name="Picture 11">
            <a:extLst>
              <a:ext uri="{FF2B5EF4-FFF2-40B4-BE49-F238E27FC236}">
                <a16:creationId xmlns:a16="http://schemas.microsoft.com/office/drawing/2014/main" id="{47088624-013C-B92C-FB96-39875BE0DE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83763" y="964048"/>
            <a:ext cx="4679900" cy="2595479"/>
          </a:xfrm>
          <a:prstGeom prst="rect">
            <a:avLst/>
          </a:prstGeom>
        </p:spPr>
      </p:pic>
    </p:spTree>
    <p:extLst>
      <p:ext uri="{BB962C8B-B14F-4D97-AF65-F5344CB8AC3E}">
        <p14:creationId xmlns:p14="http://schemas.microsoft.com/office/powerpoint/2010/main" val="894855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4.4.3. Wstrzykiwanie zależności - konstruktor</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566C7BD-6199-771B-649E-9291BAD1FA6D}"/>
              </a:ext>
            </a:extLst>
          </p:cNvPr>
          <p:cNvSpPr txBox="1"/>
          <p:nvPr/>
        </p:nvSpPr>
        <p:spPr>
          <a:xfrm>
            <a:off x="571614" y="656475"/>
            <a:ext cx="6096000" cy="369332"/>
          </a:xfrm>
          <a:prstGeom prst="rect">
            <a:avLst/>
          </a:prstGeom>
          <a:noFill/>
        </p:spPr>
        <p:txBody>
          <a:bodyPr wrap="square">
            <a:spAutoFit/>
          </a:bodyPr>
          <a:lstStyle/>
          <a:p>
            <a:r>
              <a:rPr lang="pl-PL" b="1">
                <a:solidFill>
                  <a:srgbClr val="002C58"/>
                </a:solidFill>
                <a:latin typeface="Helvetica" pitchFamily="2" charset="0"/>
              </a:rPr>
              <a:t>Wstrzykiwanie przez konstruktor</a:t>
            </a:r>
            <a:endParaRPr lang="de-DE" b="1"/>
          </a:p>
        </p:txBody>
      </p:sp>
      <p:pic>
        <p:nvPicPr>
          <p:cNvPr id="3" name="Picture 2">
            <a:extLst>
              <a:ext uri="{FF2B5EF4-FFF2-40B4-BE49-F238E27FC236}">
                <a16:creationId xmlns:a16="http://schemas.microsoft.com/office/drawing/2014/main" id="{374E2C9D-E349-C6DB-2222-3B0F6C2DE9A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0179" y="1139138"/>
            <a:ext cx="9448800" cy="4937631"/>
          </a:xfrm>
          <a:prstGeom prst="rect">
            <a:avLst/>
          </a:prstGeom>
        </p:spPr>
      </p:pic>
    </p:spTree>
    <p:extLst>
      <p:ext uri="{BB962C8B-B14F-4D97-AF65-F5344CB8AC3E}">
        <p14:creationId xmlns:p14="http://schemas.microsoft.com/office/powerpoint/2010/main" val="19855837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43</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4.4.4. Wstrzykiwanie zależności - pole</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566C7BD-6199-771B-649E-9291BAD1FA6D}"/>
              </a:ext>
            </a:extLst>
          </p:cNvPr>
          <p:cNvSpPr txBox="1"/>
          <p:nvPr/>
        </p:nvSpPr>
        <p:spPr>
          <a:xfrm>
            <a:off x="571614" y="656475"/>
            <a:ext cx="6096000" cy="369332"/>
          </a:xfrm>
          <a:prstGeom prst="rect">
            <a:avLst/>
          </a:prstGeom>
          <a:noFill/>
        </p:spPr>
        <p:txBody>
          <a:bodyPr wrap="square">
            <a:spAutoFit/>
          </a:bodyPr>
          <a:lstStyle/>
          <a:p>
            <a:r>
              <a:rPr lang="pl-PL" b="1">
                <a:solidFill>
                  <a:srgbClr val="002C58"/>
                </a:solidFill>
                <a:latin typeface="Helvetica" pitchFamily="2" charset="0"/>
              </a:rPr>
              <a:t>Wstrzykiwanie przez pole</a:t>
            </a:r>
            <a:endParaRPr lang="de-DE" b="1"/>
          </a:p>
        </p:txBody>
      </p:sp>
      <p:pic>
        <p:nvPicPr>
          <p:cNvPr id="10" name="Picture 9">
            <a:extLst>
              <a:ext uri="{FF2B5EF4-FFF2-40B4-BE49-F238E27FC236}">
                <a16:creationId xmlns:a16="http://schemas.microsoft.com/office/drawing/2014/main" id="{9C52978E-C9CD-08C0-23E4-4B170F6292A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24000" y="1152478"/>
            <a:ext cx="9296400" cy="4924292"/>
          </a:xfrm>
          <a:prstGeom prst="rect">
            <a:avLst/>
          </a:prstGeom>
        </p:spPr>
      </p:pic>
    </p:spTree>
    <p:extLst>
      <p:ext uri="{BB962C8B-B14F-4D97-AF65-F5344CB8AC3E}">
        <p14:creationId xmlns:p14="http://schemas.microsoft.com/office/powerpoint/2010/main" val="19581578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4.4.5. Wstrzykiwanie zależności - </a:t>
            </a:r>
            <a:r>
              <a:rPr lang="pl-PL" sz="2900" err="1">
                <a:solidFill>
                  <a:srgbClr val="002C58"/>
                </a:solidFill>
                <a:latin typeface="Helvetica" pitchFamily="2" charset="0"/>
                <a:ea typeface="+mn-ea"/>
                <a:cs typeface="+mn-cs"/>
              </a:rPr>
              <a:t>Setter</a:t>
            </a:r>
            <a:endParaRPr lang="pl-PL" sz="290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566C7BD-6199-771B-649E-9291BAD1FA6D}"/>
              </a:ext>
            </a:extLst>
          </p:cNvPr>
          <p:cNvSpPr txBox="1"/>
          <p:nvPr/>
        </p:nvSpPr>
        <p:spPr>
          <a:xfrm>
            <a:off x="571614" y="656475"/>
            <a:ext cx="6096000" cy="369332"/>
          </a:xfrm>
          <a:prstGeom prst="rect">
            <a:avLst/>
          </a:prstGeom>
          <a:noFill/>
        </p:spPr>
        <p:txBody>
          <a:bodyPr wrap="square">
            <a:spAutoFit/>
          </a:bodyPr>
          <a:lstStyle/>
          <a:p>
            <a:r>
              <a:rPr lang="pl-PL" b="1">
                <a:solidFill>
                  <a:srgbClr val="002C58"/>
                </a:solidFill>
                <a:latin typeface="Helvetica" pitchFamily="2" charset="0"/>
              </a:rPr>
              <a:t>Wstrzykiwanie poprzez </a:t>
            </a:r>
            <a:r>
              <a:rPr lang="pl-PL" b="1" err="1">
                <a:solidFill>
                  <a:srgbClr val="002C58"/>
                </a:solidFill>
                <a:latin typeface="Helvetica" pitchFamily="2" charset="0"/>
              </a:rPr>
              <a:t>setter</a:t>
            </a:r>
            <a:endParaRPr lang="de-DE" b="1"/>
          </a:p>
        </p:txBody>
      </p:sp>
      <p:pic>
        <p:nvPicPr>
          <p:cNvPr id="9" name="Picture 8">
            <a:extLst>
              <a:ext uri="{FF2B5EF4-FFF2-40B4-BE49-F238E27FC236}">
                <a16:creationId xmlns:a16="http://schemas.microsoft.com/office/drawing/2014/main" id="{EF046440-2482-F85A-5292-094577EDCB6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11115" y="1063021"/>
            <a:ext cx="6961367" cy="4865046"/>
          </a:xfrm>
          <a:prstGeom prst="rect">
            <a:avLst/>
          </a:prstGeom>
        </p:spPr>
      </p:pic>
    </p:spTree>
    <p:extLst>
      <p:ext uri="{BB962C8B-B14F-4D97-AF65-F5344CB8AC3E}">
        <p14:creationId xmlns:p14="http://schemas.microsoft.com/office/powerpoint/2010/main" val="25320877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4.4.5. Adnotacja @Value</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9EFC10D-FF81-8A26-B3AF-65436B2D04BB}"/>
              </a:ext>
            </a:extLst>
          </p:cNvPr>
          <p:cNvSpPr txBox="1"/>
          <p:nvPr/>
        </p:nvSpPr>
        <p:spPr>
          <a:xfrm>
            <a:off x="651201" y="762000"/>
            <a:ext cx="6096000" cy="3970318"/>
          </a:xfrm>
          <a:prstGeom prst="rect">
            <a:avLst/>
          </a:prstGeom>
          <a:noFill/>
        </p:spPr>
        <p:txBody>
          <a:bodyPr wrap="square">
            <a:spAutoFit/>
          </a:bodyPr>
          <a:lstStyle/>
          <a:p>
            <a:pPr marL="285750" indent="-285750">
              <a:buFont typeface="Arial" panose="020B0604020202020204" pitchFamily="34" charset="0"/>
              <a:buChar char="•"/>
            </a:pPr>
            <a:r>
              <a:rPr lang="pl-PL"/>
              <a:t>W springu można również wstrzykiwać wartości z pliku </a:t>
            </a:r>
            <a:r>
              <a:rPr lang="pl-PL" err="1"/>
              <a:t>application.properties</a:t>
            </a:r>
            <a:r>
              <a:rPr lang="pl-PL"/>
              <a:t> – do tego służy </a:t>
            </a:r>
            <a:r>
              <a:rPr lang="pl-PL" err="1"/>
              <a:t>własnie</a:t>
            </a:r>
            <a:r>
              <a:rPr lang="pl-PL"/>
              <a:t> adnotacja @Value</a:t>
            </a:r>
          </a:p>
          <a:p>
            <a:pPr marL="285750" indent="-285750">
              <a:buFont typeface="Arial" panose="020B0604020202020204" pitchFamily="34" charset="0"/>
              <a:buChar char="•"/>
            </a:pPr>
            <a:r>
              <a:rPr lang="pl-PL"/>
              <a:t>Używane, gdy chcemy mieć globalną, łatwo konfigurowalną wartość</a:t>
            </a:r>
          </a:p>
          <a:p>
            <a:pPr marL="285750" indent="-285750">
              <a:buFont typeface="Courier New" panose="02070309020205020404" pitchFamily="49" charset="0"/>
              <a:buChar char="o"/>
            </a:pPr>
            <a:endParaRPr lang="pl-PL"/>
          </a:p>
          <a:p>
            <a:r>
              <a:rPr lang="pl-PL"/>
              <a:t>1. </a:t>
            </a:r>
            <a:r>
              <a:rPr lang="pl-PL" err="1"/>
              <a:t>Application.properties</a:t>
            </a:r>
            <a:r>
              <a:rPr lang="pl-PL"/>
              <a:t>:</a:t>
            </a:r>
          </a:p>
          <a:p>
            <a:r>
              <a:rPr lang="pl-PL"/>
              <a:t>	</a:t>
            </a:r>
          </a:p>
          <a:p>
            <a:r>
              <a:rPr lang="pl-PL" err="1">
                <a:latin typeface="Consolas" panose="020B0609020204030204" pitchFamily="49" charset="0"/>
                <a:cs typeface="Consolas" panose="020B0609020204030204" pitchFamily="49" charset="0"/>
              </a:rPr>
              <a:t>email.subject</a:t>
            </a:r>
            <a:r>
              <a:rPr lang="de-DE">
                <a:latin typeface="Consolas" panose="020B0609020204030204" pitchFamily="49" charset="0"/>
                <a:cs typeface="Consolas" panose="020B0609020204030204" pitchFamily="49" charset="0"/>
              </a:rPr>
              <a:t>=</a:t>
            </a:r>
            <a:r>
              <a:rPr lang="pl-PL">
                <a:latin typeface="Consolas" panose="020B0609020204030204" pitchFamily="49" charset="0"/>
                <a:cs typeface="Consolas" panose="020B0609020204030204" pitchFamily="49" charset="0"/>
              </a:rPr>
              <a:t>Email from TEST environment </a:t>
            </a:r>
          </a:p>
          <a:p>
            <a:endParaRPr lang="pl-PL"/>
          </a:p>
          <a:p>
            <a:r>
              <a:rPr lang="pl-PL"/>
              <a:t>2. Na poziomie Javy – w pożądanym miejscu</a:t>
            </a:r>
          </a:p>
          <a:p>
            <a:pPr marL="223837" lvl="2" indent="0">
              <a:buFont typeface="Wingdings" panose="05000000000000000000" pitchFamily="2" charset="2"/>
              <a:buNone/>
            </a:pPr>
            <a:endParaRPr lang="pl-PL"/>
          </a:p>
          <a:p>
            <a:pPr marL="223837" lvl="2" indent="0">
              <a:buFont typeface="Wingdings" panose="05000000000000000000" pitchFamily="2" charset="2"/>
              <a:buNone/>
            </a:pPr>
            <a:r>
              <a:rPr lang="pl-PL"/>
              <a:t>	</a:t>
            </a:r>
            <a:r>
              <a:rPr lang="de-DE" b="1">
                <a:latin typeface="Consolas" panose="020B0609020204030204" pitchFamily="49" charset="0"/>
                <a:cs typeface="Consolas" panose="020B0609020204030204" pitchFamily="49" charset="0"/>
              </a:rPr>
              <a:t>@Value("${</a:t>
            </a:r>
            <a:r>
              <a:rPr lang="pl-PL" b="1" err="1">
                <a:latin typeface="Consolas" panose="020B0609020204030204" pitchFamily="49" charset="0"/>
                <a:cs typeface="Consolas" panose="020B0609020204030204" pitchFamily="49" charset="0"/>
              </a:rPr>
              <a:t>email.subject</a:t>
            </a:r>
            <a:r>
              <a:rPr lang="de-DE" b="1">
                <a:latin typeface="Consolas" panose="020B0609020204030204" pitchFamily="49" charset="0"/>
                <a:cs typeface="Consolas" panose="020B0609020204030204" pitchFamily="49" charset="0"/>
              </a:rPr>
              <a:t>}")</a:t>
            </a:r>
            <a:endParaRPr lang="pl-PL" b="1">
              <a:latin typeface="Consolas" panose="020B0609020204030204" pitchFamily="49" charset="0"/>
              <a:cs typeface="Consolas" panose="020B0609020204030204" pitchFamily="49" charset="0"/>
            </a:endParaRPr>
          </a:p>
          <a:p>
            <a:pPr marL="223837" lvl="2" indent="0">
              <a:buFont typeface="Wingdings" panose="05000000000000000000" pitchFamily="2" charset="2"/>
              <a:buNone/>
            </a:pPr>
            <a:r>
              <a:rPr lang="pl-PL">
                <a:latin typeface="Consolas" panose="020B0609020204030204" pitchFamily="49" charset="0"/>
                <a:cs typeface="Consolas" panose="020B0609020204030204" pitchFamily="49" charset="0"/>
              </a:rPr>
              <a:t>    	</a:t>
            </a:r>
            <a:r>
              <a:rPr lang="de-DE">
                <a:latin typeface="Consolas" panose="020B0609020204030204" pitchFamily="49" charset="0"/>
                <a:cs typeface="Consolas" panose="020B0609020204030204" pitchFamily="49" charset="0"/>
              </a:rPr>
              <a:t>private String </a:t>
            </a:r>
            <a:r>
              <a:rPr lang="pl-PL" err="1">
                <a:latin typeface="Consolas" panose="020B0609020204030204" pitchFamily="49" charset="0"/>
                <a:cs typeface="Consolas" panose="020B0609020204030204" pitchFamily="49" charset="0"/>
              </a:rPr>
              <a:t>emailSubject</a:t>
            </a:r>
            <a:r>
              <a:rPr lang="de-DE">
                <a:latin typeface="Consolas" panose="020B0609020204030204" pitchFamily="49" charset="0"/>
                <a:cs typeface="Consolas" panose="020B0609020204030204" pitchFamily="49" charset="0"/>
              </a:rPr>
              <a:t>;</a:t>
            </a:r>
            <a:endParaRPr lang="pl-P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494385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4.4.5. Adnotacja @Profile</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2" name="pole tekstowe 11">
            <a:extLst>
              <a:ext uri="{FF2B5EF4-FFF2-40B4-BE49-F238E27FC236}">
                <a16:creationId xmlns:a16="http://schemas.microsoft.com/office/drawing/2014/main" id="{5CB63923-88B0-71EF-1C10-D0B2A95D659C}"/>
              </a:ext>
            </a:extLst>
          </p:cNvPr>
          <p:cNvSpPr txBox="1"/>
          <p:nvPr/>
        </p:nvSpPr>
        <p:spPr>
          <a:xfrm>
            <a:off x="350796" y="951791"/>
            <a:ext cx="11490408" cy="4247317"/>
          </a:xfrm>
          <a:prstGeom prst="rect">
            <a:avLst/>
          </a:prstGeom>
          <a:noFill/>
        </p:spPr>
        <p:txBody>
          <a:bodyPr wrap="square">
            <a:spAutoFit/>
          </a:bodyPr>
          <a:lstStyle/>
          <a:p>
            <a:r>
              <a:rPr lang="pl-PL" b="1" dirty="0">
                <a:latin typeface="Helvetica" pitchFamily="2" charset="0"/>
              </a:rPr>
              <a:t>Spring </a:t>
            </a:r>
            <a:r>
              <a:rPr lang="pl-PL" b="1" dirty="0" err="1">
                <a:latin typeface="Helvetica" pitchFamily="2" charset="0"/>
              </a:rPr>
              <a:t>Profiles</a:t>
            </a:r>
            <a:r>
              <a:rPr lang="pl-PL" b="1" dirty="0">
                <a:latin typeface="Helvetica" pitchFamily="2" charset="0"/>
              </a:rPr>
              <a:t> </a:t>
            </a:r>
            <a:r>
              <a:rPr lang="pl-PL" dirty="0">
                <a:latin typeface="Helvetica" pitchFamily="2" charset="0"/>
              </a:rPr>
              <a:t>pozwalają na definiowanie różnych konfiguracji beanów i ustawień dla różnych środowisk </a:t>
            </a:r>
            <a:br>
              <a:rPr lang="pl-PL" dirty="0">
                <a:latin typeface="Helvetica" pitchFamily="2" charset="0"/>
              </a:rPr>
            </a:br>
            <a:r>
              <a:rPr lang="pl-PL" dirty="0">
                <a:latin typeface="Helvetica" pitchFamily="2" charset="0"/>
              </a:rPr>
              <a:t>(np. deweloperskiego, testowego, produkcyjnego). </a:t>
            </a:r>
          </a:p>
          <a:p>
            <a:r>
              <a:rPr lang="pl-PL" dirty="0">
                <a:latin typeface="Helvetica" pitchFamily="2" charset="0"/>
              </a:rPr>
              <a:t>Umożliwiają uruchamianie aplikacji z konfiguracją dostosowaną do konkretnego środowiska bez konieczności zmiany kodu.</a:t>
            </a:r>
          </a:p>
          <a:p>
            <a:endParaRPr lang="pl-PL" dirty="0">
              <a:latin typeface="Helvetica" pitchFamily="2" charset="0"/>
            </a:endParaRPr>
          </a:p>
          <a:p>
            <a:r>
              <a:rPr lang="pl-PL" b="1" dirty="0">
                <a:latin typeface="Helvetica" pitchFamily="2" charset="0"/>
              </a:rPr>
              <a:t>Deklarowanie Profili:</a:t>
            </a:r>
          </a:p>
          <a:p>
            <a:r>
              <a:rPr lang="pl-PL" dirty="0">
                <a:latin typeface="Helvetica" pitchFamily="2" charset="0"/>
              </a:rPr>
              <a:t>Profile mogą być deklarowane za pomocą adnotacji @Profile nad klasami konfiguracyjnymi lub metodami tworzącymi </a:t>
            </a:r>
            <a:r>
              <a:rPr lang="pl-PL" dirty="0" err="1">
                <a:latin typeface="Helvetica" pitchFamily="2" charset="0"/>
              </a:rPr>
              <a:t>beany</a:t>
            </a:r>
            <a:r>
              <a:rPr lang="pl-PL" dirty="0">
                <a:latin typeface="Helvetica" pitchFamily="2" charset="0"/>
              </a:rPr>
              <a:t>.</a:t>
            </a:r>
          </a:p>
          <a:p>
            <a:r>
              <a:rPr lang="pl-PL" dirty="0">
                <a:latin typeface="Helvetica" pitchFamily="2" charset="0"/>
              </a:rPr>
              <a:t>Można również określić aktywne profile w plikach </a:t>
            </a:r>
            <a:r>
              <a:rPr lang="pl-PL" b="1" dirty="0" err="1">
                <a:latin typeface="Helvetica" pitchFamily="2" charset="0"/>
              </a:rPr>
              <a:t>properties</a:t>
            </a:r>
            <a:r>
              <a:rPr lang="pl-PL" b="1" dirty="0">
                <a:latin typeface="Helvetica" pitchFamily="2" charset="0"/>
              </a:rPr>
              <a:t>/</a:t>
            </a:r>
            <a:r>
              <a:rPr lang="pl-PL" b="1" dirty="0" err="1">
                <a:latin typeface="Helvetica" pitchFamily="2" charset="0"/>
              </a:rPr>
              <a:t>yml</a:t>
            </a:r>
            <a:r>
              <a:rPr lang="pl-PL" dirty="0">
                <a:latin typeface="Helvetica" pitchFamily="2" charset="0"/>
              </a:rPr>
              <a:t>, na przykład: </a:t>
            </a:r>
            <a:r>
              <a:rPr lang="pl-PL" dirty="0" err="1">
                <a:latin typeface="Helvetica" pitchFamily="2" charset="0"/>
              </a:rPr>
              <a:t>spring.profiles.active</a:t>
            </a:r>
            <a:r>
              <a:rPr lang="pl-PL" dirty="0">
                <a:latin typeface="Helvetica" pitchFamily="2" charset="0"/>
              </a:rPr>
              <a:t>=</a:t>
            </a:r>
            <a:r>
              <a:rPr lang="pl-PL" dirty="0" err="1">
                <a:latin typeface="Helvetica" pitchFamily="2" charset="0"/>
              </a:rPr>
              <a:t>dev</a:t>
            </a:r>
            <a:r>
              <a:rPr lang="pl-PL" dirty="0">
                <a:latin typeface="Helvetica" pitchFamily="2" charset="0"/>
              </a:rPr>
              <a:t>, test.</a:t>
            </a:r>
          </a:p>
          <a:p>
            <a:endParaRPr lang="pl-PL" dirty="0">
              <a:latin typeface="Helvetica" pitchFamily="2" charset="0"/>
            </a:endParaRPr>
          </a:p>
          <a:p>
            <a:r>
              <a:rPr lang="pl-PL" b="1" dirty="0">
                <a:latin typeface="Helvetica" pitchFamily="2" charset="0"/>
              </a:rPr>
              <a:t>Zalety Używania Profili:</a:t>
            </a:r>
          </a:p>
          <a:p>
            <a:endParaRPr lang="pl-PL" dirty="0">
              <a:latin typeface="Helvetica" pitchFamily="2" charset="0"/>
            </a:endParaRPr>
          </a:p>
          <a:p>
            <a:r>
              <a:rPr lang="pl-PL" dirty="0">
                <a:latin typeface="Helvetica" pitchFamily="2" charset="0"/>
              </a:rPr>
              <a:t>Ułatwienie zarządzania różnymi środowiskami.</a:t>
            </a:r>
          </a:p>
          <a:p>
            <a:r>
              <a:rPr lang="pl-PL" dirty="0">
                <a:latin typeface="Helvetica" pitchFamily="2" charset="0"/>
              </a:rPr>
              <a:t>Poprawa bezpieczeństwa poprzez oddzielenie konfiguracji deweloperskiej i produkcyjnej.</a:t>
            </a:r>
          </a:p>
          <a:p>
            <a:r>
              <a:rPr lang="pl-PL" dirty="0">
                <a:latin typeface="Helvetica" pitchFamily="2" charset="0"/>
              </a:rPr>
              <a:t>Łatwość w utrzymaniu kodu i konfiguracji.</a:t>
            </a:r>
          </a:p>
        </p:txBody>
      </p:sp>
    </p:spTree>
    <p:extLst>
      <p:ext uri="{BB962C8B-B14F-4D97-AF65-F5344CB8AC3E}">
        <p14:creationId xmlns:p14="http://schemas.microsoft.com/office/powerpoint/2010/main" val="4961278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47</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a:latin typeface="Metropolis"/>
              </a:rPr>
              <a:t>reactive.</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898160"/>
            <a:ext cx="12192000" cy="523220"/>
          </a:xfrm>
          <a:prstGeom prst="rect">
            <a:avLst/>
          </a:prstGeom>
          <a:noFill/>
        </p:spPr>
        <p:txBody>
          <a:bodyPr wrap="square">
            <a:spAutoFit/>
          </a:bodyPr>
          <a:lstStyle/>
          <a:p>
            <a:pPr algn="ctr"/>
            <a:r>
              <a:rPr lang="pl-PL" sz="2800" b="1" dirty="0">
                <a:latin typeface="Helvetica" panose="020B0604020202020204" pitchFamily="34" charset="0"/>
                <a:cs typeface="Helvetica" panose="020B0604020202020204" pitchFamily="34" charset="0"/>
              </a:rPr>
              <a:t>5. Protokół HTTP / </a:t>
            </a:r>
            <a:r>
              <a:rPr lang="pl-PL" sz="2800" dirty="0">
                <a:latin typeface="Helvetica" panose="020B0604020202020204" pitchFamily="34" charset="0"/>
                <a:cs typeface="Helvetica" panose="020B0604020202020204" pitchFamily="34" charset="0"/>
              </a:rPr>
              <a:t>Spring MVC (Controller)</a:t>
            </a:r>
          </a:p>
        </p:txBody>
      </p:sp>
    </p:spTree>
    <p:extLst>
      <p:ext uri="{BB962C8B-B14F-4D97-AF65-F5344CB8AC3E}">
        <p14:creationId xmlns:p14="http://schemas.microsoft.com/office/powerpoint/2010/main" val="9067303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5.1. Spring MVC – HTTP</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607844" y="1340284"/>
            <a:ext cx="10212556" cy="337611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pl-PL" b="1" err="1">
                <a:latin typeface="Helvetica" pitchFamily="2" charset="0"/>
              </a:rPr>
              <a:t>Hypertext</a:t>
            </a:r>
            <a:r>
              <a:rPr lang="pl-PL" b="1">
                <a:latin typeface="Helvetica" pitchFamily="2" charset="0"/>
              </a:rPr>
              <a:t> Transfer </a:t>
            </a:r>
            <a:r>
              <a:rPr lang="pl-PL" b="1" err="1">
                <a:latin typeface="Helvetica" pitchFamily="2" charset="0"/>
              </a:rPr>
              <a:t>Protocol</a:t>
            </a:r>
            <a:r>
              <a:rPr lang="pl-PL" b="1">
                <a:latin typeface="Helvetica" pitchFamily="2" charset="0"/>
              </a:rPr>
              <a:t> </a:t>
            </a:r>
          </a:p>
          <a:p>
            <a:pPr marL="285750" indent="-285750">
              <a:lnSpc>
                <a:spcPct val="150000"/>
              </a:lnSpc>
              <a:buFont typeface="Arial" panose="020B0604020202020204" pitchFamily="34" charset="0"/>
              <a:buChar char="•"/>
            </a:pPr>
            <a:r>
              <a:rPr lang="pl-PL">
                <a:latin typeface="Helvetica" pitchFamily="2" charset="0"/>
              </a:rPr>
              <a:t>Protokół HTTP (ang. </a:t>
            </a:r>
            <a:r>
              <a:rPr lang="pl-PL" i="1" err="1">
                <a:latin typeface="Helvetica" pitchFamily="2" charset="0"/>
              </a:rPr>
              <a:t>Hypertext</a:t>
            </a:r>
            <a:r>
              <a:rPr lang="pl-PL" i="1">
                <a:latin typeface="Helvetica" pitchFamily="2" charset="0"/>
              </a:rPr>
              <a:t> Transfer </a:t>
            </a:r>
            <a:r>
              <a:rPr lang="pl-PL" i="1" err="1">
                <a:latin typeface="Helvetica" pitchFamily="2" charset="0"/>
              </a:rPr>
              <a:t>Protocol</a:t>
            </a:r>
            <a:r>
              <a:rPr lang="pl-PL">
                <a:latin typeface="Helvetica" pitchFamily="2" charset="0"/>
              </a:rPr>
              <a:t>) to zasady wymiany informacji i współpracy programów. Programami są serwery i klienci. Programy te wysyłają żądania (klienci) lub odpowiedzi (serwery).</a:t>
            </a:r>
          </a:p>
          <a:p>
            <a:pPr>
              <a:lnSpc>
                <a:spcPct val="150000"/>
              </a:lnSpc>
            </a:pPr>
            <a:endParaRPr lang="pl-PL">
              <a:latin typeface="Helvetica" pitchFamily="2" charset="0"/>
            </a:endParaRPr>
          </a:p>
          <a:p>
            <a:pPr marL="285750" indent="-285750">
              <a:lnSpc>
                <a:spcPct val="150000"/>
              </a:lnSpc>
              <a:buFont typeface="Arial" panose="020B0604020202020204" pitchFamily="34" charset="0"/>
              <a:buChar char="•"/>
            </a:pPr>
            <a:r>
              <a:rPr lang="pl-PL">
                <a:latin typeface="Helvetica" pitchFamily="2" charset="0"/>
              </a:rPr>
              <a:t>Protokół HTTP jest </a:t>
            </a:r>
            <a:r>
              <a:rPr lang="pl-PL" b="1">
                <a:latin typeface="Helvetica" pitchFamily="2" charset="0"/>
              </a:rPr>
              <a:t>bezstanowy</a:t>
            </a:r>
            <a:r>
              <a:rPr lang="pl-PL">
                <a:latin typeface="Helvetica" pitchFamily="2" charset="0"/>
              </a:rPr>
              <a:t> – ani klient ani serwer nie przechowują informacji o wcześniejszych zapytaniach, bez przesłania dodatkowych informacji serwer nie jest w stanie rozpoznać chociażby użytkownika</a:t>
            </a:r>
          </a:p>
        </p:txBody>
      </p:sp>
      <p:sp>
        <p:nvSpPr>
          <p:cNvPr id="6" name="Title 4">
            <a:extLst>
              <a:ext uri="{FF2B5EF4-FFF2-40B4-BE49-F238E27FC236}">
                <a16:creationId xmlns:a16="http://schemas.microsoft.com/office/drawing/2014/main" id="{0EED3F1D-273C-DB95-FDE1-451F9053DEA9}"/>
              </a:ext>
            </a:extLst>
          </p:cNvPr>
          <p:cNvSpPr txBox="1">
            <a:spLocks/>
          </p:cNvSpPr>
          <p:nvPr/>
        </p:nvSpPr>
        <p:spPr>
          <a:xfrm>
            <a:off x="593761" y="702960"/>
            <a:ext cx="11004479" cy="40206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9pPr>
          </a:lstStyle>
          <a:p>
            <a:r>
              <a:rPr lang="pl-PL" kern="0">
                <a:latin typeface="Helvetica" pitchFamily="2" charset="0"/>
              </a:rPr>
              <a:t>Czym jest HTTP?</a:t>
            </a:r>
          </a:p>
        </p:txBody>
      </p:sp>
    </p:spTree>
    <p:extLst>
      <p:ext uri="{BB962C8B-B14F-4D97-AF65-F5344CB8AC3E}">
        <p14:creationId xmlns:p14="http://schemas.microsoft.com/office/powerpoint/2010/main" val="34241624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49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5.2. Spring MVC – Zapytanie HTTP</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itle 4">
            <a:extLst>
              <a:ext uri="{FF2B5EF4-FFF2-40B4-BE49-F238E27FC236}">
                <a16:creationId xmlns:a16="http://schemas.microsoft.com/office/drawing/2014/main" id="{0EED3F1D-273C-DB95-FDE1-451F9053DEA9}"/>
              </a:ext>
            </a:extLst>
          </p:cNvPr>
          <p:cNvSpPr txBox="1">
            <a:spLocks/>
          </p:cNvSpPr>
          <p:nvPr/>
        </p:nvSpPr>
        <p:spPr>
          <a:xfrm>
            <a:off x="593761" y="702960"/>
            <a:ext cx="11004479" cy="40206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9pPr>
          </a:lstStyle>
          <a:p>
            <a:r>
              <a:rPr lang="pl-PL" kern="0">
                <a:latin typeface="Helvetica" pitchFamily="2" charset="0"/>
              </a:rPr>
              <a:t>Zapytanie HTTP</a:t>
            </a:r>
          </a:p>
        </p:txBody>
      </p:sp>
      <p:pic>
        <p:nvPicPr>
          <p:cNvPr id="3" name="Picture 10">
            <a:extLst>
              <a:ext uri="{FF2B5EF4-FFF2-40B4-BE49-F238E27FC236}">
                <a16:creationId xmlns:a16="http://schemas.microsoft.com/office/drawing/2014/main" id="{CC2BBC01-2BDF-E6B4-4A78-4A4070F6FB4F}"/>
              </a:ext>
            </a:extLst>
          </p:cNvPr>
          <p:cNvPicPr>
            <a:picLocks noChangeAspect="1"/>
          </p:cNvPicPr>
          <p:nvPr/>
        </p:nvPicPr>
        <p:blipFill>
          <a:blip r:embed="rId6"/>
          <a:stretch>
            <a:fillRect/>
          </a:stretch>
        </p:blipFill>
        <p:spPr>
          <a:xfrm>
            <a:off x="381368" y="1196752"/>
            <a:ext cx="6181725" cy="2047875"/>
          </a:xfrm>
          <a:prstGeom prst="rect">
            <a:avLst/>
          </a:prstGeom>
        </p:spPr>
      </p:pic>
      <p:graphicFrame>
        <p:nvGraphicFramePr>
          <p:cNvPr id="13" name="Diagram 12">
            <a:extLst>
              <a:ext uri="{FF2B5EF4-FFF2-40B4-BE49-F238E27FC236}">
                <a16:creationId xmlns:a16="http://schemas.microsoft.com/office/drawing/2014/main" id="{9C55F772-8C21-76D1-4B99-5127AA4CF80B}"/>
              </a:ext>
            </a:extLst>
          </p:cNvPr>
          <p:cNvGraphicFramePr/>
          <p:nvPr/>
        </p:nvGraphicFramePr>
        <p:xfrm>
          <a:off x="3569859" y="3210987"/>
          <a:ext cx="7875492" cy="266429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434698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3200">
                <a:latin typeface="Helvetica" pitchFamily="2" charset="0"/>
              </a:rPr>
              <a:t>1.2. Warunki zaliczenia</a:t>
            </a:r>
            <a:endParaRPr lang="pl-PL" sz="2900">
              <a:latin typeface="Helvetica" pitchFamily="2" charset="0"/>
            </a:endParaRPr>
          </a:p>
        </p:txBody>
      </p: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14F0BB2A-964B-1F76-EC31-0F2D2A2E730D}"/>
                  </a:ext>
                </a:extLst>
              </p:cNvPr>
              <p:cNvSpPr txBox="1"/>
              <p:nvPr/>
            </p:nvSpPr>
            <p:spPr>
              <a:xfrm>
                <a:off x="561645" y="604852"/>
                <a:ext cx="11068710" cy="5678157"/>
              </a:xfrm>
              <a:prstGeom prst="rect">
                <a:avLst/>
              </a:prstGeom>
              <a:noFill/>
            </p:spPr>
            <p:txBody>
              <a:bodyPr wrap="square">
                <a:spAutoFit/>
              </a:bodyPr>
              <a:lstStyle/>
              <a:p>
                <a:pPr algn="just"/>
                <a:r>
                  <a:rPr lang="pl-PL" sz="1600" b="1" i="0" dirty="0">
                    <a:solidFill>
                      <a:srgbClr val="002C58"/>
                    </a:solidFill>
                    <a:effectLst/>
                    <a:latin typeface="Roboto" panose="02000000000000000000" pitchFamily="2" charset="0"/>
                  </a:rPr>
                  <a:t>Laboratoria</a:t>
                </a:r>
                <a:r>
                  <a:rPr lang="pl-PL" sz="1600" b="0" i="0" dirty="0">
                    <a:solidFill>
                      <a:srgbClr val="002C58"/>
                    </a:solidFill>
                    <a:effectLst/>
                    <a:latin typeface="Roboto" panose="02000000000000000000" pitchFamily="2" charset="0"/>
                  </a:rPr>
                  <a:t>: Zaliczenie będzie polegało na oddawaniu zadań na repozytorium Git podczas zajęć. Zadania będą udostępniane studentom na początku zajęć i będą musieli je wykonać w czasie zajęć lub do określonego czasu po zakończeniu zajęć (</a:t>
                </a:r>
                <a:r>
                  <a:rPr lang="pl-PL" sz="1600" b="1" i="0" dirty="0">
                    <a:solidFill>
                      <a:srgbClr val="002C58"/>
                    </a:solidFill>
                    <a:effectLst/>
                    <a:latin typeface="Roboto" panose="02000000000000000000" pitchFamily="2" charset="0"/>
                  </a:rPr>
                  <a:t>maksymalnie do 7 dni od zakończenia zajęć</a:t>
                </a:r>
                <a:r>
                  <a:rPr lang="pl-PL" sz="1600" b="0" i="0" dirty="0">
                    <a:solidFill>
                      <a:srgbClr val="002C58"/>
                    </a:solidFill>
                    <a:effectLst/>
                    <a:latin typeface="Roboto" panose="02000000000000000000" pitchFamily="2" charset="0"/>
                  </a:rPr>
                  <a:t>). Na podstawie wykonanej pracy, studenci otrzymają ocenę z laboratorium (dwie oceny cząstkowe: JPA/Spring). Średnia tych dwóch ocen będzie wpływała na ocenę końcową (skala ocen dostępna poniżej). </a:t>
                </a:r>
                <a:r>
                  <a:rPr lang="pl-PL" sz="1600" dirty="0">
                    <a:solidFill>
                      <a:srgbClr val="002C58"/>
                    </a:solidFill>
                    <a:latin typeface="Roboto" panose="02000000000000000000" pitchFamily="2" charset="0"/>
                  </a:rPr>
                  <a:t>Zadania w postaci końcowego projektu (na zakończenie kursu) powinny zostać umieszczone prowadzącemu w </a:t>
                </a:r>
                <a:r>
                  <a:rPr lang="pl-PL" sz="1600" dirty="0" err="1">
                    <a:solidFill>
                      <a:srgbClr val="002C58"/>
                    </a:solidFill>
                    <a:latin typeface="Roboto" panose="02000000000000000000" pitchFamily="2" charset="0"/>
                  </a:rPr>
                  <a:t>Moodle</a:t>
                </a:r>
                <a:r>
                  <a:rPr lang="pl-PL" sz="1600" dirty="0">
                    <a:solidFill>
                      <a:srgbClr val="002C58"/>
                    </a:solidFill>
                    <a:latin typeface="Roboto" panose="02000000000000000000" pitchFamily="2" charset="0"/>
                  </a:rPr>
                  <a:t> w formie pliku archiwalnego oraz na Repozytorium GIT.</a:t>
                </a:r>
                <a:endParaRPr lang="pl-PL" sz="1600" b="0" i="0" dirty="0">
                  <a:solidFill>
                    <a:srgbClr val="002C58"/>
                  </a:solidFill>
                  <a:effectLst/>
                  <a:latin typeface="Roboto" panose="02000000000000000000" pitchFamily="2" charset="0"/>
                </a:endParaRPr>
              </a:p>
              <a:p>
                <a:pPr algn="l"/>
                <a:endParaRPr lang="pl-PL" sz="1600" b="0" i="0" dirty="0">
                  <a:solidFill>
                    <a:srgbClr val="002C58"/>
                  </a:solidFill>
                  <a:effectLst/>
                  <a:latin typeface="Roboto" panose="02000000000000000000" pitchFamily="2" charset="0"/>
                </a:endParaRPr>
              </a:p>
              <a:p>
                <a:pPr algn="just"/>
                <a:r>
                  <a:rPr lang="pl-PL" sz="1600" b="1" i="0" dirty="0">
                    <a:solidFill>
                      <a:srgbClr val="002C58"/>
                    </a:solidFill>
                    <a:effectLst/>
                    <a:latin typeface="Roboto" panose="02000000000000000000" pitchFamily="2" charset="0"/>
                  </a:rPr>
                  <a:t>Wykład</a:t>
                </a:r>
                <a:r>
                  <a:rPr lang="pl-PL" sz="1600" b="0" i="0" dirty="0">
                    <a:solidFill>
                      <a:srgbClr val="002C58"/>
                    </a:solidFill>
                    <a:effectLst/>
                    <a:latin typeface="Roboto" panose="02000000000000000000" pitchFamily="2" charset="0"/>
                  </a:rPr>
                  <a:t>: Zaliczenie będzie polegało na uzyskaniu oceny pozytywnej (powyżej 3.0) z egzaminu, który odbędzie się </a:t>
                </a:r>
                <a:br>
                  <a:rPr lang="pl-PL" sz="1600" b="0" i="0" dirty="0">
                    <a:solidFill>
                      <a:srgbClr val="002C58"/>
                    </a:solidFill>
                    <a:effectLst/>
                    <a:latin typeface="Roboto" panose="02000000000000000000" pitchFamily="2" charset="0"/>
                  </a:rPr>
                </a:br>
                <a:r>
                  <a:rPr lang="pl-PL" sz="1600" b="0" i="0" dirty="0">
                    <a:solidFill>
                      <a:srgbClr val="002C58"/>
                    </a:solidFill>
                    <a:effectLst/>
                    <a:latin typeface="Roboto" panose="02000000000000000000" pitchFamily="2" charset="0"/>
                  </a:rPr>
                  <a:t>w trakcie trwania semestru po zakończeniu części zarówno ze Spring, jak i JPA. Terminy egzaminu zostaną podane w trakcie trwania semestru. </a:t>
                </a:r>
              </a:p>
              <a:p>
                <a:pPr algn="just"/>
                <a:br>
                  <a:rPr lang="pl-PL" sz="1600" b="1" i="0" dirty="0">
                    <a:solidFill>
                      <a:srgbClr val="002C58"/>
                    </a:solidFill>
                    <a:effectLst/>
                    <a:latin typeface="Roboto" panose="02000000000000000000" pitchFamily="2" charset="0"/>
                  </a:rPr>
                </a:br>
                <a14:m>
                  <m:oMathPara xmlns:m="http://schemas.openxmlformats.org/officeDocument/2006/math">
                    <m:oMathParaPr>
                      <m:jc m:val="centerGroup"/>
                    </m:oMathParaPr>
                    <m:oMath xmlns:m="http://schemas.openxmlformats.org/officeDocument/2006/math">
                      <m:r>
                        <a:rPr lang="pl-PL" sz="1600" b="1" i="1" smtClean="0">
                          <a:solidFill>
                            <a:srgbClr val="002C58"/>
                          </a:solidFill>
                          <a:effectLst/>
                          <a:latin typeface="Cambria Math" panose="02040503050406030204" pitchFamily="18" charset="0"/>
                        </a:rPr>
                        <m:t>𝑶𝒄𝒆𝒏𝒂</m:t>
                      </m:r>
                      <m:r>
                        <a:rPr lang="pl-PL" sz="1600" b="1" i="1" smtClean="0">
                          <a:solidFill>
                            <a:srgbClr val="002C58"/>
                          </a:solidFill>
                          <a:effectLst/>
                          <a:latin typeface="Cambria Math" panose="02040503050406030204" pitchFamily="18" charset="0"/>
                        </a:rPr>
                        <m:t> </m:t>
                      </m:r>
                      <m:r>
                        <a:rPr lang="pl-PL" sz="1600" b="1" i="1" smtClean="0">
                          <a:solidFill>
                            <a:srgbClr val="002C58"/>
                          </a:solidFill>
                          <a:effectLst/>
                          <a:latin typeface="Cambria Math" panose="02040503050406030204" pitchFamily="18" charset="0"/>
                        </a:rPr>
                        <m:t>𝒌𝒐𝒏𝒄𝒐𝒘𝒂</m:t>
                      </m:r>
                      <m:r>
                        <a:rPr lang="pl-PL" sz="1600" b="1" i="1" smtClean="0">
                          <a:solidFill>
                            <a:srgbClr val="002C58"/>
                          </a:solidFill>
                          <a:effectLst/>
                          <a:latin typeface="Cambria Math" panose="02040503050406030204" pitchFamily="18" charset="0"/>
                        </a:rPr>
                        <m:t>= </m:t>
                      </m:r>
                      <m:f>
                        <m:fPr>
                          <m:ctrlPr>
                            <a:rPr lang="pl-PL" sz="1600" b="1" i="1" smtClean="0">
                              <a:solidFill>
                                <a:srgbClr val="002C58"/>
                              </a:solidFill>
                              <a:effectLst/>
                              <a:latin typeface="Cambria Math" panose="02040503050406030204" pitchFamily="18" charset="0"/>
                            </a:rPr>
                          </m:ctrlPr>
                        </m:fPr>
                        <m:num>
                          <m:sSub>
                            <m:sSubPr>
                              <m:ctrlPr>
                                <a:rPr lang="pl-PL" sz="1600" b="1" i="1" smtClean="0">
                                  <a:solidFill>
                                    <a:srgbClr val="002C58"/>
                                  </a:solidFill>
                                  <a:effectLst/>
                                  <a:latin typeface="Cambria Math" panose="02040503050406030204" pitchFamily="18" charset="0"/>
                                </a:rPr>
                              </m:ctrlPr>
                            </m:sSubPr>
                            <m:e>
                              <m:r>
                                <a:rPr lang="pl-PL" sz="1600" b="1" i="1">
                                  <a:solidFill>
                                    <a:srgbClr val="002C58"/>
                                  </a:solidFill>
                                  <a:latin typeface="Cambria Math" panose="02040503050406030204" pitchFamily="18" charset="0"/>
                                </a:rPr>
                                <m:t> </m:t>
                              </m:r>
                              <m:r>
                                <a:rPr lang="pl-PL" sz="1600" b="1" i="1">
                                  <a:solidFill>
                                    <a:srgbClr val="002C58"/>
                                  </a:solidFill>
                                  <a:latin typeface="Cambria Math" panose="02040503050406030204" pitchFamily="18" charset="0"/>
                                </a:rPr>
                                <m:t>𝑳𝒂𝒃𝒐𝒓𝒂𝒕𝒐𝒓𝒊𝒖𝒎</m:t>
                              </m:r>
                            </m:e>
                            <m:sub>
                              <m:r>
                                <a:rPr lang="pl-PL" sz="1600" b="1" i="1" smtClean="0">
                                  <a:solidFill>
                                    <a:srgbClr val="002C58"/>
                                  </a:solidFill>
                                  <a:effectLst/>
                                  <a:latin typeface="Cambria Math" panose="02040503050406030204" pitchFamily="18" charset="0"/>
                                </a:rPr>
                                <m:t> </m:t>
                              </m:r>
                              <m:r>
                                <a:rPr lang="pl-PL" sz="1600" b="1" i="1" smtClean="0">
                                  <a:solidFill>
                                    <a:srgbClr val="002C58"/>
                                  </a:solidFill>
                                  <a:effectLst/>
                                  <a:latin typeface="Cambria Math" panose="02040503050406030204" pitchFamily="18" charset="0"/>
                                </a:rPr>
                                <m:t>𝑺𝒑𝒓𝒊𝒏𝒈</m:t>
                              </m:r>
                            </m:sub>
                          </m:sSub>
                          <m:r>
                            <a:rPr lang="pl-PL" sz="1600" b="1" i="1" smtClean="0">
                              <a:solidFill>
                                <a:srgbClr val="002C58"/>
                              </a:solidFill>
                              <a:effectLst/>
                              <a:latin typeface="Cambria Math" panose="02040503050406030204" pitchFamily="18" charset="0"/>
                            </a:rPr>
                            <m:t>+</m:t>
                          </m:r>
                          <m:sSub>
                            <m:sSubPr>
                              <m:ctrlPr>
                                <a:rPr lang="pl-PL" sz="1600" b="1" i="1">
                                  <a:solidFill>
                                    <a:srgbClr val="002C58"/>
                                  </a:solidFill>
                                  <a:latin typeface="Cambria Math" panose="02040503050406030204" pitchFamily="18" charset="0"/>
                                </a:rPr>
                              </m:ctrlPr>
                            </m:sSubPr>
                            <m:e>
                              <m:r>
                                <a:rPr lang="pl-PL" sz="1600" b="1" i="1">
                                  <a:solidFill>
                                    <a:srgbClr val="002C58"/>
                                  </a:solidFill>
                                  <a:latin typeface="Cambria Math" panose="02040503050406030204" pitchFamily="18" charset="0"/>
                                </a:rPr>
                                <m:t> </m:t>
                              </m:r>
                              <m:r>
                                <a:rPr lang="pl-PL" sz="1600" b="1" i="1">
                                  <a:solidFill>
                                    <a:srgbClr val="002C58"/>
                                  </a:solidFill>
                                  <a:latin typeface="Cambria Math" panose="02040503050406030204" pitchFamily="18" charset="0"/>
                                </a:rPr>
                                <m:t>𝑳𝒂𝒃𝒐𝒓𝒂𝒕𝒐𝒓𝒊𝒖𝒎</m:t>
                              </m:r>
                              <m:r>
                                <a:rPr lang="pl-PL" sz="1600" b="1" i="1" smtClean="0">
                                  <a:solidFill>
                                    <a:srgbClr val="002C58"/>
                                  </a:solidFill>
                                  <a:latin typeface="Cambria Math" panose="02040503050406030204" pitchFamily="18" charset="0"/>
                                </a:rPr>
                                <m:t> </m:t>
                              </m:r>
                            </m:e>
                            <m:sub>
                              <m:r>
                                <a:rPr lang="pl-PL" sz="1600" b="1" i="1" smtClean="0">
                                  <a:solidFill>
                                    <a:srgbClr val="002C58"/>
                                  </a:solidFill>
                                  <a:latin typeface="Cambria Math" panose="02040503050406030204" pitchFamily="18" charset="0"/>
                                </a:rPr>
                                <m:t>𝑱𝑷𝑨</m:t>
                              </m:r>
                            </m:sub>
                          </m:sSub>
                          <m:r>
                            <a:rPr lang="pl-PL" sz="1600" b="1" i="1">
                              <a:solidFill>
                                <a:srgbClr val="002C58"/>
                              </a:solidFill>
                              <a:latin typeface="Cambria Math" panose="02040503050406030204" pitchFamily="18" charset="0"/>
                            </a:rPr>
                            <m:t>+</m:t>
                          </m:r>
                          <m:sSub>
                            <m:sSubPr>
                              <m:ctrlPr>
                                <a:rPr lang="pl-PL" sz="1600" b="1" i="1">
                                  <a:solidFill>
                                    <a:srgbClr val="002C58"/>
                                  </a:solidFill>
                                  <a:latin typeface="Cambria Math" panose="02040503050406030204" pitchFamily="18" charset="0"/>
                                </a:rPr>
                              </m:ctrlPr>
                            </m:sSubPr>
                            <m:e>
                              <m:r>
                                <a:rPr lang="pl-PL" sz="1600" b="1" i="1" smtClean="0">
                                  <a:solidFill>
                                    <a:srgbClr val="002C58"/>
                                  </a:solidFill>
                                  <a:latin typeface="Cambria Math" panose="02040503050406030204" pitchFamily="18" charset="0"/>
                                </a:rPr>
                                <m:t>𝑬𝒈𝒛𝒂𝒎𝒊𝒏</m:t>
                              </m:r>
                              <m:r>
                                <a:rPr lang="pl-PL" sz="1600" b="1" i="1">
                                  <a:solidFill>
                                    <a:srgbClr val="002C58"/>
                                  </a:solidFill>
                                  <a:latin typeface="Cambria Math" panose="02040503050406030204" pitchFamily="18" charset="0"/>
                                </a:rPr>
                                <m:t> </m:t>
                              </m:r>
                              <m:r>
                                <a:rPr lang="pl-PL" sz="1600" b="1" i="1" smtClean="0">
                                  <a:solidFill>
                                    <a:srgbClr val="002C58"/>
                                  </a:solidFill>
                                  <a:latin typeface="Cambria Math" panose="02040503050406030204" pitchFamily="18" charset="0"/>
                                </a:rPr>
                                <m:t>𝒄𝒛</m:t>
                              </m:r>
                              <m:r>
                                <a:rPr lang="pl-PL" sz="1600" b="1" i="1" smtClean="0">
                                  <a:solidFill>
                                    <a:srgbClr val="002C58"/>
                                  </a:solidFill>
                                  <a:latin typeface="Cambria Math" panose="02040503050406030204" pitchFamily="18" charset="0"/>
                                </a:rPr>
                                <m:t>. </m:t>
                              </m:r>
                            </m:e>
                            <m:sub>
                              <m:r>
                                <a:rPr lang="pl-PL" sz="1600" b="1" i="1">
                                  <a:solidFill>
                                    <a:srgbClr val="002C58"/>
                                  </a:solidFill>
                                  <a:latin typeface="Cambria Math" panose="02040503050406030204" pitchFamily="18" charset="0"/>
                                </a:rPr>
                                <m:t>𝑺𝒑𝒓𝒊𝒏𝒈</m:t>
                              </m:r>
                            </m:sub>
                          </m:sSub>
                          <m:r>
                            <a:rPr lang="pl-PL" sz="1600" b="1" i="1">
                              <a:solidFill>
                                <a:srgbClr val="002C58"/>
                              </a:solidFill>
                              <a:latin typeface="Cambria Math" panose="02040503050406030204" pitchFamily="18" charset="0"/>
                            </a:rPr>
                            <m:t>+</m:t>
                          </m:r>
                          <m:sSub>
                            <m:sSubPr>
                              <m:ctrlPr>
                                <a:rPr lang="pl-PL" sz="1600" b="1" i="1">
                                  <a:solidFill>
                                    <a:srgbClr val="002C58"/>
                                  </a:solidFill>
                                  <a:latin typeface="Cambria Math" panose="02040503050406030204" pitchFamily="18" charset="0"/>
                                </a:rPr>
                              </m:ctrlPr>
                            </m:sSubPr>
                            <m:e>
                              <m:r>
                                <a:rPr lang="pl-PL" sz="1600" b="1" i="1">
                                  <a:solidFill>
                                    <a:srgbClr val="002C58"/>
                                  </a:solidFill>
                                  <a:latin typeface="Cambria Math" panose="02040503050406030204" pitchFamily="18" charset="0"/>
                                </a:rPr>
                                <m:t>𝑬𝒈𝒛𝒂𝒎𝒊𝒏</m:t>
                              </m:r>
                              <m:r>
                                <a:rPr lang="pl-PL" sz="1600" b="1" i="1">
                                  <a:solidFill>
                                    <a:srgbClr val="002C58"/>
                                  </a:solidFill>
                                  <a:latin typeface="Cambria Math" panose="02040503050406030204" pitchFamily="18" charset="0"/>
                                </a:rPr>
                                <m:t> </m:t>
                              </m:r>
                              <m:r>
                                <a:rPr lang="pl-PL" sz="1600" b="1" i="1">
                                  <a:solidFill>
                                    <a:srgbClr val="002C58"/>
                                  </a:solidFill>
                                  <a:latin typeface="Cambria Math" panose="02040503050406030204" pitchFamily="18" charset="0"/>
                                </a:rPr>
                                <m:t>𝒄𝒛</m:t>
                              </m:r>
                              <m:r>
                                <a:rPr lang="pl-PL" sz="1600" b="1" i="1" smtClean="0">
                                  <a:solidFill>
                                    <a:srgbClr val="002C58"/>
                                  </a:solidFill>
                                  <a:latin typeface="Cambria Math" panose="02040503050406030204" pitchFamily="18" charset="0"/>
                                </a:rPr>
                                <m:t>.</m:t>
                              </m:r>
                              <m:r>
                                <a:rPr lang="pl-PL" sz="1600" b="1" i="1">
                                  <a:solidFill>
                                    <a:srgbClr val="002C58"/>
                                  </a:solidFill>
                                  <a:latin typeface="Cambria Math" panose="02040503050406030204" pitchFamily="18" charset="0"/>
                                </a:rPr>
                                <m:t> </m:t>
                              </m:r>
                            </m:e>
                            <m:sub>
                              <m:r>
                                <a:rPr lang="pl-PL" sz="1600" b="1" i="1" smtClean="0">
                                  <a:solidFill>
                                    <a:srgbClr val="002C58"/>
                                  </a:solidFill>
                                  <a:latin typeface="Cambria Math" panose="02040503050406030204" pitchFamily="18" charset="0"/>
                                </a:rPr>
                                <m:t>𝑱𝑷𝑨</m:t>
                              </m:r>
                            </m:sub>
                          </m:sSub>
                        </m:num>
                        <m:den>
                          <m:r>
                            <a:rPr lang="pl-PL" sz="1600" b="1" i="1" smtClean="0">
                              <a:solidFill>
                                <a:srgbClr val="002C58"/>
                              </a:solidFill>
                              <a:effectLst/>
                              <a:latin typeface="Cambria Math" panose="02040503050406030204" pitchFamily="18" charset="0"/>
                            </a:rPr>
                            <m:t>𝟒</m:t>
                          </m:r>
                        </m:den>
                      </m:f>
                    </m:oMath>
                  </m:oMathPara>
                </a14:m>
                <a:endParaRPr lang="pl-PL" sz="1600" b="1" dirty="0">
                  <a:solidFill>
                    <a:srgbClr val="002C58"/>
                  </a:solidFill>
                </a:endParaRPr>
              </a:p>
              <a:p>
                <a:pPr algn="ctr"/>
                <a:endParaRPr lang="pl-PL" sz="1600" b="0" i="0" dirty="0">
                  <a:solidFill>
                    <a:srgbClr val="002C58"/>
                  </a:solidFill>
                  <a:effectLst/>
                  <a:latin typeface="Roboto" panose="02000000000000000000" pitchFamily="2" charset="0"/>
                </a:endParaRPr>
              </a:p>
              <a:p>
                <a:pPr algn="ctr"/>
                <a:r>
                  <a:rPr lang="pl-PL" sz="1600" b="0" i="0" dirty="0">
                    <a:solidFill>
                      <a:srgbClr val="002C58"/>
                    </a:solidFill>
                    <a:effectLst/>
                    <a:latin typeface="Roboto" panose="02000000000000000000" pitchFamily="2" charset="0"/>
                  </a:rPr>
                  <a:t>Skala oceny (Wykład / Laboratoria):</a:t>
                </a:r>
              </a:p>
              <a:p>
                <a:pPr algn="ctr"/>
                <a:r>
                  <a:rPr lang="pl-PL" sz="1600" b="0" i="0" dirty="0">
                    <a:solidFill>
                      <a:srgbClr val="002C58"/>
                    </a:solidFill>
                    <a:effectLst/>
                    <a:latin typeface="Roboto" panose="02000000000000000000" pitchFamily="2" charset="0"/>
                  </a:rPr>
                  <a:t>Ocena 5,0 - 91-100% łącznej ilości punktów</a:t>
                </a:r>
              </a:p>
              <a:p>
                <a:pPr algn="ctr"/>
                <a:r>
                  <a:rPr lang="pl-PL" sz="1600" b="0" i="0" dirty="0">
                    <a:solidFill>
                      <a:srgbClr val="002C58"/>
                    </a:solidFill>
                    <a:effectLst/>
                    <a:latin typeface="Roboto" panose="02000000000000000000" pitchFamily="2" charset="0"/>
                  </a:rPr>
                  <a:t>Ocena 4,5 - 81- 90 % łącznej ilości punktów</a:t>
                </a:r>
              </a:p>
              <a:p>
                <a:pPr algn="ctr"/>
                <a:r>
                  <a:rPr lang="pl-PL" sz="1600" b="0" i="0" dirty="0">
                    <a:solidFill>
                      <a:srgbClr val="002C58"/>
                    </a:solidFill>
                    <a:effectLst/>
                    <a:latin typeface="Roboto" panose="02000000000000000000" pitchFamily="2" charset="0"/>
                  </a:rPr>
                  <a:t>Ocena 4,0 - 71 - 80 % łącznej ilości punktów</a:t>
                </a:r>
              </a:p>
              <a:p>
                <a:pPr algn="ctr"/>
                <a:r>
                  <a:rPr lang="pl-PL" sz="1600" b="0" i="0" dirty="0">
                    <a:solidFill>
                      <a:srgbClr val="002C58"/>
                    </a:solidFill>
                    <a:effectLst/>
                    <a:latin typeface="Roboto" panose="02000000000000000000" pitchFamily="2" charset="0"/>
                  </a:rPr>
                  <a:t>Ocena 3,5 - 61- 70 % łącznej ilości punktów</a:t>
                </a:r>
              </a:p>
              <a:p>
                <a:pPr algn="ctr"/>
                <a:r>
                  <a:rPr lang="pl-PL" sz="1600" b="0" i="0" dirty="0">
                    <a:solidFill>
                      <a:srgbClr val="002C58"/>
                    </a:solidFill>
                    <a:effectLst/>
                    <a:latin typeface="Roboto" panose="02000000000000000000" pitchFamily="2" charset="0"/>
                  </a:rPr>
                  <a:t>Ocena 3,0 - 51- 60 % łącznej ilości punktów</a:t>
                </a:r>
              </a:p>
              <a:p>
                <a:pPr algn="ctr"/>
                <a:r>
                  <a:rPr lang="pl-PL" sz="1600" b="0" i="0" dirty="0">
                    <a:solidFill>
                      <a:srgbClr val="002C58"/>
                    </a:solidFill>
                    <a:effectLst/>
                    <a:latin typeface="Roboto" panose="02000000000000000000" pitchFamily="2" charset="0"/>
                  </a:rPr>
                  <a:t>Ocena 2,0 - poniżej 51% punktów</a:t>
                </a:r>
              </a:p>
              <a:p>
                <a:pPr algn="ctr"/>
                <a:br>
                  <a:rPr lang="pl-PL" sz="1600" b="1" dirty="0">
                    <a:solidFill>
                      <a:srgbClr val="002C58"/>
                    </a:solidFill>
                  </a:rPr>
                </a:br>
                <a:r>
                  <a:rPr lang="pl-PL" sz="1200" b="1" i="0" dirty="0">
                    <a:solidFill>
                      <a:srgbClr val="002C58"/>
                    </a:solidFill>
                    <a:effectLst/>
                    <a:latin typeface="Roboto" panose="02000000000000000000" pitchFamily="2" charset="0"/>
                  </a:rPr>
                  <a:t>Ocena 2.0 przyznawana jest studentowi w przypadku stwierdzenia, że nie jest on samodzielny przy wykonywaniu zadań.</a:t>
                </a:r>
                <a:endParaRPr lang="de-DE" sz="1600" b="1" dirty="0">
                  <a:solidFill>
                    <a:srgbClr val="002C58"/>
                  </a:solidFill>
                  <a:latin typeface="Helvetica" panose="020B0604020202020204" pitchFamily="34" charset="0"/>
                  <a:cs typeface="Helvetica" panose="020B0604020202020204" pitchFamily="34" charset="0"/>
                </a:endParaRPr>
              </a:p>
            </p:txBody>
          </p:sp>
        </mc:Choice>
        <mc:Fallback xmlns="">
          <p:sp>
            <p:nvSpPr>
              <p:cNvPr id="16" name="TextBox 15">
                <a:extLst>
                  <a:ext uri="{FF2B5EF4-FFF2-40B4-BE49-F238E27FC236}">
                    <a16:creationId xmlns:a16="http://schemas.microsoft.com/office/drawing/2014/main" id="{14F0BB2A-964B-1F76-EC31-0F2D2A2E730D}"/>
                  </a:ext>
                </a:extLst>
              </p:cNvPr>
              <p:cNvSpPr txBox="1">
                <a:spLocks noRot="1" noChangeAspect="1" noMove="1" noResize="1" noEditPoints="1" noAdjustHandles="1" noChangeArrowheads="1" noChangeShapeType="1" noTextEdit="1"/>
              </p:cNvSpPr>
              <p:nvPr/>
            </p:nvSpPr>
            <p:spPr>
              <a:xfrm>
                <a:off x="561645" y="604852"/>
                <a:ext cx="11068710" cy="5678157"/>
              </a:xfrm>
              <a:prstGeom prst="rect">
                <a:avLst/>
              </a:prstGeom>
              <a:blipFill>
                <a:blip r:embed="rId3"/>
                <a:stretch>
                  <a:fillRect l="-344" t="-223" r="-344"/>
                </a:stretch>
              </a:blipFill>
            </p:spPr>
            <p:txBody>
              <a:bodyPr/>
              <a:lstStyle/>
              <a:p>
                <a:r>
                  <a:rPr lang="pl-PL">
                    <a:noFill/>
                  </a:rPr>
                  <a:t> </a:t>
                </a:r>
              </a:p>
            </p:txBody>
          </p:sp>
        </mc:Fallback>
      </mc:AlternateContent>
      <p:pic>
        <p:nvPicPr>
          <p:cNvPr id="3" name="Obraz 3" descr="Uniwersytet WSB Merito Wrocław">
            <a:extLst>
              <a:ext uri="{FF2B5EF4-FFF2-40B4-BE49-F238E27FC236}">
                <a16:creationId xmlns:a16="http://schemas.microsoft.com/office/drawing/2014/main" id="{965B9637-15A0-43C2-51E8-BC3560BC49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Straight Connector 3">
            <a:extLst>
              <a:ext uri="{FF2B5EF4-FFF2-40B4-BE49-F238E27FC236}">
                <a16:creationId xmlns:a16="http://schemas.microsoft.com/office/drawing/2014/main" id="{F280EDFE-4480-50F7-321C-69CFDF034036}"/>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5" name="Picture 2" descr="Capgemini Logo Logo and symbol, meaning, history, PNG">
            <a:extLst>
              <a:ext uri="{FF2B5EF4-FFF2-40B4-BE49-F238E27FC236}">
                <a16:creationId xmlns:a16="http://schemas.microsoft.com/office/drawing/2014/main" id="{6ECC9F4F-EFF1-6053-7B42-32937F2679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11096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5.2. Spring MVC – Zapytanie HTTP</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itle 4">
            <a:extLst>
              <a:ext uri="{FF2B5EF4-FFF2-40B4-BE49-F238E27FC236}">
                <a16:creationId xmlns:a16="http://schemas.microsoft.com/office/drawing/2014/main" id="{0EED3F1D-273C-DB95-FDE1-451F9053DEA9}"/>
              </a:ext>
            </a:extLst>
          </p:cNvPr>
          <p:cNvSpPr txBox="1">
            <a:spLocks/>
          </p:cNvSpPr>
          <p:nvPr/>
        </p:nvSpPr>
        <p:spPr>
          <a:xfrm>
            <a:off x="645885" y="733468"/>
            <a:ext cx="11004479" cy="677653"/>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9pPr>
          </a:lstStyle>
          <a:p>
            <a:r>
              <a:rPr lang="pl-PL" kern="0">
                <a:latin typeface="Helvetica" pitchFamily="2" charset="0"/>
              </a:rPr>
              <a:t>Nagłówki HTTP</a:t>
            </a:r>
          </a:p>
          <a:p>
            <a:r>
              <a:rPr lang="pl-PL" sz="1600" b="0" kern="0">
                <a:latin typeface="Helvetica" pitchFamily="2" charset="0"/>
              </a:rPr>
              <a:t>Metadane, przesyłane w formie </a:t>
            </a:r>
            <a:r>
              <a:rPr lang="pl-PL" sz="1600" b="0" kern="0" err="1">
                <a:latin typeface="Helvetica" pitchFamily="2" charset="0"/>
              </a:rPr>
              <a:t>klucz:wartość</a:t>
            </a:r>
            <a:endParaRPr lang="pl-PL" sz="1600" b="0" kern="0">
              <a:latin typeface="Helvetica" pitchFamily="2" charset="0"/>
            </a:endParaRPr>
          </a:p>
        </p:txBody>
      </p:sp>
      <p:graphicFrame>
        <p:nvGraphicFramePr>
          <p:cNvPr id="9" name="Table 6">
            <a:extLst>
              <a:ext uri="{FF2B5EF4-FFF2-40B4-BE49-F238E27FC236}">
                <a16:creationId xmlns:a16="http://schemas.microsoft.com/office/drawing/2014/main" id="{5D0A114F-6CFD-0C22-265C-5D2C1E6525A0}"/>
              </a:ext>
            </a:extLst>
          </p:cNvPr>
          <p:cNvGraphicFramePr>
            <a:graphicFrameLocks noGrp="1"/>
          </p:cNvGraphicFramePr>
          <p:nvPr/>
        </p:nvGraphicFramePr>
        <p:xfrm>
          <a:off x="645885" y="1564898"/>
          <a:ext cx="10960406" cy="4270971"/>
        </p:xfrm>
        <a:graphic>
          <a:graphicData uri="http://schemas.openxmlformats.org/drawingml/2006/table">
            <a:tbl>
              <a:tblPr firstRow="1">
                <a:tableStyleId>{93296810-A885-4BE3-A3E7-6D5BEEA58F35}</a:tableStyleId>
              </a:tblPr>
              <a:tblGrid>
                <a:gridCol w="1455350">
                  <a:extLst>
                    <a:ext uri="{9D8B030D-6E8A-4147-A177-3AD203B41FA5}">
                      <a16:colId xmlns:a16="http://schemas.microsoft.com/office/drawing/2014/main" val="20000"/>
                    </a:ext>
                  </a:extLst>
                </a:gridCol>
                <a:gridCol w="3952046">
                  <a:extLst>
                    <a:ext uri="{9D8B030D-6E8A-4147-A177-3AD203B41FA5}">
                      <a16:colId xmlns:a16="http://schemas.microsoft.com/office/drawing/2014/main" val="20001"/>
                    </a:ext>
                  </a:extLst>
                </a:gridCol>
                <a:gridCol w="3653468">
                  <a:extLst>
                    <a:ext uri="{9D8B030D-6E8A-4147-A177-3AD203B41FA5}">
                      <a16:colId xmlns:a16="http://schemas.microsoft.com/office/drawing/2014/main" val="20002"/>
                    </a:ext>
                  </a:extLst>
                </a:gridCol>
                <a:gridCol w="1002913">
                  <a:extLst>
                    <a:ext uri="{9D8B030D-6E8A-4147-A177-3AD203B41FA5}">
                      <a16:colId xmlns:a16="http://schemas.microsoft.com/office/drawing/2014/main" val="20003"/>
                    </a:ext>
                  </a:extLst>
                </a:gridCol>
                <a:gridCol w="896629">
                  <a:extLst>
                    <a:ext uri="{9D8B030D-6E8A-4147-A177-3AD203B41FA5}">
                      <a16:colId xmlns:a16="http://schemas.microsoft.com/office/drawing/2014/main" val="20004"/>
                    </a:ext>
                  </a:extLst>
                </a:gridCol>
              </a:tblGrid>
              <a:tr h="179624">
                <a:tc>
                  <a:txBody>
                    <a:bodyPr/>
                    <a:lstStyle/>
                    <a:p>
                      <a:pPr algn="ctr" fontAlgn="base"/>
                      <a:r>
                        <a:rPr lang="pl-PL" sz="1050">
                          <a:effectLst/>
                        </a:rPr>
                        <a:t>Nagłówek</a:t>
                      </a:r>
                      <a:endParaRPr lang="pl-PL" sz="1050" b="1">
                        <a:effectLst/>
                        <a:latin typeface="+mj-lt"/>
                      </a:endParaRPr>
                    </a:p>
                  </a:txBody>
                  <a:tcPr marL="28190" marR="28190" marT="14095" marB="14095" anchor="ctr"/>
                </a:tc>
                <a:tc>
                  <a:txBody>
                    <a:bodyPr/>
                    <a:lstStyle/>
                    <a:p>
                      <a:pPr algn="ctr" fontAlgn="base"/>
                      <a:r>
                        <a:rPr lang="pl-PL" sz="1050">
                          <a:effectLst/>
                        </a:rPr>
                        <a:t>Opis</a:t>
                      </a:r>
                      <a:endParaRPr lang="pl-PL" sz="1050" b="1">
                        <a:effectLst/>
                        <a:latin typeface="+mj-lt"/>
                      </a:endParaRPr>
                    </a:p>
                  </a:txBody>
                  <a:tcPr marL="28190" marR="28190" marT="14095" marB="14095" anchor="ctr"/>
                </a:tc>
                <a:tc>
                  <a:txBody>
                    <a:bodyPr/>
                    <a:lstStyle/>
                    <a:p>
                      <a:pPr algn="ctr" fontAlgn="base"/>
                      <a:r>
                        <a:rPr lang="pl-PL" sz="1050">
                          <a:effectLst/>
                        </a:rPr>
                        <a:t>Przykład</a:t>
                      </a:r>
                      <a:endParaRPr lang="pl-PL" sz="1050" b="1">
                        <a:effectLst/>
                        <a:latin typeface="+mj-lt"/>
                      </a:endParaRPr>
                    </a:p>
                  </a:txBody>
                  <a:tcPr marL="28190" marR="28190" marT="14095" marB="14095" anchor="ctr"/>
                </a:tc>
                <a:tc>
                  <a:txBody>
                    <a:bodyPr/>
                    <a:lstStyle/>
                    <a:p>
                      <a:pPr algn="ctr" fontAlgn="base"/>
                      <a:r>
                        <a:rPr lang="pl-PL" sz="1050">
                          <a:effectLst/>
                        </a:rPr>
                        <a:t>Request</a:t>
                      </a:r>
                      <a:endParaRPr lang="pl-PL" sz="1050" b="1">
                        <a:effectLst/>
                        <a:latin typeface="+mj-lt"/>
                      </a:endParaRPr>
                    </a:p>
                  </a:txBody>
                  <a:tcPr marL="28190" marR="28190" marT="14095" marB="14095" anchor="ctr"/>
                </a:tc>
                <a:tc>
                  <a:txBody>
                    <a:bodyPr/>
                    <a:lstStyle/>
                    <a:p>
                      <a:pPr algn="ctr" fontAlgn="base"/>
                      <a:r>
                        <a:rPr lang="pl-PL" sz="1050">
                          <a:effectLst/>
                        </a:rPr>
                        <a:t>Response</a:t>
                      </a:r>
                      <a:endParaRPr lang="pl-PL" sz="1050" b="1">
                        <a:effectLst/>
                        <a:latin typeface="+mj-lt"/>
                      </a:endParaRPr>
                    </a:p>
                  </a:txBody>
                  <a:tcPr marL="28190" marR="28190" marT="14095" marB="14095" anchor="ctr"/>
                </a:tc>
                <a:extLst>
                  <a:ext uri="{0D108BD9-81ED-4DB2-BD59-A6C34878D82A}">
                    <a16:rowId xmlns:a16="http://schemas.microsoft.com/office/drawing/2014/main" val="10000"/>
                  </a:ext>
                </a:extLst>
              </a:tr>
              <a:tr h="210002">
                <a:tc>
                  <a:txBody>
                    <a:bodyPr/>
                    <a:lstStyle/>
                    <a:p>
                      <a:pPr algn="l" fontAlgn="base"/>
                      <a:r>
                        <a:rPr lang="pl-PL" sz="1050">
                          <a:effectLst/>
                        </a:rPr>
                        <a:t>Content-Type</a:t>
                      </a:r>
                      <a:endParaRPr lang="pl-PL" sz="1050" b="0">
                        <a:effectLst/>
                        <a:latin typeface="+mj-lt"/>
                      </a:endParaRPr>
                    </a:p>
                  </a:txBody>
                  <a:tcPr marL="28190" marR="28190" marT="14095" marB="14095" anchor="ctr"/>
                </a:tc>
                <a:tc>
                  <a:txBody>
                    <a:bodyPr/>
                    <a:lstStyle/>
                    <a:p>
                      <a:pPr algn="l" fontAlgn="base"/>
                      <a:r>
                        <a:rPr lang="pl-PL" sz="1050">
                          <a:effectLst/>
                        </a:rPr>
                        <a:t>określa, jakiego typu dane są przesyłane</a:t>
                      </a:r>
                      <a:endParaRPr lang="pl-PL" sz="1050" b="0">
                        <a:effectLst/>
                        <a:latin typeface="+mj-lt"/>
                      </a:endParaRPr>
                    </a:p>
                  </a:txBody>
                  <a:tcPr marL="28190" marR="28190" marT="14095" marB="14095" anchor="ctr"/>
                </a:tc>
                <a:tc>
                  <a:txBody>
                    <a:bodyPr/>
                    <a:lstStyle/>
                    <a:p>
                      <a:pPr algn="l" fontAlgn="base"/>
                      <a:r>
                        <a:rPr lang="pl-PL" sz="1050">
                          <a:effectLst/>
                        </a:rPr>
                        <a:t>Content-Type: application/json</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X </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baseline="0">
                          <a:effectLst/>
                        </a:rPr>
                        <a:t> X</a:t>
                      </a:r>
                      <a:endParaRPr lang="pl-PL" sz="1050" b="0">
                        <a:effectLst/>
                        <a:latin typeface="+mj-lt"/>
                      </a:endParaRPr>
                    </a:p>
                  </a:txBody>
                  <a:tcPr marL="28190" marR="28190" marT="14095" marB="14095" anchor="ctr"/>
                </a:tc>
                <a:extLst>
                  <a:ext uri="{0D108BD9-81ED-4DB2-BD59-A6C34878D82A}">
                    <a16:rowId xmlns:a16="http://schemas.microsoft.com/office/drawing/2014/main" val="10001"/>
                  </a:ext>
                </a:extLst>
              </a:tr>
              <a:tr h="332345">
                <a:tc>
                  <a:txBody>
                    <a:bodyPr/>
                    <a:lstStyle/>
                    <a:p>
                      <a:pPr algn="l" fontAlgn="base"/>
                      <a:r>
                        <a:rPr lang="pl-PL" sz="1050">
                          <a:effectLst/>
                        </a:rPr>
                        <a:t>Content-</a:t>
                      </a:r>
                      <a:r>
                        <a:rPr lang="pl-PL" sz="1050" err="1">
                          <a:effectLst/>
                        </a:rPr>
                        <a:t>Length</a:t>
                      </a:r>
                      <a:endParaRPr lang="pl-PL" sz="1050" b="0">
                        <a:effectLst/>
                        <a:latin typeface="+mj-lt"/>
                      </a:endParaRPr>
                    </a:p>
                  </a:txBody>
                  <a:tcPr marL="28190" marR="28190" marT="14095" marB="14095" anchor="ctr"/>
                </a:tc>
                <a:tc>
                  <a:txBody>
                    <a:bodyPr/>
                    <a:lstStyle/>
                    <a:p>
                      <a:pPr algn="l" fontAlgn="base"/>
                      <a:r>
                        <a:rPr lang="pl-PL" sz="1050">
                          <a:effectLst/>
                        </a:rPr>
                        <a:t>zawiera informacje ile danych jest przesyłanych (</a:t>
                      </a:r>
                      <a:r>
                        <a:rPr lang="pl-PL" sz="1050" err="1">
                          <a:effectLst/>
                        </a:rPr>
                        <a:t>bytes</a:t>
                      </a:r>
                      <a:r>
                        <a:rPr lang="pl-PL" sz="1050">
                          <a:effectLst/>
                        </a:rPr>
                        <a:t>)</a:t>
                      </a:r>
                      <a:endParaRPr lang="pl-PL" sz="1050" b="0">
                        <a:effectLst/>
                        <a:latin typeface="+mj-lt"/>
                      </a:endParaRPr>
                    </a:p>
                  </a:txBody>
                  <a:tcPr marL="28190" marR="28190" marT="14095" marB="14095" anchor="ctr"/>
                </a:tc>
                <a:tc>
                  <a:txBody>
                    <a:bodyPr/>
                    <a:lstStyle/>
                    <a:p>
                      <a:pPr algn="l" fontAlgn="base"/>
                      <a:r>
                        <a:rPr lang="pl-PL" sz="1050">
                          <a:effectLst/>
                        </a:rPr>
                        <a:t>Content-Length: 20</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X</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 X</a:t>
                      </a:r>
                      <a:endParaRPr lang="pl-PL" sz="1050" b="0">
                        <a:effectLst/>
                        <a:latin typeface="+mj-lt"/>
                      </a:endParaRPr>
                    </a:p>
                  </a:txBody>
                  <a:tcPr marL="28190" marR="28190" marT="14095" marB="14095" anchor="ctr"/>
                </a:tc>
                <a:extLst>
                  <a:ext uri="{0D108BD9-81ED-4DB2-BD59-A6C34878D82A}">
                    <a16:rowId xmlns:a16="http://schemas.microsoft.com/office/drawing/2014/main" val="10002"/>
                  </a:ext>
                </a:extLst>
              </a:tr>
              <a:tr h="463911">
                <a:tc>
                  <a:txBody>
                    <a:bodyPr/>
                    <a:lstStyle/>
                    <a:p>
                      <a:pPr algn="l" fontAlgn="base"/>
                      <a:r>
                        <a:rPr lang="pl-PL" sz="1050">
                          <a:effectLst/>
                        </a:rPr>
                        <a:t>Set-Cookie</a:t>
                      </a:r>
                      <a:endParaRPr lang="pl-PL" sz="1050" b="0">
                        <a:effectLst/>
                        <a:latin typeface="+mj-lt"/>
                      </a:endParaRPr>
                    </a:p>
                  </a:txBody>
                  <a:tcPr marL="28190" marR="28190" marT="14095" marB="14095" anchor="ctr"/>
                </a:tc>
                <a:tc>
                  <a:txBody>
                    <a:bodyPr/>
                    <a:lstStyle/>
                    <a:p>
                      <a:pPr algn="l" fontAlgn="base"/>
                      <a:r>
                        <a:rPr lang="pl-PL" sz="1050">
                          <a:effectLst/>
                        </a:rPr>
                        <a:t>polecenie serwera, aby przeglądarka ustawiła wartości Cookie</a:t>
                      </a:r>
                      <a:endParaRPr lang="pl-PL" sz="1050" b="0">
                        <a:effectLst/>
                        <a:latin typeface="+mj-lt"/>
                      </a:endParaRPr>
                    </a:p>
                  </a:txBody>
                  <a:tcPr marL="28190" marR="28190" marT="14095" marB="14095" anchor="ctr"/>
                </a:tc>
                <a:tc>
                  <a:txBody>
                    <a:bodyPr/>
                    <a:lstStyle/>
                    <a:p>
                      <a:pPr algn="l" fontAlgn="base"/>
                      <a:r>
                        <a:rPr lang="pl-PL" sz="1050">
                          <a:effectLst/>
                        </a:rPr>
                        <a:t>Set-Cookie: UserID=JanNowak; SeenTutorial=1</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 X</a:t>
                      </a:r>
                      <a:endParaRPr lang="pl-PL" sz="1050" b="0">
                        <a:effectLst/>
                        <a:latin typeface="+mj-lt"/>
                      </a:endParaRPr>
                    </a:p>
                  </a:txBody>
                  <a:tcPr marL="28190" marR="28190" marT="14095" marB="14095" anchor="ctr"/>
                </a:tc>
                <a:extLst>
                  <a:ext uri="{0D108BD9-81ED-4DB2-BD59-A6C34878D82A}">
                    <a16:rowId xmlns:a16="http://schemas.microsoft.com/office/drawing/2014/main" val="920810222"/>
                  </a:ext>
                </a:extLst>
              </a:tr>
              <a:tr h="463911">
                <a:tc>
                  <a:txBody>
                    <a:bodyPr/>
                    <a:lstStyle/>
                    <a:p>
                      <a:pPr algn="l" fontAlgn="base"/>
                      <a:r>
                        <a:rPr lang="pl-PL" sz="1050">
                          <a:effectLst/>
                        </a:rPr>
                        <a:t>Cookie</a:t>
                      </a:r>
                      <a:endParaRPr lang="pl-PL" sz="1050" b="0">
                        <a:effectLst/>
                        <a:latin typeface="+mj-lt"/>
                      </a:endParaRPr>
                    </a:p>
                  </a:txBody>
                  <a:tcPr marL="28190" marR="28190" marT="14095" marB="14095" anchor="ctr"/>
                </a:tc>
                <a:tc>
                  <a:txBody>
                    <a:bodyPr/>
                    <a:lstStyle/>
                    <a:p>
                      <a:pPr algn="l" fontAlgn="base"/>
                      <a:r>
                        <a:rPr lang="pl-PL" sz="1050">
                          <a:effectLst/>
                        </a:rPr>
                        <a:t>Może przechowywać wiele wartości w postaci klucz=wartość, pary oddzielane są od siebie średnikami.</a:t>
                      </a:r>
                      <a:endParaRPr lang="pl-PL" sz="1050" b="0">
                        <a:effectLst/>
                        <a:latin typeface="+mj-lt"/>
                      </a:endParaRPr>
                    </a:p>
                  </a:txBody>
                  <a:tcPr marL="28190" marR="28190" marT="14095" marB="14095" anchor="ctr"/>
                </a:tc>
                <a:tc>
                  <a:txBody>
                    <a:bodyPr/>
                    <a:lstStyle/>
                    <a:p>
                      <a:pPr algn="l" fontAlgn="base"/>
                      <a:r>
                        <a:rPr lang="pl-PL" sz="1050">
                          <a:effectLst/>
                        </a:rPr>
                        <a:t>Cookie: AcceptedCookiePolicy=1; Country=Poland;</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 X</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endParaRPr lang="pl-PL" sz="1050" b="0">
                        <a:effectLst/>
                        <a:latin typeface="+mj-lt"/>
                      </a:endParaRPr>
                    </a:p>
                  </a:txBody>
                  <a:tcPr marL="28190" marR="28190" marT="14095" marB="14095" anchor="ctr"/>
                </a:tc>
                <a:extLst>
                  <a:ext uri="{0D108BD9-81ED-4DB2-BD59-A6C34878D82A}">
                    <a16:rowId xmlns:a16="http://schemas.microsoft.com/office/drawing/2014/main" val="10003"/>
                  </a:ext>
                </a:extLst>
              </a:tr>
              <a:tr h="485065">
                <a:tc>
                  <a:txBody>
                    <a:bodyPr/>
                    <a:lstStyle/>
                    <a:p>
                      <a:pPr algn="l" fontAlgn="base"/>
                      <a:r>
                        <a:rPr lang="pl-PL" sz="1050">
                          <a:effectLst/>
                        </a:rPr>
                        <a:t>Location</a:t>
                      </a:r>
                      <a:endParaRPr lang="pl-PL" sz="1050" b="0">
                        <a:effectLst/>
                        <a:latin typeface="+mj-lt"/>
                      </a:endParaRPr>
                    </a:p>
                  </a:txBody>
                  <a:tcPr marL="28190" marR="28190" marT="14095" marB="14095" anchor="ctr"/>
                </a:tc>
                <a:tc>
                  <a:txBody>
                    <a:bodyPr/>
                    <a:lstStyle/>
                    <a:p>
                      <a:pPr algn="l" fontAlgn="base"/>
                      <a:r>
                        <a:rPr lang="pl-PL" sz="1050">
                          <a:effectLst/>
                        </a:rPr>
                        <a:t>instruuje przeglądarkę o tym, że ma wykonać zapytanie pod inny adres. W ten sposób (w połaczeniu ze statusem np. 302) w aplikacji możemy przekierowywać pod inny adres</a:t>
                      </a:r>
                      <a:endParaRPr lang="pl-PL" sz="1050" b="0">
                        <a:effectLst/>
                        <a:latin typeface="+mj-lt"/>
                      </a:endParaRPr>
                    </a:p>
                  </a:txBody>
                  <a:tcPr marL="28190" marR="28190" marT="14095" marB="14095" anchor="ctr"/>
                </a:tc>
                <a:tc>
                  <a:txBody>
                    <a:bodyPr/>
                    <a:lstStyle/>
                    <a:p>
                      <a:pPr algn="l" fontAlgn="base"/>
                      <a:r>
                        <a:rPr lang="pl-PL" sz="1050">
                          <a:effectLst/>
                        </a:rPr>
                        <a:t>Location: http://calieminnaaplikacja.com.pl/nowawersja</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 X</a:t>
                      </a:r>
                      <a:endParaRPr lang="pl-PL" sz="1050" b="0">
                        <a:effectLst/>
                        <a:latin typeface="+mj-lt"/>
                      </a:endParaRPr>
                    </a:p>
                  </a:txBody>
                  <a:tcPr marL="28190" marR="28190" marT="14095" marB="14095" anchor="ctr"/>
                </a:tc>
                <a:extLst>
                  <a:ext uri="{0D108BD9-81ED-4DB2-BD59-A6C34878D82A}">
                    <a16:rowId xmlns:a16="http://schemas.microsoft.com/office/drawing/2014/main" val="10005"/>
                  </a:ext>
                </a:extLst>
              </a:tr>
              <a:tr h="400433">
                <a:tc>
                  <a:txBody>
                    <a:bodyPr/>
                    <a:lstStyle/>
                    <a:p>
                      <a:pPr algn="l" fontAlgn="base"/>
                      <a:r>
                        <a:rPr lang="pl-PL" sz="1050">
                          <a:effectLst/>
                        </a:rPr>
                        <a:t>Last-Modified</a:t>
                      </a:r>
                      <a:endParaRPr lang="pl-PL" sz="1050" b="0">
                        <a:effectLst/>
                        <a:latin typeface="+mj-lt"/>
                      </a:endParaRPr>
                    </a:p>
                  </a:txBody>
                  <a:tcPr marL="28190" marR="28190" marT="14095" marB="14095" anchor="ctr"/>
                </a:tc>
                <a:tc>
                  <a:txBody>
                    <a:bodyPr/>
                    <a:lstStyle/>
                    <a:p>
                      <a:pPr algn="l" fontAlgn="base"/>
                      <a:r>
                        <a:rPr lang="pl-PL" sz="1050">
                          <a:effectLst/>
                        </a:rPr>
                        <a:t>może poinformować, kiedy nastąpiła ostatnia zmiana zawartości. </a:t>
                      </a:r>
                      <a:endParaRPr lang="pl-PL" sz="1050" b="0">
                        <a:effectLst/>
                        <a:latin typeface="+mj-lt"/>
                      </a:endParaRPr>
                    </a:p>
                  </a:txBody>
                  <a:tcPr marL="28190" marR="28190" marT="14095" marB="14095" anchor="ctr"/>
                </a:tc>
                <a:tc>
                  <a:txBody>
                    <a:bodyPr/>
                    <a:lstStyle/>
                    <a:p>
                      <a:pPr algn="l" fontAlgn="base"/>
                      <a:r>
                        <a:rPr lang="pl-PL" sz="1050">
                          <a:effectLst/>
                        </a:rPr>
                        <a:t>Last-Modified: Tue, 15 May 2015 12:45:26 GMT</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 X</a:t>
                      </a:r>
                      <a:endParaRPr lang="pl-PL" sz="1050" b="0">
                        <a:effectLst/>
                        <a:latin typeface="+mj-lt"/>
                      </a:endParaRPr>
                    </a:p>
                  </a:txBody>
                  <a:tcPr marL="28190" marR="28190" marT="14095" marB="14095" anchor="ctr"/>
                </a:tc>
                <a:extLst>
                  <a:ext uri="{0D108BD9-81ED-4DB2-BD59-A6C34878D82A}">
                    <a16:rowId xmlns:a16="http://schemas.microsoft.com/office/drawing/2014/main" val="10006"/>
                  </a:ext>
                </a:extLst>
              </a:tr>
              <a:tr h="485065">
                <a:tc>
                  <a:txBody>
                    <a:bodyPr/>
                    <a:lstStyle/>
                    <a:p>
                      <a:pPr algn="l" fontAlgn="base"/>
                      <a:r>
                        <a:rPr lang="pl-PL" sz="1050">
                          <a:effectLst/>
                        </a:rPr>
                        <a:t>Content-Disposition</a:t>
                      </a:r>
                      <a:endParaRPr lang="pl-PL" sz="1050" b="0">
                        <a:effectLst/>
                        <a:latin typeface="+mj-lt"/>
                      </a:endParaRPr>
                    </a:p>
                  </a:txBody>
                  <a:tcPr marL="28190" marR="28190" marT="14095" marB="14095" anchor="ctr"/>
                </a:tc>
                <a:tc>
                  <a:txBody>
                    <a:bodyPr/>
                    <a:lstStyle/>
                    <a:p>
                      <a:pPr algn="l" fontAlgn="base"/>
                      <a:r>
                        <a:rPr lang="pl-PL" sz="1050">
                          <a:effectLst/>
                        </a:rPr>
                        <a:t>może poinstuować przeglądarkę, aby zamiast wyświelać treść, pobrała ją. Można też określić nazwę, pod jaką przeglądarka powinna zasugerować zapisanie pliku</a:t>
                      </a:r>
                      <a:endParaRPr lang="pl-PL" sz="1050" b="0">
                        <a:effectLst/>
                        <a:latin typeface="+mj-lt"/>
                      </a:endParaRPr>
                    </a:p>
                  </a:txBody>
                  <a:tcPr marL="28190" marR="28190" marT="14095" marB="14095" anchor="ctr"/>
                </a:tc>
                <a:tc>
                  <a:txBody>
                    <a:bodyPr/>
                    <a:lstStyle/>
                    <a:p>
                      <a:pPr algn="l" fontAlgn="base"/>
                      <a:r>
                        <a:rPr lang="pl-PL" sz="1050">
                          <a:effectLst/>
                        </a:rPr>
                        <a:t>Content-Disposition: attachment; filename=“raport_roczny.pdf”</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 X</a:t>
                      </a:r>
                      <a:endParaRPr lang="pl-PL" sz="1050" b="0">
                        <a:effectLst/>
                        <a:latin typeface="+mj-lt"/>
                      </a:endParaRPr>
                    </a:p>
                  </a:txBody>
                  <a:tcPr marL="28190" marR="28190" marT="14095" marB="14095" anchor="ctr"/>
                </a:tc>
                <a:extLst>
                  <a:ext uri="{0D108BD9-81ED-4DB2-BD59-A6C34878D82A}">
                    <a16:rowId xmlns:a16="http://schemas.microsoft.com/office/drawing/2014/main" val="10007"/>
                  </a:ext>
                </a:extLst>
              </a:tr>
              <a:tr h="637786">
                <a:tc>
                  <a:txBody>
                    <a:bodyPr/>
                    <a:lstStyle/>
                    <a:p>
                      <a:pPr algn="l" fontAlgn="base"/>
                      <a:r>
                        <a:rPr lang="pl-PL" sz="1050">
                          <a:effectLst/>
                        </a:rPr>
                        <a:t>Host</a:t>
                      </a:r>
                      <a:endParaRPr lang="pl-PL" sz="1050" b="0">
                        <a:effectLst/>
                        <a:latin typeface="+mj-lt"/>
                      </a:endParaRPr>
                    </a:p>
                  </a:txBody>
                  <a:tcPr marL="28190" marR="28190" marT="14095" marB="14095" anchor="ctr"/>
                </a:tc>
                <a:tc>
                  <a:txBody>
                    <a:bodyPr/>
                    <a:lstStyle/>
                    <a:p>
                      <a:pPr algn="l" fontAlgn="base"/>
                      <a:r>
                        <a:rPr lang="pl-PL" sz="1050" b="1">
                          <a:effectLst/>
                        </a:rPr>
                        <a:t>obowiązkowy</a:t>
                      </a:r>
                      <a:r>
                        <a:rPr lang="pl-PL" sz="1050">
                          <a:effectLst/>
                        </a:rPr>
                        <a:t>, informuje serwer pod jaki adres domeny chcemy wysłać zapytanie (może to być też adres IP). Pomaga to serwerom obsługującym wiele domen prawidłowo przekierowywać zapytania</a:t>
                      </a:r>
                      <a:endParaRPr lang="pl-PL" sz="1050" b="0">
                        <a:effectLst/>
                        <a:latin typeface="+mj-lt"/>
                      </a:endParaRPr>
                    </a:p>
                  </a:txBody>
                  <a:tcPr marL="28190" marR="28190" marT="14095" marB="14095" anchor="ctr"/>
                </a:tc>
                <a:tc>
                  <a:txBody>
                    <a:bodyPr/>
                    <a:lstStyle/>
                    <a:p>
                      <a:pPr algn="l" fontAlgn="base"/>
                      <a:r>
                        <a:rPr lang="pl-PL" sz="1050">
                          <a:effectLst/>
                        </a:rPr>
                        <a:t>Host: </a:t>
                      </a:r>
                      <a:r>
                        <a:rPr lang="pl-PL" sz="1050" err="1">
                          <a:effectLst/>
                        </a:rPr>
                        <a:t>www.kobietydokodu.pl</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 X</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endParaRPr lang="pl-PL" sz="1050" b="0">
                        <a:effectLst/>
                        <a:latin typeface="+mj-lt"/>
                      </a:endParaRPr>
                    </a:p>
                  </a:txBody>
                  <a:tcPr marL="28190" marR="28190" marT="14095" marB="14095" anchor="ctr"/>
                </a:tc>
                <a:extLst>
                  <a:ext uri="{0D108BD9-81ED-4DB2-BD59-A6C34878D82A}">
                    <a16:rowId xmlns:a16="http://schemas.microsoft.com/office/drawing/2014/main" val="10008"/>
                  </a:ext>
                </a:extLst>
              </a:tr>
              <a:tr h="527389">
                <a:tc>
                  <a:txBody>
                    <a:bodyPr/>
                    <a:lstStyle/>
                    <a:p>
                      <a:pPr algn="l" fontAlgn="base"/>
                      <a:r>
                        <a:rPr lang="pl-PL" sz="1050">
                          <a:effectLst/>
                        </a:rPr>
                        <a:t>Accept</a:t>
                      </a:r>
                      <a:endParaRPr lang="pl-PL" sz="1050" b="0">
                        <a:effectLst/>
                        <a:latin typeface="+mj-lt"/>
                      </a:endParaRPr>
                    </a:p>
                  </a:txBody>
                  <a:tcPr marL="28190" marR="28190" marT="14095" marB="14095" anchor="ctr"/>
                </a:tc>
                <a:tc>
                  <a:txBody>
                    <a:bodyPr/>
                    <a:lstStyle/>
                    <a:p>
                      <a:pPr algn="l" fontAlgn="base"/>
                      <a:r>
                        <a:rPr lang="pl-PL" sz="1050">
                          <a:effectLst/>
                        </a:rPr>
                        <a:t>klient informuje serwer, jakiego typu odpowiedzi akceptuje. Dzięki temu serwer może zadecydować o wysłaniu odpowiedzi np. w XML a nie JSON, co ma zastosowanie w wielu API</a:t>
                      </a:r>
                      <a:endParaRPr lang="pl-PL" sz="1050" b="0">
                        <a:effectLst/>
                        <a:latin typeface="+mj-lt"/>
                      </a:endParaRPr>
                    </a:p>
                  </a:txBody>
                  <a:tcPr marL="28190" marR="28190" marT="14095" marB="14095" anchor="ctr"/>
                </a:tc>
                <a:tc>
                  <a:txBody>
                    <a:bodyPr/>
                    <a:lstStyle/>
                    <a:p>
                      <a:pPr algn="l" fontAlgn="base"/>
                      <a:r>
                        <a:rPr lang="pl-PL" sz="1050">
                          <a:effectLst/>
                        </a:rPr>
                        <a:t>Accept: application/xml</a:t>
                      </a:r>
                      <a:endParaRPr lang="pl-PL" sz="1050" b="0">
                        <a:effectLst/>
                        <a:latin typeface="+mj-lt"/>
                      </a:endParaRPr>
                    </a:p>
                  </a:txBody>
                  <a:tcPr marL="28190" marR="28190" marT="14095" marB="14095" anchor="ctr"/>
                </a:tc>
                <a:tc>
                  <a:txBody>
                    <a:bodyPr/>
                    <a:lstStyle/>
                    <a:p>
                      <a:pPr marL="0" indent="0" algn="ctr" fontAlgn="base">
                        <a:buFont typeface="Wingdings" panose="05000000000000000000" pitchFamily="2" charset="2"/>
                        <a:buNone/>
                      </a:pPr>
                      <a:r>
                        <a:rPr lang="pl-PL" sz="1050">
                          <a:effectLst/>
                        </a:rPr>
                        <a:t> X</a:t>
                      </a:r>
                      <a:endParaRPr lang="pl-PL" sz="1050" b="0" kern="1200">
                        <a:solidFill>
                          <a:schemeClr val="dk1"/>
                        </a:solidFill>
                        <a:effectLst/>
                        <a:latin typeface="+mn-lt"/>
                        <a:ea typeface="+mn-ea"/>
                        <a:cs typeface="+mn-cs"/>
                      </a:endParaRPr>
                    </a:p>
                  </a:txBody>
                  <a:tcPr marL="28190" marR="28190" marT="14095" marB="14095" anchor="ctr"/>
                </a:tc>
                <a:tc>
                  <a:txBody>
                    <a:bodyPr/>
                    <a:lstStyle/>
                    <a:p>
                      <a:pPr marL="0" indent="0" algn="ctr" fontAlgn="base">
                        <a:buFont typeface="Wingdings" panose="05000000000000000000" pitchFamily="2" charset="2"/>
                        <a:buNone/>
                      </a:pPr>
                      <a:endParaRPr lang="pl-PL" sz="1050" b="0">
                        <a:effectLst/>
                        <a:latin typeface="+mj-lt"/>
                      </a:endParaRPr>
                    </a:p>
                  </a:txBody>
                  <a:tcPr marL="28190" marR="28190" marT="14095" marB="14095" anchor="ctr"/>
                </a:tc>
                <a:extLst>
                  <a:ext uri="{0D108BD9-81ED-4DB2-BD59-A6C34878D82A}">
                    <a16:rowId xmlns:a16="http://schemas.microsoft.com/office/drawing/2014/main" val="10009"/>
                  </a:ext>
                </a:extLst>
              </a:tr>
            </a:tbl>
          </a:graphicData>
        </a:graphic>
      </p:graphicFrame>
      <p:sp>
        <p:nvSpPr>
          <p:cNvPr id="10" name="Source">
            <a:extLst>
              <a:ext uri="{FF2B5EF4-FFF2-40B4-BE49-F238E27FC236}">
                <a16:creationId xmlns:a16="http://schemas.microsoft.com/office/drawing/2014/main" id="{63C4AEEA-FB09-3C47-80A5-F2AEF6D34953}"/>
              </a:ext>
            </a:extLst>
          </p:cNvPr>
          <p:cNvSpPr txBox="1"/>
          <p:nvPr/>
        </p:nvSpPr>
        <p:spPr bwMode="auto">
          <a:xfrm>
            <a:off x="645885" y="5927447"/>
            <a:ext cx="11376024" cy="174407"/>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25400" rIns="0" bIns="25400" rtlCol="0" anchor="t" anchorCtr="0">
            <a:spAutoFit/>
          </a:bodyPr>
          <a:lstStyle/>
          <a:p>
            <a:pPr marL="429768" indent="-429768">
              <a:tabLst>
                <a:tab pos="347472" algn="r"/>
              </a:tabLst>
            </a:pPr>
            <a:r>
              <a:rPr lang="pl-PL" sz="800">
                <a:latin typeface="Verdana" panose="020B0604030504040204" pitchFamily="34" charset="0"/>
              </a:rPr>
              <a:t>	Źródło:	</a:t>
            </a:r>
            <a:r>
              <a:rPr lang="pl-PL" sz="800">
                <a:latin typeface="Verdana" panose="020B0604030504040204" pitchFamily="34" charset="0"/>
                <a:hlinkClick r:id="rId6"/>
              </a:rPr>
              <a:t>https://developer.mozilla.org/en-US/docs/Glossary/Request_header</a:t>
            </a:r>
            <a:r>
              <a:rPr lang="pl-PL" sz="800">
                <a:latin typeface="Verdana" panose="020B0604030504040204" pitchFamily="34" charset="0"/>
              </a:rPr>
              <a:t> </a:t>
            </a:r>
          </a:p>
        </p:txBody>
      </p:sp>
    </p:spTree>
    <p:extLst>
      <p:ext uri="{BB962C8B-B14F-4D97-AF65-F5344CB8AC3E}">
        <p14:creationId xmlns:p14="http://schemas.microsoft.com/office/powerpoint/2010/main" val="37705171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51</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err="1">
                <a:latin typeface="Metropolis"/>
              </a:rPr>
              <a:t>simple</a:t>
            </a:r>
            <a:r>
              <a:rPr lang="pl-PL" sz="2000" b="1">
                <a:latin typeface="Metropolis"/>
              </a:rPr>
              <a:t>.</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898160"/>
            <a:ext cx="12192000" cy="523220"/>
          </a:xfrm>
          <a:prstGeom prst="rect">
            <a:avLst/>
          </a:prstGeom>
          <a:noFill/>
        </p:spPr>
        <p:txBody>
          <a:bodyPr wrap="square">
            <a:spAutoFit/>
          </a:bodyPr>
          <a:lstStyle/>
          <a:p>
            <a:pPr algn="ctr"/>
            <a:r>
              <a:rPr lang="pl-PL" sz="2800" b="1" dirty="0">
                <a:latin typeface="Helvetica" panose="020B0604020202020204" pitchFamily="34" charset="0"/>
                <a:cs typeface="Helvetica" panose="020B0604020202020204" pitchFamily="34" charset="0"/>
              </a:rPr>
              <a:t>5. </a:t>
            </a:r>
            <a:r>
              <a:rPr lang="pl-PL" sz="2800" dirty="0">
                <a:latin typeface="Helvetica" panose="020B0604020202020204" pitchFamily="34" charset="0"/>
                <a:cs typeface="Helvetica" panose="020B0604020202020204" pitchFamily="34" charset="0"/>
              </a:rPr>
              <a:t>Protokół HTTP </a:t>
            </a:r>
            <a:r>
              <a:rPr lang="pl-PL" sz="2800" b="1" dirty="0">
                <a:latin typeface="Helvetica" panose="020B0604020202020204" pitchFamily="34" charset="0"/>
                <a:cs typeface="Helvetica" panose="020B0604020202020204" pitchFamily="34" charset="0"/>
              </a:rPr>
              <a:t>/ Spring MVC (Controller)</a:t>
            </a:r>
          </a:p>
        </p:txBody>
      </p:sp>
    </p:spTree>
    <p:extLst>
      <p:ext uri="{BB962C8B-B14F-4D97-AF65-F5344CB8AC3E}">
        <p14:creationId xmlns:p14="http://schemas.microsoft.com/office/powerpoint/2010/main" val="106252458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5.3. Spring MVC</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FA3BDD31-A431-BB38-C801-BFA099B347A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05146" y="1077118"/>
            <a:ext cx="9471657" cy="4703763"/>
          </a:xfrm>
          <a:prstGeom prst="rect">
            <a:avLst/>
          </a:prstGeom>
          <a:noFill/>
          <a:extLst>
            <a:ext uri="{909E8E84-426E-40DD-AFC4-6F175D3DCCD1}">
              <a14:hiddenFill xmlns:a14="http://schemas.microsoft.com/office/drawing/2010/main">
                <a:solidFill>
                  <a:srgbClr val="FFFFFF"/>
                </a:solidFill>
              </a14:hiddenFill>
            </a:ext>
          </a:extLst>
        </p:spPr>
      </p:pic>
      <p:sp>
        <p:nvSpPr>
          <p:cNvPr id="9" name="pole tekstowe 8">
            <a:extLst>
              <a:ext uri="{FF2B5EF4-FFF2-40B4-BE49-F238E27FC236}">
                <a16:creationId xmlns:a16="http://schemas.microsoft.com/office/drawing/2014/main" id="{5D39662C-0298-B08B-7BC4-555E9180A4AC}"/>
              </a:ext>
            </a:extLst>
          </p:cNvPr>
          <p:cNvSpPr txBox="1"/>
          <p:nvPr/>
        </p:nvSpPr>
        <p:spPr>
          <a:xfrm>
            <a:off x="8055079" y="5877652"/>
            <a:ext cx="6101254" cy="261610"/>
          </a:xfrm>
          <a:prstGeom prst="rect">
            <a:avLst/>
          </a:prstGeom>
          <a:noFill/>
        </p:spPr>
        <p:txBody>
          <a:bodyPr wrap="square">
            <a:spAutoFit/>
          </a:bodyPr>
          <a:lstStyle/>
          <a:p>
            <a:r>
              <a:rPr lang="pl-PL" sz="1100">
                <a:latin typeface="Helvetica" pitchFamily="2" charset="0"/>
              </a:rPr>
              <a:t>Źródło: </a:t>
            </a:r>
            <a:r>
              <a:rPr lang="pl-PL" sz="1100" err="1">
                <a:latin typeface="Helvetica" pitchFamily="2" charset="0"/>
              </a:rPr>
              <a:t>https</a:t>
            </a:r>
            <a:r>
              <a:rPr lang="pl-PL" sz="1100">
                <a:latin typeface="Helvetica" pitchFamily="2" charset="0"/>
              </a:rPr>
              <a:t>://www.w3schools.blog/spring-</a:t>
            </a:r>
            <a:r>
              <a:rPr lang="pl-PL" sz="1100" err="1">
                <a:latin typeface="Helvetica" pitchFamily="2" charset="0"/>
              </a:rPr>
              <a:t>mvc</a:t>
            </a:r>
            <a:r>
              <a:rPr lang="pl-PL" sz="1100">
                <a:latin typeface="Helvetica" pitchFamily="2" charset="0"/>
              </a:rPr>
              <a:t>-tutorial</a:t>
            </a:r>
          </a:p>
        </p:txBody>
      </p:sp>
    </p:spTree>
    <p:extLst>
      <p:ext uri="{BB962C8B-B14F-4D97-AF65-F5344CB8AC3E}">
        <p14:creationId xmlns:p14="http://schemas.microsoft.com/office/powerpoint/2010/main" val="39043753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53</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5.3. Spring MVC </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9" name="pole tekstowe 8">
            <a:extLst>
              <a:ext uri="{FF2B5EF4-FFF2-40B4-BE49-F238E27FC236}">
                <a16:creationId xmlns:a16="http://schemas.microsoft.com/office/drawing/2014/main" id="{5D39662C-0298-B08B-7BC4-555E9180A4AC}"/>
              </a:ext>
            </a:extLst>
          </p:cNvPr>
          <p:cNvSpPr txBox="1"/>
          <p:nvPr/>
        </p:nvSpPr>
        <p:spPr>
          <a:xfrm>
            <a:off x="3771875" y="802497"/>
            <a:ext cx="6101254" cy="461665"/>
          </a:xfrm>
          <a:prstGeom prst="rect">
            <a:avLst/>
          </a:prstGeom>
          <a:noFill/>
        </p:spPr>
        <p:txBody>
          <a:bodyPr wrap="square">
            <a:spAutoFit/>
          </a:bodyPr>
          <a:lstStyle/>
          <a:p>
            <a:r>
              <a:rPr lang="pl-PL" sz="2400">
                <a:latin typeface="Helvetica" pitchFamily="2" charset="0"/>
              </a:rPr>
              <a:t>Uproszczona wersja MVC</a:t>
            </a:r>
          </a:p>
        </p:txBody>
      </p:sp>
      <p:pic>
        <p:nvPicPr>
          <p:cNvPr id="3" name="Picture 5">
            <a:extLst>
              <a:ext uri="{FF2B5EF4-FFF2-40B4-BE49-F238E27FC236}">
                <a16:creationId xmlns:a16="http://schemas.microsoft.com/office/drawing/2014/main" id="{4AF9D84A-0C2A-0C48-3D52-F675F14A5A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03802" y="1676400"/>
            <a:ext cx="5143985" cy="3838699"/>
          </a:xfrm>
          <a:prstGeom prst="rect">
            <a:avLst/>
          </a:prstGeom>
        </p:spPr>
      </p:pic>
    </p:spTree>
    <p:extLst>
      <p:ext uri="{BB962C8B-B14F-4D97-AF65-F5344CB8AC3E}">
        <p14:creationId xmlns:p14="http://schemas.microsoft.com/office/powerpoint/2010/main" val="2936571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5.4.1. Spring MVC – HTTP</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607844" y="1340284"/>
            <a:ext cx="10212556" cy="1200329"/>
          </a:xfrm>
          <a:prstGeom prst="rect">
            <a:avLst/>
          </a:prstGeom>
          <a:noFill/>
        </p:spPr>
        <p:txBody>
          <a:bodyPr wrap="square">
            <a:spAutoFit/>
          </a:bodyPr>
          <a:lstStyle/>
          <a:p>
            <a:pPr marL="285750" indent="-285750">
              <a:buFont typeface="Arial" panose="020B0604020202020204" pitchFamily="34" charset="0"/>
              <a:buChar char="•"/>
            </a:pPr>
            <a:r>
              <a:rPr lang="pl-PL">
                <a:latin typeface="Helvetica" pitchFamily="2" charset="0"/>
              </a:rPr>
              <a:t> Każda akcja użytkownika (np. przycisk w przeglądarce) powoduje wysłanie żądania HTTP</a:t>
            </a:r>
          </a:p>
          <a:p>
            <a:pPr marL="285750" indent="-285750">
              <a:buFont typeface="Arial" panose="020B0604020202020204" pitchFamily="34" charset="0"/>
              <a:buChar char="•"/>
            </a:pPr>
            <a:r>
              <a:rPr lang="pl-PL">
                <a:latin typeface="Helvetica" pitchFamily="2" charset="0"/>
              </a:rPr>
              <a:t> Podobnie jak listonosz roznoszący listy, </a:t>
            </a:r>
            <a:r>
              <a:rPr lang="pl-PL" err="1">
                <a:latin typeface="Helvetica" pitchFamily="2" charset="0"/>
              </a:rPr>
              <a:t>request</a:t>
            </a:r>
            <a:r>
              <a:rPr lang="pl-PL">
                <a:latin typeface="Helvetica" pitchFamily="2" charset="0"/>
              </a:rPr>
              <a:t>(list) dostarcza konkretne informacje z punktu A do punktu B</a:t>
            </a:r>
          </a:p>
          <a:p>
            <a:pPr marL="285750" indent="-285750">
              <a:buFont typeface="Arial" panose="020B0604020202020204" pitchFamily="34" charset="0"/>
              <a:buChar char="•"/>
            </a:pPr>
            <a:r>
              <a:rPr lang="pl-PL">
                <a:latin typeface="Helvetica" pitchFamily="2" charset="0"/>
              </a:rPr>
              <a:t> Podczas cyklu życia, </a:t>
            </a:r>
            <a:r>
              <a:rPr lang="pl-PL" err="1">
                <a:latin typeface="Helvetica" pitchFamily="2" charset="0"/>
              </a:rPr>
              <a:t>request</a:t>
            </a:r>
            <a:r>
              <a:rPr lang="pl-PL">
                <a:latin typeface="Helvetica" pitchFamily="2" charset="0"/>
              </a:rPr>
              <a:t> wykonuje kilka przystanków</a:t>
            </a:r>
          </a:p>
        </p:txBody>
      </p:sp>
      <p:sp>
        <p:nvSpPr>
          <p:cNvPr id="6" name="Title 4">
            <a:extLst>
              <a:ext uri="{FF2B5EF4-FFF2-40B4-BE49-F238E27FC236}">
                <a16:creationId xmlns:a16="http://schemas.microsoft.com/office/drawing/2014/main" id="{0EED3F1D-273C-DB95-FDE1-451F9053DEA9}"/>
              </a:ext>
            </a:extLst>
          </p:cNvPr>
          <p:cNvSpPr txBox="1">
            <a:spLocks/>
          </p:cNvSpPr>
          <p:nvPr/>
        </p:nvSpPr>
        <p:spPr>
          <a:xfrm>
            <a:off x="593761" y="702960"/>
            <a:ext cx="11004479" cy="40206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9pPr>
          </a:lstStyle>
          <a:p>
            <a:r>
              <a:rPr lang="pl-PL" kern="0">
                <a:latin typeface="Helvetica" pitchFamily="2" charset="0"/>
              </a:rPr>
              <a:t>Cykl życia żądania HTTP</a:t>
            </a:r>
          </a:p>
        </p:txBody>
      </p:sp>
      <p:pic>
        <p:nvPicPr>
          <p:cNvPr id="3" name="Picture 2" descr="http://www.codenuclear.com/wp-content/uploads/2017/08/Spring_Flow.jpg">
            <a:extLst>
              <a:ext uri="{FF2B5EF4-FFF2-40B4-BE49-F238E27FC236}">
                <a16:creationId xmlns:a16="http://schemas.microsoft.com/office/drawing/2014/main" id="{52C073C7-47A9-6A4B-F9BA-07317215CD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76576" y="2775876"/>
            <a:ext cx="5543550" cy="3167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6774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5.4.2. Spring MVC</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593761" y="1173389"/>
            <a:ext cx="7254839" cy="3785652"/>
          </a:xfrm>
          <a:prstGeom prst="rect">
            <a:avLst/>
          </a:prstGeom>
          <a:noFill/>
        </p:spPr>
        <p:txBody>
          <a:bodyPr wrap="square">
            <a:spAutoFit/>
          </a:bodyPr>
          <a:lstStyle/>
          <a:p>
            <a:pPr marL="285750" indent="-285750">
              <a:buFont typeface="Arial" panose="020B0604020202020204" pitchFamily="34" charset="0"/>
              <a:buChar char="•"/>
            </a:pPr>
            <a:r>
              <a:rPr lang="pl-PL" sz="1500">
                <a:latin typeface="Helvetica" pitchFamily="2" charset="0"/>
              </a:rPr>
              <a:t>Pierwszy przystanek żądania HTTP</a:t>
            </a:r>
          </a:p>
          <a:p>
            <a:pPr marL="285750" indent="-285750">
              <a:buFont typeface="Arial" panose="020B0604020202020204" pitchFamily="34" charset="0"/>
              <a:buChar char="•"/>
            </a:pPr>
            <a:r>
              <a:rPr lang="pl-PL" sz="1500">
                <a:latin typeface="Helvetica" pitchFamily="2" charset="0"/>
              </a:rPr>
              <a:t>Dyspozytor</a:t>
            </a:r>
          </a:p>
          <a:p>
            <a:pPr marL="285750" indent="-285750">
              <a:buFont typeface="Arial" panose="020B0604020202020204" pitchFamily="34" charset="0"/>
              <a:buChar char="•"/>
            </a:pPr>
            <a:r>
              <a:rPr lang="pl-PL" sz="1500">
                <a:latin typeface="Helvetica" pitchFamily="2" charset="0"/>
              </a:rPr>
              <a:t>Deleguje odpowiedzialność za poprawne przetworzenie żądania do innych komponentów</a:t>
            </a:r>
          </a:p>
          <a:p>
            <a:pPr marL="285750" indent="-285750">
              <a:buFont typeface="Arial" panose="020B0604020202020204" pitchFamily="34" charset="0"/>
              <a:buChar char="•"/>
            </a:pPr>
            <a:r>
              <a:rPr lang="pl-PL" sz="1500">
                <a:latin typeface="Helvetica" pitchFamily="2" charset="0"/>
              </a:rPr>
              <a:t>Przekierowuje </a:t>
            </a:r>
            <a:r>
              <a:rPr lang="pl-PL" sz="1500" err="1">
                <a:latin typeface="Helvetica" pitchFamily="2" charset="0"/>
              </a:rPr>
              <a:t>request</a:t>
            </a:r>
            <a:r>
              <a:rPr lang="pl-PL" sz="1500">
                <a:latin typeface="Helvetica" pitchFamily="2" charset="0"/>
              </a:rPr>
              <a:t> do odpowiedniego kontrolera zarejestrowanego w Spring MVC</a:t>
            </a:r>
          </a:p>
          <a:p>
            <a:pPr marL="285750" indent="-285750">
              <a:buFont typeface="Arial" panose="020B0604020202020204" pitchFamily="34" charset="0"/>
              <a:buChar char="•"/>
            </a:pPr>
            <a:endParaRPr lang="pl-PL" sz="1500">
              <a:latin typeface="Helvetica" pitchFamily="2" charset="0"/>
            </a:endParaRPr>
          </a:p>
          <a:p>
            <a:r>
              <a:rPr lang="pl-PL" sz="1500">
                <a:latin typeface="Helvetica" pitchFamily="2" charset="0"/>
              </a:rPr>
              <a:t>Zgodnie ze specyfikacją </a:t>
            </a:r>
            <a:r>
              <a:rPr lang="pl-PL" sz="1500" err="1">
                <a:latin typeface="Helvetica" pitchFamily="2" charset="0"/>
              </a:rPr>
              <a:t>serwletów</a:t>
            </a:r>
            <a:r>
              <a:rPr lang="pl-PL" sz="1500">
                <a:latin typeface="Helvetica" pitchFamily="2" charset="0"/>
              </a:rPr>
              <a:t> </a:t>
            </a:r>
            <a:r>
              <a:rPr lang="pl-PL" sz="1500" err="1">
                <a:latin typeface="Helvetica" pitchFamily="2" charset="0"/>
              </a:rPr>
              <a:t>DispatcherServlet</a:t>
            </a:r>
            <a:r>
              <a:rPr lang="pl-PL" sz="1500">
                <a:latin typeface="Helvetica" pitchFamily="2" charset="0"/>
              </a:rPr>
              <a:t> musi zostać zadeklarowany </a:t>
            </a:r>
            <a:br>
              <a:rPr lang="pl-PL" sz="1500">
                <a:latin typeface="Helvetica" pitchFamily="2" charset="0"/>
              </a:rPr>
            </a:br>
            <a:r>
              <a:rPr lang="pl-PL" sz="1500">
                <a:latin typeface="Helvetica" pitchFamily="2" charset="0"/>
              </a:rPr>
              <a:t>i zmapowany za pomocą pliku </a:t>
            </a:r>
            <a:r>
              <a:rPr lang="pl-PL" sz="1500" i="1" err="1">
                <a:latin typeface="Helvetica" pitchFamily="2" charset="0"/>
              </a:rPr>
              <a:t>web.xml</a:t>
            </a:r>
            <a:r>
              <a:rPr lang="pl-PL" sz="1500">
                <a:latin typeface="Helvetica" pitchFamily="2" charset="0"/>
              </a:rPr>
              <a:t>.</a:t>
            </a:r>
          </a:p>
          <a:p>
            <a:r>
              <a:rPr lang="pl-PL" sz="1500" b="1">
                <a:latin typeface="Helvetica" pitchFamily="2" charset="0"/>
              </a:rPr>
              <a:t>Wyjątek </a:t>
            </a:r>
            <a:r>
              <a:rPr lang="pl-PL" sz="1500">
                <a:latin typeface="Helvetica" pitchFamily="2" charset="0"/>
              </a:rPr>
              <a:t>stanowi aplikacja Spring </a:t>
            </a:r>
            <a:r>
              <a:rPr lang="pl-PL" sz="1500" err="1">
                <a:latin typeface="Helvetica" pitchFamily="2" charset="0"/>
              </a:rPr>
              <a:t>Boot</a:t>
            </a:r>
            <a:r>
              <a:rPr lang="pl-PL" sz="1500">
                <a:latin typeface="Helvetica" pitchFamily="2" charset="0"/>
              </a:rPr>
              <a:t> z szablonem startowym </a:t>
            </a:r>
            <a:r>
              <a:rPr lang="pl-PL" sz="1500" i="1">
                <a:latin typeface="Helvetica" pitchFamily="2" charset="0"/>
              </a:rPr>
              <a:t>spring-</a:t>
            </a:r>
            <a:r>
              <a:rPr lang="pl-PL" sz="1500" i="1" err="1">
                <a:latin typeface="Helvetica" pitchFamily="2" charset="0"/>
              </a:rPr>
              <a:t>boot</a:t>
            </a:r>
            <a:r>
              <a:rPr lang="pl-PL" sz="1500" i="1">
                <a:latin typeface="Helvetica" pitchFamily="2" charset="0"/>
              </a:rPr>
              <a:t>-starter-web</a:t>
            </a:r>
            <a:r>
              <a:rPr lang="pl-PL" sz="1500">
                <a:latin typeface="Helvetica" pitchFamily="2" charset="0"/>
              </a:rPr>
              <a:t> - w takim przypadku nie musimy posiadać pliku </a:t>
            </a:r>
            <a:r>
              <a:rPr lang="pl-PL" sz="1500" i="1" err="1">
                <a:latin typeface="Helvetica" pitchFamily="2" charset="0"/>
              </a:rPr>
              <a:t>web.xml</a:t>
            </a:r>
            <a:r>
              <a:rPr lang="pl-PL" sz="1500">
                <a:latin typeface="Helvetica" pitchFamily="2" charset="0"/>
              </a:rPr>
              <a:t>. Spring sam będzie wiedział o co nam chodzi.</a:t>
            </a:r>
          </a:p>
          <a:p>
            <a:endParaRPr lang="pl-PL" sz="1500">
              <a:latin typeface="Helvetica" pitchFamily="2" charset="0"/>
            </a:endParaRPr>
          </a:p>
          <a:p>
            <a:r>
              <a:rPr lang="pl-PL" sz="1500" err="1">
                <a:latin typeface="Helvetica" pitchFamily="2" charset="0"/>
              </a:rPr>
              <a:t>Servlet</a:t>
            </a:r>
            <a:r>
              <a:rPr lang="pl-PL" sz="1500">
                <a:latin typeface="Helvetica" pitchFamily="2" charset="0"/>
              </a:rPr>
              <a:t> 3.x nie wymaga istnienia pliku </a:t>
            </a:r>
            <a:r>
              <a:rPr lang="pl-PL" sz="1500" err="1">
                <a:latin typeface="Helvetica" pitchFamily="2" charset="0"/>
              </a:rPr>
              <a:t>web.xml</a:t>
            </a:r>
            <a:r>
              <a:rPr lang="pl-PL" sz="1500">
                <a:latin typeface="Helvetica" pitchFamily="2" charset="0"/>
              </a:rPr>
              <a:t> – konfiguracja może odbywać się </a:t>
            </a:r>
            <a:br>
              <a:rPr lang="pl-PL" sz="1500">
                <a:latin typeface="Helvetica" pitchFamily="2" charset="0"/>
              </a:rPr>
            </a:br>
            <a:r>
              <a:rPr lang="pl-PL" sz="1500">
                <a:latin typeface="Helvetica" pitchFamily="2" charset="0"/>
              </a:rPr>
              <a:t>w kodzie Java</a:t>
            </a:r>
          </a:p>
          <a:p>
            <a:endParaRPr lang="pl-PL" sz="1500">
              <a:latin typeface="Helvetica" pitchFamily="2" charset="0"/>
            </a:endParaRPr>
          </a:p>
        </p:txBody>
      </p:sp>
      <p:sp>
        <p:nvSpPr>
          <p:cNvPr id="6" name="Title 4">
            <a:extLst>
              <a:ext uri="{FF2B5EF4-FFF2-40B4-BE49-F238E27FC236}">
                <a16:creationId xmlns:a16="http://schemas.microsoft.com/office/drawing/2014/main" id="{0EED3F1D-273C-DB95-FDE1-451F9053DEA9}"/>
              </a:ext>
            </a:extLst>
          </p:cNvPr>
          <p:cNvSpPr txBox="1">
            <a:spLocks/>
          </p:cNvSpPr>
          <p:nvPr/>
        </p:nvSpPr>
        <p:spPr>
          <a:xfrm>
            <a:off x="593761" y="702960"/>
            <a:ext cx="11004479" cy="40206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9pPr>
          </a:lstStyle>
          <a:p>
            <a:r>
              <a:rPr lang="pl-PL" kern="0" err="1">
                <a:latin typeface="Helvetica" pitchFamily="2" charset="0"/>
              </a:rPr>
              <a:t>Dispatcher</a:t>
            </a:r>
            <a:r>
              <a:rPr lang="pl-PL" kern="0">
                <a:latin typeface="Helvetica" pitchFamily="2" charset="0"/>
              </a:rPr>
              <a:t> </a:t>
            </a:r>
            <a:r>
              <a:rPr lang="pl-PL" kern="0" err="1">
                <a:latin typeface="Helvetica" pitchFamily="2" charset="0"/>
              </a:rPr>
              <a:t>Servlet</a:t>
            </a:r>
            <a:endParaRPr lang="pl-PL" kern="0">
              <a:latin typeface="Helvetica" pitchFamily="2" charset="0"/>
            </a:endParaRPr>
          </a:p>
        </p:txBody>
      </p:sp>
      <p:pic>
        <p:nvPicPr>
          <p:cNvPr id="3" name="Picture 2" descr="http://www.codenuclear.com/wp-content/uploads/2017/08/Spring_Flow.jpg">
            <a:extLst>
              <a:ext uri="{FF2B5EF4-FFF2-40B4-BE49-F238E27FC236}">
                <a16:creationId xmlns:a16="http://schemas.microsoft.com/office/drawing/2014/main" id="{52C073C7-47A9-6A4B-F9BA-07317215CD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77200" y="2345871"/>
            <a:ext cx="3790950" cy="21662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64584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3" name="Picture 2" descr="http://www.codenuclear.com/wp-content/uploads/2017/08/Spring_Flow.jpg">
            <a:extLst>
              <a:ext uri="{FF2B5EF4-FFF2-40B4-BE49-F238E27FC236}">
                <a16:creationId xmlns:a16="http://schemas.microsoft.com/office/drawing/2014/main" id="{52C073C7-47A9-6A4B-F9BA-07317215CD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5713" y="2747932"/>
            <a:ext cx="4962526" cy="2835729"/>
          </a:xfrm>
          <a:prstGeom prst="rect">
            <a:avLst/>
          </a:prstGeom>
          <a:noFill/>
          <a:extLst>
            <a:ext uri="{909E8E84-426E-40DD-AFC4-6F175D3DCCD1}">
              <a14:hiddenFill xmlns:a14="http://schemas.microsoft.com/office/drawing/2010/main">
                <a:solidFill>
                  <a:srgbClr val="FFFFFF"/>
                </a:solidFill>
              </a14:hiddenFill>
            </a:ext>
          </a:extLst>
        </p:spPr>
      </p:pic>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5.4.2. Spring MVC</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593761" y="1173389"/>
            <a:ext cx="7254839" cy="2308324"/>
          </a:xfrm>
          <a:prstGeom prst="rect">
            <a:avLst/>
          </a:prstGeom>
          <a:noFill/>
        </p:spPr>
        <p:txBody>
          <a:bodyPr wrap="square">
            <a:spAutoFit/>
          </a:bodyPr>
          <a:lstStyle/>
          <a:p>
            <a:pPr marL="285750" indent="-285750">
              <a:buFont typeface="Arial" panose="020B0604020202020204" pitchFamily="34" charset="0"/>
              <a:buChar char="•"/>
            </a:pPr>
            <a:r>
              <a:rPr lang="pl-PL">
                <a:latin typeface="Helvetica" pitchFamily="2" charset="0"/>
              </a:rPr>
              <a:t> Jedna aplikacja może zawierać więcej niż jeden kontroler (Controller)</a:t>
            </a:r>
          </a:p>
          <a:p>
            <a:pPr marL="285750" indent="-285750">
              <a:buFont typeface="Arial" panose="020B0604020202020204" pitchFamily="34" charset="0"/>
              <a:buChar char="•"/>
            </a:pPr>
            <a:r>
              <a:rPr lang="pl-PL">
                <a:latin typeface="Helvetica" pitchFamily="2" charset="0"/>
              </a:rPr>
              <a:t> </a:t>
            </a:r>
            <a:r>
              <a:rPr lang="pl-PL" err="1">
                <a:latin typeface="Helvetica" pitchFamily="2" charset="0"/>
              </a:rPr>
              <a:t>Dispatcher</a:t>
            </a:r>
            <a:r>
              <a:rPr lang="pl-PL">
                <a:latin typeface="Helvetica" pitchFamily="2" charset="0"/>
              </a:rPr>
              <a:t> </a:t>
            </a:r>
            <a:r>
              <a:rPr lang="pl-PL" err="1">
                <a:latin typeface="Helvetica" pitchFamily="2" charset="0"/>
              </a:rPr>
              <a:t>servlet</a:t>
            </a:r>
            <a:r>
              <a:rPr lang="pl-PL">
                <a:latin typeface="Helvetica" pitchFamily="2" charset="0"/>
              </a:rPr>
              <a:t> potrzebuje pomocy w decyzji, który kontroler wybrać</a:t>
            </a:r>
          </a:p>
          <a:p>
            <a:pPr marL="285750" indent="-285750">
              <a:buFont typeface="Arial" panose="020B0604020202020204" pitchFamily="34" charset="0"/>
              <a:buChar char="•"/>
            </a:pPr>
            <a:r>
              <a:rPr lang="pl-PL">
                <a:latin typeface="Helvetica" pitchFamily="2" charset="0"/>
              </a:rPr>
              <a:t> </a:t>
            </a:r>
            <a:r>
              <a:rPr lang="pl-PL" err="1">
                <a:latin typeface="Helvetica" pitchFamily="2" charset="0"/>
              </a:rPr>
              <a:t>Dispatcher</a:t>
            </a:r>
            <a:r>
              <a:rPr lang="pl-PL">
                <a:latin typeface="Helvetica" pitchFamily="2" charset="0"/>
              </a:rPr>
              <a:t> </a:t>
            </a:r>
            <a:r>
              <a:rPr lang="pl-PL" err="1">
                <a:latin typeface="Helvetica" pitchFamily="2" charset="0"/>
              </a:rPr>
              <a:t>servlet</a:t>
            </a:r>
            <a:r>
              <a:rPr lang="pl-PL">
                <a:latin typeface="Helvetica" pitchFamily="2" charset="0"/>
              </a:rPr>
              <a:t> konsultuje się z jednym lub więcej handlerem</a:t>
            </a:r>
          </a:p>
          <a:p>
            <a:pPr marL="285750" indent="-285750">
              <a:buFont typeface="Arial" panose="020B0604020202020204" pitchFamily="34" charset="0"/>
              <a:buChar char="•"/>
            </a:pPr>
            <a:r>
              <a:rPr lang="pl-PL">
                <a:latin typeface="Helvetica" pitchFamily="2" charset="0"/>
              </a:rPr>
              <a:t> Handler </a:t>
            </a:r>
            <a:r>
              <a:rPr lang="pl-PL" err="1">
                <a:latin typeface="Helvetica" pitchFamily="2" charset="0"/>
              </a:rPr>
              <a:t>mapping</a:t>
            </a:r>
            <a:r>
              <a:rPr lang="pl-PL">
                <a:latin typeface="Helvetica" pitchFamily="2" charset="0"/>
              </a:rPr>
              <a:t> zwraca szczególną uwagę na adres URL</a:t>
            </a:r>
          </a:p>
          <a:p>
            <a:pPr marL="285750" indent="-285750">
              <a:buFont typeface="Arial" panose="020B0604020202020204" pitchFamily="34" charset="0"/>
              <a:buChar char="•"/>
            </a:pPr>
            <a:r>
              <a:rPr lang="pl-PL">
                <a:latin typeface="Helvetica" pitchFamily="2" charset="0"/>
              </a:rPr>
              <a:t> Wybiera odpowiedni kontroler bazując na adnotacji </a:t>
            </a:r>
            <a:r>
              <a:rPr lang="pl-PL" err="1">
                <a:latin typeface="Helvetica" pitchFamily="2" charset="0"/>
              </a:rPr>
              <a:t>RequestMapping</a:t>
            </a:r>
            <a:r>
              <a:rPr lang="pl-PL">
                <a:latin typeface="Helvetica" pitchFamily="2" charset="0"/>
              </a:rPr>
              <a:t> </a:t>
            </a:r>
          </a:p>
        </p:txBody>
      </p:sp>
      <p:sp>
        <p:nvSpPr>
          <p:cNvPr id="6" name="Title 4">
            <a:extLst>
              <a:ext uri="{FF2B5EF4-FFF2-40B4-BE49-F238E27FC236}">
                <a16:creationId xmlns:a16="http://schemas.microsoft.com/office/drawing/2014/main" id="{0EED3F1D-273C-DB95-FDE1-451F9053DEA9}"/>
              </a:ext>
            </a:extLst>
          </p:cNvPr>
          <p:cNvSpPr txBox="1">
            <a:spLocks/>
          </p:cNvSpPr>
          <p:nvPr/>
        </p:nvSpPr>
        <p:spPr>
          <a:xfrm>
            <a:off x="593761" y="702960"/>
            <a:ext cx="11004479" cy="40206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9pPr>
          </a:lstStyle>
          <a:p>
            <a:r>
              <a:rPr lang="pl-PL" kern="0">
                <a:latin typeface="Helvetica" pitchFamily="2" charset="0"/>
              </a:rPr>
              <a:t>Handler </a:t>
            </a:r>
            <a:r>
              <a:rPr lang="pl-PL" kern="0" err="1">
                <a:latin typeface="Helvetica" pitchFamily="2" charset="0"/>
              </a:rPr>
              <a:t>Mappings</a:t>
            </a:r>
            <a:endParaRPr lang="pl-PL" kern="0">
              <a:latin typeface="Helvetica" pitchFamily="2" charset="0"/>
            </a:endParaRPr>
          </a:p>
        </p:txBody>
      </p:sp>
    </p:spTree>
    <p:extLst>
      <p:ext uri="{BB962C8B-B14F-4D97-AF65-F5344CB8AC3E}">
        <p14:creationId xmlns:p14="http://schemas.microsoft.com/office/powerpoint/2010/main" val="3159448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3" name="Picture 2" descr="http://www.codenuclear.com/wp-content/uploads/2017/08/Spring_Flow.jpg">
            <a:extLst>
              <a:ext uri="{FF2B5EF4-FFF2-40B4-BE49-F238E27FC236}">
                <a16:creationId xmlns:a16="http://schemas.microsoft.com/office/drawing/2014/main" id="{52C073C7-47A9-6A4B-F9BA-07317215CD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4617" y="1994213"/>
            <a:ext cx="4962526" cy="2835729"/>
          </a:xfrm>
          <a:prstGeom prst="rect">
            <a:avLst/>
          </a:prstGeom>
          <a:noFill/>
          <a:extLst>
            <a:ext uri="{909E8E84-426E-40DD-AFC4-6F175D3DCCD1}">
              <a14:hiddenFill xmlns:a14="http://schemas.microsoft.com/office/drawing/2010/main">
                <a:solidFill>
                  <a:srgbClr val="FFFFFF"/>
                </a:solidFill>
              </a14:hiddenFill>
            </a:ext>
          </a:extLst>
        </p:spPr>
      </p:pic>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57</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5.4.3. Spring MVC</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593762" y="1173389"/>
            <a:ext cx="6041952" cy="4247317"/>
          </a:xfrm>
          <a:prstGeom prst="rect">
            <a:avLst/>
          </a:prstGeom>
          <a:noFill/>
        </p:spPr>
        <p:txBody>
          <a:bodyPr wrap="square">
            <a:spAutoFit/>
          </a:bodyPr>
          <a:lstStyle/>
          <a:p>
            <a:pPr marL="285750" indent="-285750">
              <a:buFont typeface="Arial" panose="020B0604020202020204" pitchFamily="34" charset="0"/>
              <a:buChar char="•"/>
            </a:pPr>
            <a:r>
              <a:rPr lang="pl-PL">
                <a:latin typeface="Helvetica" pitchFamily="2" charset="0"/>
              </a:rPr>
              <a:t>Otrzymuje </a:t>
            </a:r>
            <a:r>
              <a:rPr lang="pl-PL" err="1">
                <a:latin typeface="Helvetica" pitchFamily="2" charset="0"/>
              </a:rPr>
              <a:t>request</a:t>
            </a:r>
            <a:r>
              <a:rPr lang="pl-PL">
                <a:latin typeface="Helvetica" pitchFamily="2" charset="0"/>
              </a:rPr>
              <a:t> po wskazaniu go przez Handler </a:t>
            </a:r>
            <a:r>
              <a:rPr lang="pl-PL" err="1">
                <a:latin typeface="Helvetica" pitchFamily="2" charset="0"/>
              </a:rPr>
              <a:t>mappings</a:t>
            </a:r>
            <a:endParaRPr lang="pl-PL">
              <a:latin typeface="Helvetica" pitchFamily="2" charset="0"/>
            </a:endParaRPr>
          </a:p>
          <a:p>
            <a:pPr marL="285750" indent="-285750">
              <a:buFont typeface="Arial" panose="020B0604020202020204" pitchFamily="34" charset="0"/>
              <a:buChar char="•"/>
            </a:pPr>
            <a:r>
              <a:rPr lang="pl-PL" err="1">
                <a:latin typeface="Helvetica" pitchFamily="2" charset="0"/>
              </a:rPr>
              <a:t>Request</a:t>
            </a:r>
            <a:r>
              <a:rPr lang="pl-PL">
                <a:latin typeface="Helvetica" pitchFamily="2" charset="0"/>
              </a:rPr>
              <a:t> czeka aż kontroler zrealizuje swoje zadanie</a:t>
            </a:r>
          </a:p>
          <a:p>
            <a:pPr marL="285750" indent="-285750">
              <a:buFont typeface="Arial" panose="020B0604020202020204" pitchFamily="34" charset="0"/>
              <a:buChar char="•"/>
            </a:pPr>
            <a:r>
              <a:rPr lang="pl-PL">
                <a:latin typeface="Helvetica" pitchFamily="2" charset="0"/>
              </a:rPr>
              <a:t>Kontroler nie zawiera logiki biznesowej – przekazuje zadanie do serwisu (Service)</a:t>
            </a:r>
          </a:p>
          <a:p>
            <a:pPr marL="285750" indent="-285750">
              <a:buFont typeface="Arial" panose="020B0604020202020204" pitchFamily="34" charset="0"/>
              <a:buChar char="•"/>
            </a:pPr>
            <a:r>
              <a:rPr lang="pl-PL">
                <a:latin typeface="Helvetica" pitchFamily="2" charset="0"/>
              </a:rPr>
              <a:t>Po otrzymaniu rezultatu od serwisu może zwrócić wyniki</a:t>
            </a:r>
          </a:p>
          <a:p>
            <a:pPr marL="285750" indent="-285750">
              <a:buFont typeface="Arial" panose="020B0604020202020204" pitchFamily="34" charset="0"/>
              <a:buChar char="•"/>
            </a:pPr>
            <a:r>
              <a:rPr lang="pl-PL">
                <a:latin typeface="Helvetica" pitchFamily="2" charset="0"/>
              </a:rPr>
              <a:t>Jeżeli wyniki powinny zostać wygenerowane użytkownikowi w oparciu o jakiś szablon i dane – zwykły `return „</a:t>
            </a:r>
            <a:r>
              <a:rPr lang="pl-PL" err="1">
                <a:latin typeface="Helvetica" pitchFamily="2" charset="0"/>
              </a:rPr>
              <a:t>text</a:t>
            </a:r>
            <a:r>
              <a:rPr lang="pl-PL">
                <a:latin typeface="Helvetica" pitchFamily="2" charset="0"/>
              </a:rPr>
              <a:t>”` może być niewystarczający</a:t>
            </a:r>
          </a:p>
          <a:p>
            <a:pPr marL="742950" lvl="1" indent="-285750">
              <a:buFont typeface="Arial" panose="020B0604020202020204" pitchFamily="34" charset="0"/>
              <a:buChar char="•"/>
            </a:pPr>
            <a:r>
              <a:rPr lang="pl-PL">
                <a:latin typeface="Helvetica" pitchFamily="2" charset="0"/>
              </a:rPr>
              <a:t>Potrzeba konwersji i prezentacji danych użytkownikowi w przyjaznym formacie (np. HTML)</a:t>
            </a:r>
          </a:p>
          <a:p>
            <a:pPr marL="742950" lvl="1" indent="-285750">
              <a:buFont typeface="Arial" panose="020B0604020202020204" pitchFamily="34" charset="0"/>
              <a:buChar char="•"/>
            </a:pPr>
            <a:r>
              <a:rPr lang="pl-PL">
                <a:latin typeface="Helvetica" pitchFamily="2" charset="0"/>
              </a:rPr>
              <a:t>Dane muszą zostać przekazane do widoku</a:t>
            </a:r>
          </a:p>
          <a:p>
            <a:pPr marL="742950" lvl="1" indent="-285750">
              <a:buFont typeface="Arial" panose="020B0604020202020204" pitchFamily="34" charset="0"/>
              <a:buChar char="•"/>
            </a:pPr>
            <a:r>
              <a:rPr lang="pl-PL">
                <a:latin typeface="Helvetica" pitchFamily="2" charset="0"/>
              </a:rPr>
              <a:t>Kontroler wskazuje nazwę widoku</a:t>
            </a:r>
          </a:p>
          <a:p>
            <a:pPr marL="742950" lvl="1" indent="-285750">
              <a:buFont typeface="Arial" panose="020B0604020202020204" pitchFamily="34" charset="0"/>
              <a:buChar char="•"/>
            </a:pPr>
            <a:r>
              <a:rPr lang="pl-PL">
                <a:latin typeface="Helvetica" pitchFamily="2" charset="0"/>
              </a:rPr>
              <a:t>Oddanie kontroli do </a:t>
            </a:r>
            <a:r>
              <a:rPr lang="pl-PL" err="1">
                <a:latin typeface="Helvetica" pitchFamily="2" charset="0"/>
              </a:rPr>
              <a:t>Dispatcher</a:t>
            </a:r>
            <a:r>
              <a:rPr lang="pl-PL">
                <a:latin typeface="Helvetica" pitchFamily="2" charset="0"/>
              </a:rPr>
              <a:t> </a:t>
            </a:r>
            <a:r>
              <a:rPr lang="pl-PL" err="1">
                <a:latin typeface="Helvetica" pitchFamily="2" charset="0"/>
              </a:rPr>
              <a:t>servlet’a</a:t>
            </a:r>
            <a:endParaRPr lang="pl-PL">
              <a:latin typeface="Helvetica" pitchFamily="2" charset="0"/>
            </a:endParaRPr>
          </a:p>
        </p:txBody>
      </p:sp>
      <p:sp>
        <p:nvSpPr>
          <p:cNvPr id="6" name="Title 4">
            <a:extLst>
              <a:ext uri="{FF2B5EF4-FFF2-40B4-BE49-F238E27FC236}">
                <a16:creationId xmlns:a16="http://schemas.microsoft.com/office/drawing/2014/main" id="{0EED3F1D-273C-DB95-FDE1-451F9053DEA9}"/>
              </a:ext>
            </a:extLst>
          </p:cNvPr>
          <p:cNvSpPr txBox="1">
            <a:spLocks/>
          </p:cNvSpPr>
          <p:nvPr/>
        </p:nvSpPr>
        <p:spPr>
          <a:xfrm>
            <a:off x="593761" y="702960"/>
            <a:ext cx="11004479" cy="40206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9pPr>
          </a:lstStyle>
          <a:p>
            <a:r>
              <a:rPr lang="pl-PL" kern="0">
                <a:latin typeface="Helvetica" pitchFamily="2" charset="0"/>
              </a:rPr>
              <a:t>Controller</a:t>
            </a:r>
          </a:p>
        </p:txBody>
      </p:sp>
    </p:spTree>
    <p:extLst>
      <p:ext uri="{BB962C8B-B14F-4D97-AF65-F5344CB8AC3E}">
        <p14:creationId xmlns:p14="http://schemas.microsoft.com/office/powerpoint/2010/main" val="172373428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3" name="Picture 2" descr="http://www.codenuclear.com/wp-content/uploads/2017/08/Spring_Flow.jpg">
            <a:extLst>
              <a:ext uri="{FF2B5EF4-FFF2-40B4-BE49-F238E27FC236}">
                <a16:creationId xmlns:a16="http://schemas.microsoft.com/office/drawing/2014/main" id="{52C073C7-47A9-6A4B-F9BA-07317215CD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4617" y="1994213"/>
            <a:ext cx="4962526" cy="2835729"/>
          </a:xfrm>
          <a:prstGeom prst="rect">
            <a:avLst/>
          </a:prstGeom>
          <a:noFill/>
          <a:extLst>
            <a:ext uri="{909E8E84-426E-40DD-AFC4-6F175D3DCCD1}">
              <a14:hiddenFill xmlns:a14="http://schemas.microsoft.com/office/drawing/2010/main">
                <a:solidFill>
                  <a:srgbClr val="FFFFFF"/>
                </a:solidFill>
              </a14:hiddenFill>
            </a:ext>
          </a:extLst>
        </p:spPr>
      </p:pic>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5.4.4. Spring MVC</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593761" y="1173389"/>
            <a:ext cx="6070855" cy="2862322"/>
          </a:xfrm>
          <a:prstGeom prst="rect">
            <a:avLst/>
          </a:prstGeom>
          <a:noFill/>
        </p:spPr>
        <p:txBody>
          <a:bodyPr wrap="square">
            <a:spAutoFit/>
          </a:bodyPr>
          <a:lstStyle/>
          <a:p>
            <a:pPr marL="285750" indent="-285750">
              <a:buFont typeface="Arial" panose="020B0604020202020204" pitchFamily="34" charset="0"/>
              <a:buChar char="•"/>
            </a:pPr>
            <a:r>
              <a:rPr lang="pl-PL" sz="2000" dirty="0" err="1">
                <a:latin typeface="Helvetica" pitchFamily="2" charset="0"/>
              </a:rPr>
              <a:t>Dispatcher</a:t>
            </a:r>
            <a:r>
              <a:rPr lang="pl-PL" sz="2000" dirty="0">
                <a:latin typeface="Helvetica" pitchFamily="2" charset="0"/>
              </a:rPr>
              <a:t> </a:t>
            </a:r>
            <a:r>
              <a:rPr lang="pl-PL" sz="2000" dirty="0" err="1">
                <a:latin typeface="Helvetica" pitchFamily="2" charset="0"/>
              </a:rPr>
              <a:t>servlet</a:t>
            </a:r>
            <a:r>
              <a:rPr lang="pl-PL" sz="2000" dirty="0">
                <a:latin typeface="Helvetica" pitchFamily="2" charset="0"/>
              </a:rPr>
              <a:t> (posiadając nazwę widoku </a:t>
            </a:r>
            <a:br>
              <a:rPr lang="pl-PL" sz="2000" dirty="0">
                <a:latin typeface="Helvetica" pitchFamily="2" charset="0"/>
              </a:rPr>
            </a:br>
            <a:r>
              <a:rPr lang="pl-PL" sz="2000" dirty="0">
                <a:latin typeface="Helvetica" pitchFamily="2" charset="0"/>
              </a:rPr>
              <a:t>i model danych) konsultuje się z </a:t>
            </a:r>
            <a:r>
              <a:rPr lang="pl-PL" sz="2000" dirty="0" err="1">
                <a:latin typeface="Helvetica" pitchFamily="2" charset="0"/>
              </a:rPr>
              <a:t>View</a:t>
            </a:r>
            <a:r>
              <a:rPr lang="pl-PL" sz="2000" dirty="0">
                <a:latin typeface="Helvetica" pitchFamily="2" charset="0"/>
              </a:rPr>
              <a:t> </a:t>
            </a:r>
            <a:r>
              <a:rPr lang="pl-PL" sz="2000" dirty="0" err="1">
                <a:latin typeface="Helvetica" pitchFamily="2" charset="0"/>
              </a:rPr>
              <a:t>Resolverem</a:t>
            </a:r>
            <a:endParaRPr lang="pl-PL" sz="2000" dirty="0">
              <a:latin typeface="Helvetica" pitchFamily="2" charset="0"/>
            </a:endParaRPr>
          </a:p>
          <a:p>
            <a:pPr marL="285750" indent="-285750">
              <a:buFont typeface="Arial" panose="020B0604020202020204" pitchFamily="34" charset="0"/>
              <a:buChar char="•"/>
            </a:pPr>
            <a:r>
              <a:rPr lang="pl-PL" sz="2000" dirty="0" err="1">
                <a:latin typeface="Helvetica" pitchFamily="2" charset="0"/>
              </a:rPr>
              <a:t>View</a:t>
            </a:r>
            <a:r>
              <a:rPr lang="pl-PL" sz="2000" dirty="0">
                <a:latin typeface="Helvetica" pitchFamily="2" charset="0"/>
              </a:rPr>
              <a:t> </a:t>
            </a:r>
            <a:r>
              <a:rPr lang="pl-PL" sz="2000" dirty="0" err="1">
                <a:latin typeface="Helvetica" pitchFamily="2" charset="0"/>
              </a:rPr>
              <a:t>resolver</a:t>
            </a:r>
            <a:r>
              <a:rPr lang="pl-PL" sz="2000" dirty="0">
                <a:latin typeface="Helvetica" pitchFamily="2" charset="0"/>
              </a:rPr>
              <a:t> wybiera konkretną implementację widoku</a:t>
            </a:r>
          </a:p>
          <a:p>
            <a:pPr marL="285750" indent="-285750">
              <a:buFont typeface="Arial" panose="020B0604020202020204" pitchFamily="34" charset="0"/>
              <a:buChar char="•"/>
            </a:pPr>
            <a:r>
              <a:rPr lang="pl-PL" sz="2000" dirty="0" err="1">
                <a:latin typeface="Helvetica" pitchFamily="2" charset="0"/>
              </a:rPr>
              <a:t>Dispatcher</a:t>
            </a:r>
            <a:r>
              <a:rPr lang="pl-PL" sz="2000" dirty="0">
                <a:latin typeface="Helvetica" pitchFamily="2" charset="0"/>
              </a:rPr>
              <a:t> </a:t>
            </a:r>
            <a:r>
              <a:rPr lang="pl-PL" sz="2000" dirty="0" err="1">
                <a:latin typeface="Helvetica" pitchFamily="2" charset="0"/>
              </a:rPr>
              <a:t>servlet</a:t>
            </a:r>
            <a:r>
              <a:rPr lang="pl-PL" sz="2000" dirty="0">
                <a:latin typeface="Helvetica" pitchFamily="2" charset="0"/>
              </a:rPr>
              <a:t> dowiaduje się który widok pokazać użytkownikowi</a:t>
            </a:r>
          </a:p>
          <a:p>
            <a:pPr marL="285750" indent="-285750">
              <a:buFont typeface="Arial" panose="020B0604020202020204" pitchFamily="34" charset="0"/>
              <a:buChar char="•"/>
            </a:pPr>
            <a:r>
              <a:rPr lang="pl-PL" sz="2000" dirty="0">
                <a:latin typeface="Helvetica" pitchFamily="2" charset="0"/>
              </a:rPr>
              <a:t>Ostatni przystanek to wygenerowanie widoku </a:t>
            </a:r>
            <a:br>
              <a:rPr lang="pl-PL" sz="2000" dirty="0">
                <a:latin typeface="Helvetica" pitchFamily="2" charset="0"/>
              </a:rPr>
            </a:br>
            <a:r>
              <a:rPr lang="pl-PL" sz="2000" dirty="0">
                <a:latin typeface="Helvetica" pitchFamily="2" charset="0"/>
              </a:rPr>
              <a:t>z uwzględnieniem modelu danych</a:t>
            </a:r>
          </a:p>
        </p:txBody>
      </p:sp>
      <p:sp>
        <p:nvSpPr>
          <p:cNvPr id="6" name="Title 4">
            <a:extLst>
              <a:ext uri="{FF2B5EF4-FFF2-40B4-BE49-F238E27FC236}">
                <a16:creationId xmlns:a16="http://schemas.microsoft.com/office/drawing/2014/main" id="{0EED3F1D-273C-DB95-FDE1-451F9053DEA9}"/>
              </a:ext>
            </a:extLst>
          </p:cNvPr>
          <p:cNvSpPr txBox="1">
            <a:spLocks/>
          </p:cNvSpPr>
          <p:nvPr/>
        </p:nvSpPr>
        <p:spPr>
          <a:xfrm>
            <a:off x="593761" y="702960"/>
            <a:ext cx="11004479" cy="40206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9pPr>
          </a:lstStyle>
          <a:p>
            <a:r>
              <a:rPr lang="pl-PL" kern="0" err="1">
                <a:latin typeface="Helvetica" pitchFamily="2" charset="0"/>
              </a:rPr>
              <a:t>View</a:t>
            </a:r>
            <a:r>
              <a:rPr lang="pl-PL" kern="0">
                <a:latin typeface="Helvetica" pitchFamily="2" charset="0"/>
              </a:rPr>
              <a:t> </a:t>
            </a:r>
            <a:r>
              <a:rPr lang="pl-PL" kern="0" err="1">
                <a:latin typeface="Helvetica" pitchFamily="2" charset="0"/>
              </a:rPr>
              <a:t>Resolver</a:t>
            </a:r>
            <a:endParaRPr lang="pl-PL" kern="0">
              <a:latin typeface="Helvetica" pitchFamily="2" charset="0"/>
            </a:endParaRPr>
          </a:p>
        </p:txBody>
      </p:sp>
    </p:spTree>
    <p:extLst>
      <p:ext uri="{BB962C8B-B14F-4D97-AF65-F5344CB8AC3E}">
        <p14:creationId xmlns:p14="http://schemas.microsoft.com/office/powerpoint/2010/main" val="172419528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59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5.4.5 Spring MVC </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itle 4">
            <a:extLst>
              <a:ext uri="{FF2B5EF4-FFF2-40B4-BE49-F238E27FC236}">
                <a16:creationId xmlns:a16="http://schemas.microsoft.com/office/drawing/2014/main" id="{0EED3F1D-273C-DB95-FDE1-451F9053DEA9}"/>
              </a:ext>
            </a:extLst>
          </p:cNvPr>
          <p:cNvSpPr txBox="1">
            <a:spLocks/>
          </p:cNvSpPr>
          <p:nvPr/>
        </p:nvSpPr>
        <p:spPr>
          <a:xfrm>
            <a:off x="5020685" y="1228489"/>
            <a:ext cx="2215692" cy="40206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Georgia"/>
              <a:buNone/>
              <a:defRPr sz="2903" b="1"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633" b="0" i="0" u="none" strike="noStrike" cap="none">
                <a:solidFill>
                  <a:srgbClr val="000000"/>
                </a:solidFill>
                <a:latin typeface="Arial"/>
                <a:ea typeface="Arial"/>
                <a:cs typeface="Arial"/>
                <a:sym typeface="Arial"/>
              </a:defRPr>
            </a:lvl9pPr>
          </a:lstStyle>
          <a:p>
            <a:r>
              <a:rPr lang="pl-PL" kern="0" dirty="0">
                <a:latin typeface="Helvetica" pitchFamily="2" charset="0"/>
              </a:rPr>
              <a:t>Spring MVC</a:t>
            </a:r>
          </a:p>
        </p:txBody>
      </p:sp>
      <p:sp>
        <p:nvSpPr>
          <p:cNvPr id="9" name="Rounded Rectangle 6">
            <a:extLst>
              <a:ext uri="{FF2B5EF4-FFF2-40B4-BE49-F238E27FC236}">
                <a16:creationId xmlns:a16="http://schemas.microsoft.com/office/drawing/2014/main" id="{3BDC25BE-E870-5FDF-346B-8C9C6764F9E6}"/>
              </a:ext>
            </a:extLst>
          </p:cNvPr>
          <p:cNvSpPr/>
          <p:nvPr/>
        </p:nvSpPr>
        <p:spPr>
          <a:xfrm>
            <a:off x="1803136" y="2174124"/>
            <a:ext cx="2215692" cy="1008140"/>
          </a:xfrm>
          <a:prstGeom prst="roundRect">
            <a:avLst/>
          </a:prstGeom>
          <a:solidFill>
            <a:schemeClr val="accent5">
              <a:lumMod val="20000"/>
              <a:lumOff val="80000"/>
            </a:schemeClr>
          </a:solidFill>
          <a:ln/>
        </p:spPr>
        <p:style>
          <a:lnRef idx="3">
            <a:schemeClr val="lt1"/>
          </a:lnRef>
          <a:fillRef idx="1">
            <a:schemeClr val="accent5"/>
          </a:fillRef>
          <a:effectRef idx="1">
            <a:schemeClr val="accent5"/>
          </a:effectRef>
          <a:fontRef idx="minor">
            <a:schemeClr val="lt1"/>
          </a:fontRef>
        </p:style>
        <p:txBody>
          <a:bodyPr lIns="103900" tIns="51951" rIns="103900" bIns="51951" rtlCol="0" anchor="t" anchorCtr="0"/>
          <a:lstStyle/>
          <a:p>
            <a:pPr algn="ctr" defTabSz="811700" fontAlgn="base">
              <a:lnSpc>
                <a:spcPct val="90000"/>
              </a:lnSpc>
              <a:buClr>
                <a:schemeClr val="tx2"/>
              </a:buClr>
            </a:pPr>
            <a:endParaRPr lang="pl-PL" sz="1600">
              <a:solidFill>
                <a:schemeClr val="tx1"/>
              </a:solidFill>
              <a:latin typeface="Helvetica" pitchFamily="2" charset="0"/>
            </a:endParaRPr>
          </a:p>
          <a:p>
            <a:pPr algn="ctr" defTabSz="811700" fontAlgn="base">
              <a:lnSpc>
                <a:spcPct val="90000"/>
              </a:lnSpc>
              <a:buClr>
                <a:schemeClr val="tx2"/>
              </a:buClr>
            </a:pPr>
            <a:r>
              <a:rPr lang="pl-PL" sz="1600">
                <a:solidFill>
                  <a:schemeClr val="tx1"/>
                </a:solidFill>
                <a:latin typeface="Helvetica" pitchFamily="2" charset="0"/>
              </a:rPr>
              <a:t>Dispatcher Servlet</a:t>
            </a:r>
            <a:endParaRPr lang="pl-PL" sz="1333">
              <a:solidFill>
                <a:schemeClr val="tx1"/>
              </a:solidFill>
              <a:latin typeface="Helvetica" pitchFamily="2" charset="0"/>
            </a:endParaRPr>
          </a:p>
          <a:p>
            <a:pPr algn="ctr" defTabSz="811700" fontAlgn="base">
              <a:lnSpc>
                <a:spcPct val="90000"/>
              </a:lnSpc>
              <a:buClr>
                <a:schemeClr val="tx2"/>
              </a:buClr>
            </a:pPr>
            <a:r>
              <a:rPr lang="pl-PL" sz="1333">
                <a:solidFill>
                  <a:schemeClr val="tx1"/>
                </a:solidFill>
                <a:latin typeface="Helvetica" pitchFamily="2" charset="0"/>
              </a:rPr>
              <a:t>(kontroler brzegowy)</a:t>
            </a:r>
          </a:p>
        </p:txBody>
      </p:sp>
      <p:cxnSp>
        <p:nvCxnSpPr>
          <p:cNvPr id="11" name="Straight Arrow Connector 7">
            <a:extLst>
              <a:ext uri="{FF2B5EF4-FFF2-40B4-BE49-F238E27FC236}">
                <a16:creationId xmlns:a16="http://schemas.microsoft.com/office/drawing/2014/main" id="{A45380DE-8093-9A1C-B930-6CEE86B132D4}"/>
              </a:ext>
            </a:extLst>
          </p:cNvPr>
          <p:cNvCxnSpPr/>
          <p:nvPr/>
        </p:nvCxnSpPr>
        <p:spPr>
          <a:xfrm>
            <a:off x="263352" y="2318144"/>
            <a:ext cx="1506671" cy="15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TextBox 8">
            <a:extLst>
              <a:ext uri="{FF2B5EF4-FFF2-40B4-BE49-F238E27FC236}">
                <a16:creationId xmlns:a16="http://schemas.microsoft.com/office/drawing/2014/main" id="{17947DB1-7E7A-4747-59E3-4042DBE82509}"/>
              </a:ext>
            </a:extLst>
          </p:cNvPr>
          <p:cNvSpPr txBox="1"/>
          <p:nvPr/>
        </p:nvSpPr>
        <p:spPr>
          <a:xfrm>
            <a:off x="296465" y="2030102"/>
            <a:ext cx="1181249" cy="244122"/>
          </a:xfrm>
          <a:prstGeom prst="rect">
            <a:avLst/>
          </a:prstGeom>
          <a:noFill/>
        </p:spPr>
        <p:txBody>
          <a:bodyPr wrap="none" lIns="103900" tIns="51951" rIns="103900" bIns="51951" rtlCol="0">
            <a:spAutoFit/>
          </a:bodyPr>
          <a:lstStyle/>
          <a:p>
            <a:pPr>
              <a:lnSpc>
                <a:spcPct val="90000"/>
              </a:lnSpc>
            </a:pPr>
            <a:r>
              <a:rPr lang="pl-PL" sz="1000">
                <a:latin typeface="Helvetica" pitchFamily="2" charset="0"/>
              </a:rPr>
              <a:t>1. Żądanie HTTP</a:t>
            </a:r>
          </a:p>
        </p:txBody>
      </p:sp>
      <p:cxnSp>
        <p:nvCxnSpPr>
          <p:cNvPr id="13" name="Straight Arrow Connector 9">
            <a:extLst>
              <a:ext uri="{FF2B5EF4-FFF2-40B4-BE49-F238E27FC236}">
                <a16:creationId xmlns:a16="http://schemas.microsoft.com/office/drawing/2014/main" id="{511CA41B-F322-7C9E-B84B-5EA46A023C62}"/>
              </a:ext>
            </a:extLst>
          </p:cNvPr>
          <p:cNvCxnSpPr/>
          <p:nvPr/>
        </p:nvCxnSpPr>
        <p:spPr>
          <a:xfrm>
            <a:off x="263352" y="3038244"/>
            <a:ext cx="1506671" cy="1588"/>
          </a:xfrm>
          <a:prstGeom prst="straightConnector1">
            <a:avLst/>
          </a:prstGeom>
          <a:ln>
            <a:headEnd type="triangle"/>
            <a:tailEnd type="none"/>
          </a:ln>
        </p:spPr>
        <p:style>
          <a:lnRef idx="3">
            <a:schemeClr val="dk1"/>
          </a:lnRef>
          <a:fillRef idx="0">
            <a:schemeClr val="dk1"/>
          </a:fillRef>
          <a:effectRef idx="2">
            <a:schemeClr val="dk1"/>
          </a:effectRef>
          <a:fontRef idx="minor">
            <a:schemeClr val="tx1"/>
          </a:fontRef>
        </p:style>
      </p:cxnSp>
      <p:sp>
        <p:nvSpPr>
          <p:cNvPr id="14" name="TextBox 10">
            <a:extLst>
              <a:ext uri="{FF2B5EF4-FFF2-40B4-BE49-F238E27FC236}">
                <a16:creationId xmlns:a16="http://schemas.microsoft.com/office/drawing/2014/main" id="{35587561-3175-16C1-43DF-FE154A5550D6}"/>
              </a:ext>
            </a:extLst>
          </p:cNvPr>
          <p:cNvSpPr txBox="1"/>
          <p:nvPr/>
        </p:nvSpPr>
        <p:spPr>
          <a:xfrm>
            <a:off x="296464" y="3110253"/>
            <a:ext cx="1359183" cy="244122"/>
          </a:xfrm>
          <a:prstGeom prst="rect">
            <a:avLst/>
          </a:prstGeom>
          <a:noFill/>
        </p:spPr>
        <p:txBody>
          <a:bodyPr wrap="none" lIns="103900" tIns="51951" rIns="103900" bIns="51951" rtlCol="0">
            <a:spAutoFit/>
          </a:bodyPr>
          <a:lstStyle/>
          <a:p>
            <a:pPr>
              <a:lnSpc>
                <a:spcPct val="90000"/>
              </a:lnSpc>
            </a:pPr>
            <a:r>
              <a:rPr lang="pl-PL" sz="1000">
                <a:latin typeface="Helvetica" pitchFamily="2" charset="0"/>
              </a:rPr>
              <a:t>8. Odpowiedź HTTP</a:t>
            </a:r>
          </a:p>
        </p:txBody>
      </p:sp>
      <p:sp>
        <p:nvSpPr>
          <p:cNvPr id="15" name="Rounded Rectangle 11">
            <a:extLst>
              <a:ext uri="{FF2B5EF4-FFF2-40B4-BE49-F238E27FC236}">
                <a16:creationId xmlns:a16="http://schemas.microsoft.com/office/drawing/2014/main" id="{62D7ABB4-4255-ECB7-A28B-FA40349F3E36}"/>
              </a:ext>
            </a:extLst>
          </p:cNvPr>
          <p:cNvSpPr/>
          <p:nvPr/>
        </p:nvSpPr>
        <p:spPr>
          <a:xfrm>
            <a:off x="5702754" y="2174124"/>
            <a:ext cx="2215692" cy="1008140"/>
          </a:xfrm>
          <a:prstGeom prst="roundRect">
            <a:avLst/>
          </a:prstGeom>
          <a:solidFill>
            <a:srgbClr val="68BD45"/>
          </a:solidFill>
          <a:ln/>
        </p:spPr>
        <p:style>
          <a:lnRef idx="1">
            <a:schemeClr val="accent2"/>
          </a:lnRef>
          <a:fillRef idx="3">
            <a:schemeClr val="accent2"/>
          </a:fillRef>
          <a:effectRef idx="2">
            <a:schemeClr val="accent2"/>
          </a:effectRef>
          <a:fontRef idx="minor">
            <a:schemeClr val="lt1"/>
          </a:fontRef>
        </p:style>
        <p:txBody>
          <a:bodyPr lIns="103900" tIns="51951" rIns="103900" bIns="51951" rtlCol="0" anchor="t" anchorCtr="0"/>
          <a:lstStyle/>
          <a:p>
            <a:pPr algn="ctr" defTabSz="811700" fontAlgn="base">
              <a:buClr>
                <a:schemeClr val="tx2"/>
              </a:buClr>
            </a:pPr>
            <a:endParaRPr lang="pl-PL" sz="2000">
              <a:solidFill>
                <a:schemeClr val="tx1"/>
              </a:solidFill>
              <a:latin typeface="Helvetica" pitchFamily="2" charset="0"/>
            </a:endParaRPr>
          </a:p>
          <a:p>
            <a:pPr algn="ctr" defTabSz="811700" fontAlgn="base">
              <a:lnSpc>
                <a:spcPct val="90000"/>
              </a:lnSpc>
              <a:buClr>
                <a:schemeClr val="tx2"/>
              </a:buClr>
            </a:pPr>
            <a:r>
              <a:rPr lang="pl-PL" sz="1600">
                <a:solidFill>
                  <a:schemeClr val="tx1"/>
                </a:solidFill>
                <a:latin typeface="Helvetica" pitchFamily="2" charset="0"/>
              </a:rPr>
              <a:t>Kontroler</a:t>
            </a:r>
          </a:p>
        </p:txBody>
      </p:sp>
      <p:cxnSp>
        <p:nvCxnSpPr>
          <p:cNvPr id="16" name="Straight Arrow Connector 12">
            <a:extLst>
              <a:ext uri="{FF2B5EF4-FFF2-40B4-BE49-F238E27FC236}">
                <a16:creationId xmlns:a16="http://schemas.microsoft.com/office/drawing/2014/main" id="{01DAC363-3584-FAF4-2F44-93FACDF7994E}"/>
              </a:ext>
            </a:extLst>
          </p:cNvPr>
          <p:cNvCxnSpPr/>
          <p:nvPr/>
        </p:nvCxnSpPr>
        <p:spPr>
          <a:xfrm>
            <a:off x="4107456" y="2318144"/>
            <a:ext cx="1506671" cy="15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TextBox 13">
            <a:extLst>
              <a:ext uri="{FF2B5EF4-FFF2-40B4-BE49-F238E27FC236}">
                <a16:creationId xmlns:a16="http://schemas.microsoft.com/office/drawing/2014/main" id="{45FDD1AC-5933-AF81-AAF4-F260A582E6E0}"/>
              </a:ext>
            </a:extLst>
          </p:cNvPr>
          <p:cNvSpPr txBox="1"/>
          <p:nvPr/>
        </p:nvSpPr>
        <p:spPr>
          <a:xfrm>
            <a:off x="4107455" y="2030102"/>
            <a:ext cx="1181249" cy="244122"/>
          </a:xfrm>
          <a:prstGeom prst="rect">
            <a:avLst/>
          </a:prstGeom>
          <a:noFill/>
        </p:spPr>
        <p:txBody>
          <a:bodyPr wrap="none" lIns="103900" tIns="51951" rIns="103900" bIns="51951" rtlCol="0">
            <a:spAutoFit/>
          </a:bodyPr>
          <a:lstStyle/>
          <a:p>
            <a:pPr>
              <a:lnSpc>
                <a:spcPct val="90000"/>
              </a:lnSpc>
            </a:pPr>
            <a:r>
              <a:rPr lang="pl-PL" sz="1000">
                <a:latin typeface="Helvetica" pitchFamily="2" charset="0"/>
              </a:rPr>
              <a:t>2. Żądanie HTTP</a:t>
            </a:r>
          </a:p>
        </p:txBody>
      </p:sp>
      <p:cxnSp>
        <p:nvCxnSpPr>
          <p:cNvPr id="18" name="Straight Arrow Connector 14">
            <a:extLst>
              <a:ext uri="{FF2B5EF4-FFF2-40B4-BE49-F238E27FC236}">
                <a16:creationId xmlns:a16="http://schemas.microsoft.com/office/drawing/2014/main" id="{CA5ACDAC-6D70-1A84-EE84-8DC823BC05FB}"/>
              </a:ext>
            </a:extLst>
          </p:cNvPr>
          <p:cNvCxnSpPr/>
          <p:nvPr/>
        </p:nvCxnSpPr>
        <p:spPr>
          <a:xfrm>
            <a:off x="4107456" y="3038244"/>
            <a:ext cx="1506671" cy="1588"/>
          </a:xfrm>
          <a:prstGeom prst="straightConnector1">
            <a:avLst/>
          </a:prstGeom>
          <a:ln>
            <a:headEnd type="triangle"/>
            <a:tailEnd type="none"/>
          </a:ln>
        </p:spPr>
        <p:style>
          <a:lnRef idx="3">
            <a:schemeClr val="dk1"/>
          </a:lnRef>
          <a:fillRef idx="0">
            <a:schemeClr val="dk1"/>
          </a:fillRef>
          <a:effectRef idx="2">
            <a:schemeClr val="dk1"/>
          </a:effectRef>
          <a:fontRef idx="minor">
            <a:schemeClr val="tx1"/>
          </a:fontRef>
        </p:style>
      </p:cxnSp>
      <p:sp>
        <p:nvSpPr>
          <p:cNvPr id="19" name="TextBox 15">
            <a:extLst>
              <a:ext uri="{FF2B5EF4-FFF2-40B4-BE49-F238E27FC236}">
                <a16:creationId xmlns:a16="http://schemas.microsoft.com/office/drawing/2014/main" id="{2485F352-C598-CA3A-750A-F33C7BC1D408}"/>
              </a:ext>
            </a:extLst>
          </p:cNvPr>
          <p:cNvSpPr txBox="1"/>
          <p:nvPr/>
        </p:nvSpPr>
        <p:spPr>
          <a:xfrm>
            <a:off x="4107455" y="3110253"/>
            <a:ext cx="1394449" cy="382621"/>
          </a:xfrm>
          <a:prstGeom prst="rect">
            <a:avLst/>
          </a:prstGeom>
          <a:noFill/>
        </p:spPr>
        <p:txBody>
          <a:bodyPr wrap="none" lIns="103900" tIns="51951" rIns="103900" bIns="51951" rtlCol="0">
            <a:spAutoFit/>
          </a:bodyPr>
          <a:lstStyle/>
          <a:p>
            <a:pPr>
              <a:lnSpc>
                <a:spcPct val="90000"/>
              </a:lnSpc>
            </a:pPr>
            <a:r>
              <a:rPr lang="pl-PL" sz="1000">
                <a:latin typeface="Helvetica" pitchFamily="2" charset="0"/>
              </a:rPr>
              <a:t>5. Zwrócenie modelu</a:t>
            </a:r>
          </a:p>
          <a:p>
            <a:pPr>
              <a:lnSpc>
                <a:spcPct val="90000"/>
              </a:lnSpc>
            </a:pPr>
            <a:r>
              <a:rPr lang="pl-PL" sz="1000">
                <a:latin typeface="Helvetica" pitchFamily="2" charset="0"/>
              </a:rPr>
              <a:t>    i nazwy widoku</a:t>
            </a:r>
          </a:p>
        </p:txBody>
      </p:sp>
      <p:sp>
        <p:nvSpPr>
          <p:cNvPr id="20" name="Rounded Rectangle 16">
            <a:extLst>
              <a:ext uri="{FF2B5EF4-FFF2-40B4-BE49-F238E27FC236}">
                <a16:creationId xmlns:a16="http://schemas.microsoft.com/office/drawing/2014/main" id="{D0AF547C-0701-E87D-9350-8C8A7A9049CE}"/>
              </a:ext>
            </a:extLst>
          </p:cNvPr>
          <p:cNvSpPr/>
          <p:nvPr/>
        </p:nvSpPr>
        <p:spPr>
          <a:xfrm>
            <a:off x="9602372" y="2174124"/>
            <a:ext cx="2215692" cy="1008140"/>
          </a:xfrm>
          <a:prstGeom prst="roundRect">
            <a:avLst/>
          </a:prstGeom>
          <a:solidFill>
            <a:srgbClr val="B9B9B9"/>
          </a:solidFill>
          <a:ln/>
        </p:spPr>
        <p:style>
          <a:lnRef idx="3">
            <a:schemeClr val="lt1"/>
          </a:lnRef>
          <a:fillRef idx="1">
            <a:schemeClr val="accent2"/>
          </a:fillRef>
          <a:effectRef idx="1">
            <a:schemeClr val="accent2"/>
          </a:effectRef>
          <a:fontRef idx="minor">
            <a:schemeClr val="lt1"/>
          </a:fontRef>
        </p:style>
        <p:txBody>
          <a:bodyPr lIns="103900" tIns="51951" rIns="103900" bIns="51951" rtlCol="0" anchor="t" anchorCtr="0"/>
          <a:lstStyle/>
          <a:p>
            <a:pPr algn="ctr" defTabSz="811700" fontAlgn="base">
              <a:lnSpc>
                <a:spcPct val="90000"/>
              </a:lnSpc>
              <a:buClr>
                <a:schemeClr val="tx2"/>
              </a:buClr>
            </a:pPr>
            <a:endParaRPr lang="pl-PL" sz="1600">
              <a:solidFill>
                <a:schemeClr val="tx1"/>
              </a:solidFill>
              <a:latin typeface="Helvetica" pitchFamily="2" charset="0"/>
            </a:endParaRPr>
          </a:p>
          <a:p>
            <a:pPr algn="ctr" defTabSz="811700" fontAlgn="base">
              <a:lnSpc>
                <a:spcPct val="90000"/>
              </a:lnSpc>
              <a:buClr>
                <a:schemeClr val="tx2"/>
              </a:buClr>
            </a:pPr>
            <a:r>
              <a:rPr lang="pl-PL" sz="1600">
                <a:solidFill>
                  <a:schemeClr val="tx1"/>
                </a:solidFill>
                <a:latin typeface="Helvetica" pitchFamily="2" charset="0"/>
              </a:rPr>
              <a:t>Usługi biznesowe</a:t>
            </a:r>
          </a:p>
          <a:p>
            <a:pPr algn="ctr" defTabSz="811700" fontAlgn="base">
              <a:lnSpc>
                <a:spcPct val="90000"/>
              </a:lnSpc>
              <a:buClr>
                <a:schemeClr val="tx2"/>
              </a:buClr>
            </a:pPr>
            <a:r>
              <a:rPr lang="pl-PL" sz="1333">
                <a:solidFill>
                  <a:schemeClr val="tx1"/>
                </a:solidFill>
                <a:latin typeface="Helvetica" pitchFamily="2" charset="0"/>
              </a:rPr>
              <a:t>(model)</a:t>
            </a:r>
          </a:p>
        </p:txBody>
      </p:sp>
      <p:cxnSp>
        <p:nvCxnSpPr>
          <p:cNvPr id="21" name="Straight Arrow Connector 17">
            <a:extLst>
              <a:ext uri="{FF2B5EF4-FFF2-40B4-BE49-F238E27FC236}">
                <a16:creationId xmlns:a16="http://schemas.microsoft.com/office/drawing/2014/main" id="{C58DBBB9-7D3C-BF50-9214-AB23F37F3EF6}"/>
              </a:ext>
            </a:extLst>
          </p:cNvPr>
          <p:cNvCxnSpPr/>
          <p:nvPr/>
        </p:nvCxnSpPr>
        <p:spPr>
          <a:xfrm>
            <a:off x="8007073" y="2318144"/>
            <a:ext cx="150667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2" name="TextBox 18">
            <a:extLst>
              <a:ext uri="{FF2B5EF4-FFF2-40B4-BE49-F238E27FC236}">
                <a16:creationId xmlns:a16="http://schemas.microsoft.com/office/drawing/2014/main" id="{A0D592F1-FDEA-C23F-0B36-7A841F0EC39B}"/>
              </a:ext>
            </a:extLst>
          </p:cNvPr>
          <p:cNvSpPr txBox="1"/>
          <p:nvPr/>
        </p:nvSpPr>
        <p:spPr>
          <a:xfrm>
            <a:off x="7918445" y="1844824"/>
            <a:ext cx="1471393" cy="382621"/>
          </a:xfrm>
          <a:prstGeom prst="rect">
            <a:avLst/>
          </a:prstGeom>
          <a:noFill/>
        </p:spPr>
        <p:txBody>
          <a:bodyPr wrap="none" lIns="103900" tIns="51951" rIns="103900" bIns="51951" rtlCol="0">
            <a:spAutoFit/>
          </a:bodyPr>
          <a:lstStyle/>
          <a:p>
            <a:pPr>
              <a:lnSpc>
                <a:spcPct val="90000"/>
              </a:lnSpc>
            </a:pPr>
            <a:r>
              <a:rPr lang="pl-PL" sz="1000">
                <a:latin typeface="Helvetica" pitchFamily="2" charset="0"/>
              </a:rPr>
              <a:t>3. Zapytanie/</a:t>
            </a:r>
          </a:p>
          <a:p>
            <a:pPr>
              <a:lnSpc>
                <a:spcPct val="90000"/>
              </a:lnSpc>
            </a:pPr>
            <a:r>
              <a:rPr lang="pl-PL" sz="1000">
                <a:latin typeface="Helvetica" pitchFamily="2" charset="0"/>
              </a:rPr>
              <a:t>    aktualizacja modelu</a:t>
            </a:r>
          </a:p>
        </p:txBody>
      </p:sp>
      <p:cxnSp>
        <p:nvCxnSpPr>
          <p:cNvPr id="23" name="Straight Arrow Connector 19">
            <a:extLst>
              <a:ext uri="{FF2B5EF4-FFF2-40B4-BE49-F238E27FC236}">
                <a16:creationId xmlns:a16="http://schemas.microsoft.com/office/drawing/2014/main" id="{65C08D31-CACA-FB89-34F8-AF4393EED8D6}"/>
              </a:ext>
            </a:extLst>
          </p:cNvPr>
          <p:cNvCxnSpPr/>
          <p:nvPr/>
        </p:nvCxnSpPr>
        <p:spPr>
          <a:xfrm>
            <a:off x="8007073" y="3038244"/>
            <a:ext cx="1506671" cy="1588"/>
          </a:xfrm>
          <a:prstGeom prst="straightConnector1">
            <a:avLst/>
          </a:prstGeom>
          <a:ln>
            <a:headEnd type="triangle"/>
            <a:tailEnd type="none"/>
          </a:ln>
        </p:spPr>
        <p:style>
          <a:lnRef idx="3">
            <a:schemeClr val="dk1"/>
          </a:lnRef>
          <a:fillRef idx="0">
            <a:schemeClr val="dk1"/>
          </a:fillRef>
          <a:effectRef idx="2">
            <a:schemeClr val="dk1"/>
          </a:effectRef>
          <a:fontRef idx="minor">
            <a:schemeClr val="tx1"/>
          </a:fontRef>
        </p:style>
      </p:cxnSp>
      <p:sp>
        <p:nvSpPr>
          <p:cNvPr id="24" name="TextBox 20">
            <a:extLst>
              <a:ext uri="{FF2B5EF4-FFF2-40B4-BE49-F238E27FC236}">
                <a16:creationId xmlns:a16="http://schemas.microsoft.com/office/drawing/2014/main" id="{574CDB41-B020-06E3-1958-7F6AECBC5122}"/>
              </a:ext>
            </a:extLst>
          </p:cNvPr>
          <p:cNvSpPr txBox="1"/>
          <p:nvPr/>
        </p:nvSpPr>
        <p:spPr>
          <a:xfrm>
            <a:off x="7918445" y="3117248"/>
            <a:ext cx="1455363" cy="396535"/>
          </a:xfrm>
          <a:prstGeom prst="rect">
            <a:avLst/>
          </a:prstGeom>
          <a:noFill/>
        </p:spPr>
        <p:txBody>
          <a:bodyPr wrap="none" lIns="103900" tIns="51951" rIns="103900" bIns="51951" rtlCol="0">
            <a:spAutoFit/>
          </a:bodyPr>
          <a:lstStyle/>
          <a:p>
            <a:pPr>
              <a:lnSpc>
                <a:spcPct val="90000"/>
              </a:lnSpc>
            </a:pPr>
            <a:r>
              <a:rPr lang="pl-PL" sz="1050">
                <a:latin typeface="Helvetica" pitchFamily="2" charset="0"/>
              </a:rPr>
              <a:t>4. Zwrócenie danych</a:t>
            </a:r>
          </a:p>
          <a:p>
            <a:pPr>
              <a:lnSpc>
                <a:spcPct val="90000"/>
              </a:lnSpc>
            </a:pPr>
            <a:r>
              <a:rPr lang="pl-PL" sz="1050">
                <a:latin typeface="Helvetica" pitchFamily="2" charset="0"/>
              </a:rPr>
              <a:t>    (o ile istnieją)</a:t>
            </a:r>
          </a:p>
        </p:txBody>
      </p:sp>
      <p:sp>
        <p:nvSpPr>
          <p:cNvPr id="25" name="Rounded Rectangle 21">
            <a:extLst>
              <a:ext uri="{FF2B5EF4-FFF2-40B4-BE49-F238E27FC236}">
                <a16:creationId xmlns:a16="http://schemas.microsoft.com/office/drawing/2014/main" id="{6A2F464C-53F2-723B-95B8-B369352C2ACA}"/>
              </a:ext>
            </a:extLst>
          </p:cNvPr>
          <p:cNvSpPr/>
          <p:nvPr/>
        </p:nvSpPr>
        <p:spPr>
          <a:xfrm>
            <a:off x="1803136" y="4982514"/>
            <a:ext cx="2215692" cy="934539"/>
          </a:xfrm>
          <a:prstGeom prst="roundRect">
            <a:avLst/>
          </a:prstGeom>
          <a:solidFill>
            <a:schemeClr val="accent1"/>
          </a:solidFill>
          <a:ln/>
        </p:spPr>
        <p:style>
          <a:lnRef idx="3">
            <a:schemeClr val="lt1"/>
          </a:lnRef>
          <a:fillRef idx="1">
            <a:schemeClr val="accent2"/>
          </a:fillRef>
          <a:effectRef idx="1">
            <a:schemeClr val="accent2"/>
          </a:effectRef>
          <a:fontRef idx="minor">
            <a:schemeClr val="lt1"/>
          </a:fontRef>
        </p:style>
        <p:txBody>
          <a:bodyPr lIns="103900" tIns="51951" rIns="103900" bIns="51951" rtlCol="0" anchor="t" anchorCtr="0"/>
          <a:lstStyle/>
          <a:p>
            <a:pPr algn="ctr" defTabSz="811700" fontAlgn="base">
              <a:lnSpc>
                <a:spcPct val="90000"/>
              </a:lnSpc>
              <a:buClr>
                <a:schemeClr val="tx2"/>
              </a:buClr>
            </a:pPr>
            <a:endParaRPr lang="pl-PL" sz="2000" dirty="0">
              <a:solidFill>
                <a:schemeClr val="tx1"/>
              </a:solidFill>
              <a:latin typeface="Helvetica" pitchFamily="2" charset="0"/>
            </a:endParaRPr>
          </a:p>
          <a:p>
            <a:pPr algn="ctr" defTabSz="811700" fontAlgn="base">
              <a:lnSpc>
                <a:spcPct val="90000"/>
              </a:lnSpc>
              <a:buClr>
                <a:schemeClr val="tx2"/>
              </a:buClr>
            </a:pPr>
            <a:r>
              <a:rPr lang="pl-PL" sz="1600" dirty="0">
                <a:solidFill>
                  <a:schemeClr val="tx1"/>
                </a:solidFill>
                <a:latin typeface="Helvetica" pitchFamily="2" charset="0"/>
              </a:rPr>
              <a:t>Widok</a:t>
            </a:r>
          </a:p>
        </p:txBody>
      </p:sp>
      <p:cxnSp>
        <p:nvCxnSpPr>
          <p:cNvPr id="26" name="Straight Arrow Connector 22">
            <a:extLst>
              <a:ext uri="{FF2B5EF4-FFF2-40B4-BE49-F238E27FC236}">
                <a16:creationId xmlns:a16="http://schemas.microsoft.com/office/drawing/2014/main" id="{6A7712F2-0C81-BC15-6F73-45D841A8A29C}"/>
              </a:ext>
            </a:extLst>
          </p:cNvPr>
          <p:cNvCxnSpPr/>
          <p:nvPr/>
        </p:nvCxnSpPr>
        <p:spPr>
          <a:xfrm rot="5400000" flipH="1" flipV="1">
            <a:off x="2925806" y="4081410"/>
            <a:ext cx="1656231" cy="1955"/>
          </a:xfrm>
          <a:prstGeom prst="straightConnector1">
            <a:avLst/>
          </a:prstGeom>
          <a:ln>
            <a:headEnd type="triangle"/>
            <a:tailEnd type="none"/>
          </a:ln>
        </p:spPr>
        <p:style>
          <a:lnRef idx="3">
            <a:schemeClr val="dk1"/>
          </a:lnRef>
          <a:fillRef idx="0">
            <a:schemeClr val="dk1"/>
          </a:fillRef>
          <a:effectRef idx="2">
            <a:schemeClr val="dk1"/>
          </a:effectRef>
          <a:fontRef idx="minor">
            <a:schemeClr val="tx1"/>
          </a:fontRef>
        </p:style>
      </p:cxnSp>
      <p:sp>
        <p:nvSpPr>
          <p:cNvPr id="27" name="TextBox 23">
            <a:extLst>
              <a:ext uri="{FF2B5EF4-FFF2-40B4-BE49-F238E27FC236}">
                <a16:creationId xmlns:a16="http://schemas.microsoft.com/office/drawing/2014/main" id="{40069859-C157-00DD-AE11-72374F1F18F8}"/>
              </a:ext>
            </a:extLst>
          </p:cNvPr>
          <p:cNvSpPr txBox="1"/>
          <p:nvPr/>
        </p:nvSpPr>
        <p:spPr>
          <a:xfrm>
            <a:off x="3877792" y="4478730"/>
            <a:ext cx="2022826" cy="244122"/>
          </a:xfrm>
          <a:prstGeom prst="rect">
            <a:avLst/>
          </a:prstGeom>
          <a:noFill/>
        </p:spPr>
        <p:txBody>
          <a:bodyPr wrap="none" lIns="103900" tIns="51951" rIns="103900" bIns="51951" rtlCol="0">
            <a:spAutoFit/>
          </a:bodyPr>
          <a:lstStyle/>
          <a:p>
            <a:pPr>
              <a:lnSpc>
                <a:spcPct val="90000"/>
              </a:lnSpc>
            </a:pPr>
            <a:r>
              <a:rPr lang="pl-PL" sz="1000">
                <a:latin typeface="Helvetica" pitchFamily="2" charset="0"/>
              </a:rPr>
              <a:t>6b. Przekazanie danych modelu</a:t>
            </a:r>
          </a:p>
        </p:txBody>
      </p:sp>
      <p:sp>
        <p:nvSpPr>
          <p:cNvPr id="28" name="TextBox 24">
            <a:extLst>
              <a:ext uri="{FF2B5EF4-FFF2-40B4-BE49-F238E27FC236}">
                <a16:creationId xmlns:a16="http://schemas.microsoft.com/office/drawing/2014/main" id="{33599494-CCD4-F4B3-15E2-5C026E20BE01}"/>
              </a:ext>
            </a:extLst>
          </p:cNvPr>
          <p:cNvSpPr txBox="1"/>
          <p:nvPr/>
        </p:nvSpPr>
        <p:spPr>
          <a:xfrm>
            <a:off x="3877792" y="4046382"/>
            <a:ext cx="2848372" cy="244122"/>
          </a:xfrm>
          <a:prstGeom prst="rect">
            <a:avLst/>
          </a:prstGeom>
          <a:noFill/>
        </p:spPr>
        <p:txBody>
          <a:bodyPr wrap="none" lIns="103900" tIns="51951" rIns="103900" bIns="51951" rtlCol="0">
            <a:spAutoFit/>
          </a:bodyPr>
          <a:lstStyle/>
          <a:p>
            <a:pPr>
              <a:lnSpc>
                <a:spcPct val="90000"/>
              </a:lnSpc>
            </a:pPr>
            <a:r>
              <a:rPr lang="pl-PL" sz="1000">
                <a:latin typeface="Helvetica" pitchFamily="2" charset="0"/>
              </a:rPr>
              <a:t>6a. Wyszukiwanie widoku na podstawie nazwy</a:t>
            </a:r>
          </a:p>
        </p:txBody>
      </p:sp>
      <p:cxnSp>
        <p:nvCxnSpPr>
          <p:cNvPr id="29" name="Straight Arrow Connector 25">
            <a:extLst>
              <a:ext uri="{FF2B5EF4-FFF2-40B4-BE49-F238E27FC236}">
                <a16:creationId xmlns:a16="http://schemas.microsoft.com/office/drawing/2014/main" id="{7D014B81-4037-E177-C2E7-3229559D609D}"/>
              </a:ext>
            </a:extLst>
          </p:cNvPr>
          <p:cNvCxnSpPr/>
          <p:nvPr/>
        </p:nvCxnSpPr>
        <p:spPr>
          <a:xfrm rot="5400000" flipH="1" flipV="1">
            <a:off x="1241880" y="4081410"/>
            <a:ext cx="1656231" cy="1955"/>
          </a:xfrm>
          <a:prstGeom prst="straightConnector1">
            <a:avLst/>
          </a:prstGeom>
          <a:ln>
            <a:headEnd type="none"/>
            <a:tailEnd type="triangle"/>
          </a:ln>
        </p:spPr>
        <p:style>
          <a:lnRef idx="3">
            <a:schemeClr val="dk1"/>
          </a:lnRef>
          <a:fillRef idx="0">
            <a:schemeClr val="dk1"/>
          </a:fillRef>
          <a:effectRef idx="2">
            <a:schemeClr val="dk1"/>
          </a:effectRef>
          <a:fontRef idx="minor">
            <a:schemeClr val="tx1"/>
          </a:fontRef>
        </p:style>
      </p:cxnSp>
      <p:sp>
        <p:nvSpPr>
          <p:cNvPr id="30" name="TextBox 26">
            <a:extLst>
              <a:ext uri="{FF2B5EF4-FFF2-40B4-BE49-F238E27FC236}">
                <a16:creationId xmlns:a16="http://schemas.microsoft.com/office/drawing/2014/main" id="{4D678DD2-B3A0-E1BE-DB97-220A5ED92A8C}"/>
              </a:ext>
            </a:extLst>
          </p:cNvPr>
          <p:cNvSpPr txBox="1"/>
          <p:nvPr/>
        </p:nvSpPr>
        <p:spPr>
          <a:xfrm>
            <a:off x="786495" y="4046382"/>
            <a:ext cx="1144381" cy="382621"/>
          </a:xfrm>
          <a:prstGeom prst="rect">
            <a:avLst/>
          </a:prstGeom>
          <a:noFill/>
        </p:spPr>
        <p:txBody>
          <a:bodyPr wrap="none" lIns="103900" tIns="51951" rIns="103900" bIns="51951" rtlCol="0">
            <a:spAutoFit/>
          </a:bodyPr>
          <a:lstStyle/>
          <a:p>
            <a:pPr>
              <a:lnSpc>
                <a:spcPct val="90000"/>
              </a:lnSpc>
            </a:pPr>
            <a:r>
              <a:rPr lang="pl-PL" sz="1000">
                <a:latin typeface="Helvetica" pitchFamily="2" charset="0"/>
              </a:rPr>
              <a:t>7. Generowanie </a:t>
            </a:r>
          </a:p>
          <a:p>
            <a:pPr>
              <a:lnSpc>
                <a:spcPct val="90000"/>
              </a:lnSpc>
            </a:pPr>
            <a:r>
              <a:rPr lang="pl-PL" sz="1000">
                <a:latin typeface="Helvetica" pitchFamily="2" charset="0"/>
              </a:rPr>
              <a:t>    strony</a:t>
            </a:r>
          </a:p>
        </p:txBody>
      </p:sp>
    </p:spTree>
    <p:extLst>
      <p:ext uri="{BB962C8B-B14F-4D97-AF65-F5344CB8AC3E}">
        <p14:creationId xmlns:p14="http://schemas.microsoft.com/office/powerpoint/2010/main" val="1221091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a:solidFill>
                  <a:srgbClr val="002C58"/>
                </a:solidFill>
                <a:latin typeface="Helvetica" pitchFamily="2" charset="0"/>
                <a:ea typeface="+mn-ea"/>
                <a:cs typeface="+mn-cs"/>
              </a:rPr>
              <a:t>Wymagania dotyczące laboratorium</a:t>
            </a:r>
            <a:endParaRPr lang="pl-PL" sz="2900">
              <a:latin typeface="Helvetica" pitchFamily="2" charset="0"/>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2C98380-5FF3-07FC-830B-F043540B453B}"/>
              </a:ext>
            </a:extLst>
          </p:cNvPr>
          <p:cNvSpPr txBox="1"/>
          <p:nvPr/>
        </p:nvSpPr>
        <p:spPr>
          <a:xfrm>
            <a:off x="571614" y="990600"/>
            <a:ext cx="9334386" cy="3477875"/>
          </a:xfrm>
          <a:prstGeom prst="rect">
            <a:avLst/>
          </a:prstGeom>
          <a:noFill/>
        </p:spPr>
        <p:txBody>
          <a:bodyPr wrap="square">
            <a:spAutoFit/>
          </a:bodyPr>
          <a:lstStyle/>
          <a:p>
            <a:pPr algn="l"/>
            <a:r>
              <a:rPr lang="pl-PL" sz="2000" b="1" i="0" u="none" strike="noStrike" dirty="0">
                <a:solidFill>
                  <a:srgbClr val="002B58"/>
                </a:solidFill>
                <a:effectLst/>
                <a:highlight>
                  <a:srgbClr val="FFFFFF"/>
                </a:highlight>
                <a:latin typeface="Roboto" panose="02000000000000000000" pitchFamily="2" charset="0"/>
              </a:rPr>
              <a:t>Wymagania techniczne</a:t>
            </a:r>
            <a:endParaRPr lang="pl-PL" sz="2000" b="0" i="0" u="none" strike="noStrike" dirty="0">
              <a:solidFill>
                <a:srgbClr val="002B58"/>
              </a:solidFill>
              <a:effectLst/>
              <a:highlight>
                <a:srgbClr val="FFFFFF"/>
              </a:highlight>
              <a:latin typeface="Roboto" panose="02000000000000000000" pitchFamily="2" charset="0"/>
            </a:endParaRPr>
          </a:p>
          <a:p>
            <a:pPr algn="l">
              <a:buFont typeface="+mj-lt"/>
              <a:buAutoNum type="arabicPeriod"/>
            </a:pPr>
            <a:r>
              <a:rPr lang="pl-PL" sz="2000" b="0" i="0" u="none" strike="noStrike" dirty="0">
                <a:solidFill>
                  <a:srgbClr val="002B58"/>
                </a:solidFill>
                <a:effectLst/>
                <a:highlight>
                  <a:srgbClr val="FFFFFF"/>
                </a:highlight>
                <a:latin typeface="Roboto" panose="02000000000000000000" pitchFamily="2" charset="0"/>
              </a:rPr>
              <a:t>Podstawowa znajomość GIT </a:t>
            </a:r>
          </a:p>
          <a:p>
            <a:pPr marL="742950" lvl="1" indent="-285750" algn="l">
              <a:buFont typeface="+mj-lt"/>
              <a:buAutoNum type="arabicPeriod"/>
            </a:pPr>
            <a:r>
              <a:rPr lang="pl-PL" sz="2000" b="0" i="0" u="none" strike="noStrike" dirty="0">
                <a:solidFill>
                  <a:srgbClr val="002B58"/>
                </a:solidFill>
                <a:effectLst/>
                <a:highlight>
                  <a:srgbClr val="FFFFFF"/>
                </a:highlight>
                <a:latin typeface="Roboto" panose="02000000000000000000" pitchFamily="2" charset="0"/>
              </a:rPr>
              <a:t>Projekt, który w ramach laboratorium będziemy rozwijać znajduje się pod podanym linkiem: (</a:t>
            </a:r>
            <a:r>
              <a:rPr lang="pl-PL" sz="2000" b="0" i="0" u="none" strike="noStrike" dirty="0">
                <a:solidFill>
                  <a:srgbClr val="002B58"/>
                </a:solidFill>
                <a:effectLst/>
                <a:highlight>
                  <a:srgbClr val="FFFFFF"/>
                </a:highlight>
                <a:latin typeface="Roboto" panose="02000000000000000000" pitchFamily="2" charset="0"/>
                <a:hlinkClick r:id="rId6">
                  <a:extLst>
                    <a:ext uri="{A12FA001-AC4F-418D-AE19-62706E023703}">
                      <ahyp:hlinkClr xmlns:ahyp="http://schemas.microsoft.com/office/drawing/2018/hyperlinkcolor" val="tx"/>
                    </a:ext>
                  </a:extLst>
                </a:hlinkClick>
              </a:rPr>
              <a:t>CapWSB-FitnessTracker</a:t>
            </a:r>
            <a:r>
              <a:rPr lang="pl-PL" sz="2000" b="0" i="0" u="none" strike="noStrike" dirty="0">
                <a:solidFill>
                  <a:srgbClr val="002B58"/>
                </a:solidFill>
                <a:effectLst/>
                <a:highlight>
                  <a:srgbClr val="FFFFFF"/>
                </a:highlight>
                <a:latin typeface="Roboto" panose="02000000000000000000" pitchFamily="2" charset="0"/>
              </a:rPr>
              <a:t> ) </a:t>
            </a:r>
          </a:p>
          <a:p>
            <a:pPr marL="742950" lvl="1" indent="-285750" algn="l">
              <a:buFont typeface="+mj-lt"/>
              <a:buAutoNum type="arabicPeriod"/>
            </a:pPr>
            <a:r>
              <a:rPr lang="pl-PL" sz="2000" b="0" i="0" u="none" strike="noStrike" dirty="0">
                <a:solidFill>
                  <a:srgbClr val="002B58"/>
                </a:solidFill>
                <a:effectLst/>
                <a:highlight>
                  <a:srgbClr val="FFFFFF"/>
                </a:highlight>
                <a:latin typeface="Roboto" panose="02000000000000000000" pitchFamily="2" charset="0"/>
              </a:rPr>
              <a:t>Zadania przesyłane są prywatnego repozytorium (należy je założyć </a:t>
            </a:r>
            <a:br>
              <a:rPr lang="pl-PL" sz="2000" b="0" i="0" u="none" strike="noStrike" dirty="0">
                <a:solidFill>
                  <a:srgbClr val="002B58"/>
                </a:solidFill>
                <a:effectLst/>
                <a:highlight>
                  <a:srgbClr val="FFFFFF"/>
                </a:highlight>
                <a:latin typeface="Roboto" panose="02000000000000000000" pitchFamily="2" charset="0"/>
              </a:rPr>
            </a:br>
            <a:r>
              <a:rPr lang="pl-PL" sz="2000" b="0" i="0" u="none" strike="noStrike" dirty="0">
                <a:solidFill>
                  <a:srgbClr val="002B58"/>
                </a:solidFill>
                <a:effectLst/>
                <a:highlight>
                  <a:srgbClr val="FFFFFF"/>
                </a:highlight>
                <a:latin typeface="Roboto" panose="02000000000000000000" pitchFamily="2" charset="0"/>
              </a:rPr>
              <a:t>i udostępnić prowadzącemu dostęp)</a:t>
            </a:r>
          </a:p>
          <a:p>
            <a:pPr marL="742950" lvl="1" indent="-285750" algn="l">
              <a:buFont typeface="+mj-lt"/>
              <a:buAutoNum type="arabicPeriod"/>
            </a:pPr>
            <a:r>
              <a:rPr lang="pl-PL" sz="2000" b="0" i="0" u="none" strike="noStrike" dirty="0">
                <a:solidFill>
                  <a:srgbClr val="002B58"/>
                </a:solidFill>
                <a:effectLst/>
                <a:highlight>
                  <a:srgbClr val="FFFFFF"/>
                </a:highlight>
                <a:latin typeface="Roboto" panose="02000000000000000000" pitchFamily="2" charset="0"/>
              </a:rPr>
              <a:t>Archiwum w formie .zip na zakończenie kursu na platformie </a:t>
            </a:r>
            <a:r>
              <a:rPr lang="pl-PL" sz="2000" b="0" i="0" u="none" strike="noStrike" dirty="0" err="1">
                <a:solidFill>
                  <a:srgbClr val="002B58"/>
                </a:solidFill>
                <a:effectLst/>
                <a:highlight>
                  <a:srgbClr val="FFFFFF"/>
                </a:highlight>
                <a:latin typeface="Roboto" panose="02000000000000000000" pitchFamily="2" charset="0"/>
              </a:rPr>
              <a:t>Moodle</a:t>
            </a:r>
            <a:endParaRPr lang="pl-PL" sz="2000" b="0" i="0" u="none" strike="noStrike" dirty="0">
              <a:solidFill>
                <a:srgbClr val="002B58"/>
              </a:solidFill>
              <a:effectLst/>
              <a:highlight>
                <a:srgbClr val="FFFFFF"/>
              </a:highlight>
              <a:latin typeface="Roboto" panose="02000000000000000000" pitchFamily="2" charset="0"/>
            </a:endParaRPr>
          </a:p>
          <a:p>
            <a:pPr algn="l">
              <a:buFont typeface="+mj-lt"/>
              <a:buAutoNum type="arabicPeriod"/>
            </a:pPr>
            <a:r>
              <a:rPr lang="pl-PL" sz="2000" b="0" i="0" u="none" strike="noStrike" dirty="0">
                <a:solidFill>
                  <a:srgbClr val="002B58"/>
                </a:solidFill>
                <a:effectLst/>
                <a:highlight>
                  <a:srgbClr val="FFFFFF"/>
                </a:highlight>
                <a:latin typeface="Roboto" panose="02000000000000000000" pitchFamily="2" charset="0"/>
              </a:rPr>
              <a:t>Podstawowa znajomość języka programowania obiektowego Java</a:t>
            </a:r>
          </a:p>
          <a:p>
            <a:pPr algn="l">
              <a:buFont typeface="+mj-lt"/>
              <a:buAutoNum type="arabicPeriod"/>
            </a:pPr>
            <a:r>
              <a:rPr lang="pl-PL" sz="2000" b="0" i="0" u="none" strike="noStrike" dirty="0">
                <a:solidFill>
                  <a:srgbClr val="002B58"/>
                </a:solidFill>
                <a:effectLst/>
                <a:highlight>
                  <a:srgbClr val="FFFFFF"/>
                </a:highlight>
                <a:latin typeface="Roboto" panose="02000000000000000000" pitchFamily="2" charset="0"/>
              </a:rPr>
              <a:t>Zainstalowany JDK 17 na systemie operacyjnym</a:t>
            </a:r>
          </a:p>
          <a:p>
            <a:pPr algn="l">
              <a:buFont typeface="+mj-lt"/>
              <a:buAutoNum type="arabicPeriod"/>
            </a:pPr>
            <a:r>
              <a:rPr lang="pl-PL" sz="2000" b="0" i="0" u="none" strike="noStrike" dirty="0">
                <a:solidFill>
                  <a:srgbClr val="002B58"/>
                </a:solidFill>
                <a:effectLst/>
                <a:highlight>
                  <a:srgbClr val="FFFFFF"/>
                </a:highlight>
                <a:latin typeface="Roboto" panose="02000000000000000000" pitchFamily="2" charset="0"/>
              </a:rPr>
              <a:t>Podstawowa znajomość narzędzie do budowy aplikacji - </a:t>
            </a:r>
            <a:r>
              <a:rPr lang="pl-PL" sz="2000" b="0" i="0" u="none" strike="noStrike" dirty="0" err="1">
                <a:solidFill>
                  <a:srgbClr val="002B58"/>
                </a:solidFill>
                <a:effectLst/>
                <a:highlight>
                  <a:srgbClr val="FFFFFF"/>
                </a:highlight>
                <a:latin typeface="Roboto" panose="02000000000000000000" pitchFamily="2" charset="0"/>
              </a:rPr>
              <a:t>Maven</a:t>
            </a:r>
            <a:endParaRPr lang="pl-PL" sz="2000" b="0" i="0" u="none" strike="noStrike" dirty="0">
              <a:solidFill>
                <a:srgbClr val="002B58"/>
              </a:solidFill>
              <a:effectLst/>
              <a:highlight>
                <a:srgbClr val="FFFFFF"/>
              </a:highlight>
              <a:latin typeface="Roboto" panose="02000000000000000000" pitchFamily="2" charset="0"/>
            </a:endParaRPr>
          </a:p>
          <a:p>
            <a:pPr algn="l">
              <a:buFont typeface="+mj-lt"/>
              <a:buAutoNum type="arabicPeriod"/>
            </a:pPr>
            <a:r>
              <a:rPr lang="pl-PL" sz="2000" b="0" i="0" u="none" strike="noStrike" dirty="0">
                <a:solidFill>
                  <a:srgbClr val="002B58"/>
                </a:solidFill>
                <a:effectLst/>
                <a:highlight>
                  <a:srgbClr val="FFFFFF"/>
                </a:highlight>
                <a:latin typeface="Roboto" panose="02000000000000000000" pitchFamily="2" charset="0"/>
              </a:rPr>
              <a:t>Dowolne IDE: preferencja </a:t>
            </a:r>
            <a:r>
              <a:rPr lang="pl-PL" sz="2000" b="0" i="0" u="none" strike="noStrike" dirty="0" err="1">
                <a:solidFill>
                  <a:srgbClr val="002B58"/>
                </a:solidFill>
                <a:effectLst/>
                <a:highlight>
                  <a:srgbClr val="FFFFFF"/>
                </a:highlight>
                <a:latin typeface="Roboto" panose="02000000000000000000" pitchFamily="2" charset="0"/>
              </a:rPr>
              <a:t>Intellij</a:t>
            </a:r>
            <a:endParaRPr lang="pl-PL" sz="2000" b="0" i="0" u="none" strike="noStrike" dirty="0">
              <a:solidFill>
                <a:srgbClr val="002B58"/>
              </a:solidFill>
              <a:effectLst/>
              <a:highlight>
                <a:srgbClr val="FFFFFF"/>
              </a:highlight>
              <a:latin typeface="Roboto" panose="02000000000000000000" pitchFamily="2" charset="0"/>
            </a:endParaRPr>
          </a:p>
        </p:txBody>
      </p:sp>
    </p:spTree>
    <p:extLst>
      <p:ext uri="{BB962C8B-B14F-4D97-AF65-F5344CB8AC3E}">
        <p14:creationId xmlns:p14="http://schemas.microsoft.com/office/powerpoint/2010/main" val="37536143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5.6. Spring MVC – w praktyce </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358F0C77-A48E-B12B-7138-39A857598F1E}"/>
              </a:ext>
            </a:extLst>
          </p:cNvPr>
          <p:cNvSpPr txBox="1">
            <a:spLocks/>
          </p:cNvSpPr>
          <p:nvPr/>
        </p:nvSpPr>
        <p:spPr>
          <a:xfrm>
            <a:off x="407987" y="949574"/>
            <a:ext cx="11376025" cy="504031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9pPr>
          </a:lstStyle>
          <a:p>
            <a:pPr algn="ctr">
              <a:lnSpc>
                <a:spcPct val="150000"/>
              </a:lnSpc>
            </a:pPr>
            <a:endParaRPr lang="pl-PL" sz="1600" b="1" kern="0" dirty="0">
              <a:solidFill>
                <a:schemeClr val="tx2">
                  <a:lumMod val="75000"/>
                </a:schemeClr>
              </a:solidFill>
              <a:latin typeface="Helvetica" pitchFamily="2" charset="0"/>
            </a:endParaRPr>
          </a:p>
          <a:p>
            <a:pPr algn="ctr">
              <a:lnSpc>
                <a:spcPct val="150000"/>
              </a:lnSpc>
            </a:pPr>
            <a:endParaRPr lang="pl-PL" sz="1600" b="1" kern="0" dirty="0">
              <a:solidFill>
                <a:schemeClr val="tx2">
                  <a:lumMod val="75000"/>
                </a:schemeClr>
              </a:solidFill>
              <a:latin typeface="Helvetica" pitchFamily="2" charset="0"/>
            </a:endParaRPr>
          </a:p>
          <a:p>
            <a:pPr algn="ctr">
              <a:lnSpc>
                <a:spcPct val="150000"/>
              </a:lnSpc>
            </a:pPr>
            <a:endParaRPr lang="pl-PL" sz="1600" b="1" kern="0" dirty="0">
              <a:solidFill>
                <a:schemeClr val="tx2">
                  <a:lumMod val="75000"/>
                </a:schemeClr>
              </a:solidFill>
              <a:latin typeface="Helvetica" pitchFamily="2" charset="0"/>
            </a:endParaRPr>
          </a:p>
          <a:p>
            <a:pPr algn="ctr">
              <a:lnSpc>
                <a:spcPct val="150000"/>
              </a:lnSpc>
            </a:pPr>
            <a:endParaRPr lang="pl-PL" sz="1600" b="1" kern="0" dirty="0">
              <a:solidFill>
                <a:schemeClr val="tx2">
                  <a:lumMod val="75000"/>
                </a:schemeClr>
              </a:solidFill>
              <a:latin typeface="Helvetica" pitchFamily="2" charset="0"/>
            </a:endParaRPr>
          </a:p>
          <a:p>
            <a:pPr algn="ctr">
              <a:lnSpc>
                <a:spcPct val="150000"/>
              </a:lnSpc>
            </a:pPr>
            <a:r>
              <a:rPr lang="pl-PL" sz="2000" b="1" kern="0" dirty="0">
                <a:solidFill>
                  <a:srgbClr val="68BD45"/>
                </a:solidFill>
                <a:latin typeface="Helvetica" pitchFamily="2" charset="0"/>
              </a:rPr>
              <a:t>@</a:t>
            </a:r>
            <a:r>
              <a:rPr lang="pl-PL" sz="2000" b="1" kern="0" dirty="0" err="1">
                <a:solidFill>
                  <a:srgbClr val="68BD45"/>
                </a:solidFill>
                <a:latin typeface="Helvetica" pitchFamily="2" charset="0"/>
              </a:rPr>
              <a:t>EnableWebMvc</a:t>
            </a:r>
            <a:r>
              <a:rPr lang="pl-PL" sz="2000" b="1" kern="0" dirty="0">
                <a:solidFill>
                  <a:srgbClr val="68BD45"/>
                </a:solidFill>
                <a:latin typeface="Helvetica" pitchFamily="2" charset="0"/>
              </a:rPr>
              <a:t> </a:t>
            </a:r>
          </a:p>
          <a:p>
            <a:pPr algn="ctr">
              <a:lnSpc>
                <a:spcPct val="150000"/>
              </a:lnSpc>
            </a:pPr>
            <a:r>
              <a:rPr lang="pl-PL" sz="2000" kern="0" dirty="0">
                <a:latin typeface="Helvetica" pitchFamily="2" charset="0"/>
              </a:rPr>
              <a:t>– adnotacja użyta w klasie konfiguracyjnej pozwala na aktywację konfiguracji MVC</a:t>
            </a:r>
          </a:p>
          <a:p>
            <a:pPr marL="285750" indent="-285750" algn="ctr">
              <a:buFont typeface="Courier New" panose="02070309020205020404" pitchFamily="49" charset="0"/>
              <a:buChar char="o"/>
            </a:pPr>
            <a:endParaRPr lang="pl-PL" sz="2000" kern="0" dirty="0">
              <a:latin typeface="Helvetica" pitchFamily="2" charset="0"/>
            </a:endParaRPr>
          </a:p>
          <a:p>
            <a:pPr algn="ctr"/>
            <a:r>
              <a:rPr lang="pl-PL" sz="2000" b="1" kern="0" dirty="0" err="1">
                <a:solidFill>
                  <a:srgbClr val="68BD45"/>
                </a:solidFill>
                <a:latin typeface="Helvetica" pitchFamily="2" charset="0"/>
              </a:rPr>
              <a:t>WebMvcAutoConfiguration</a:t>
            </a:r>
            <a:endParaRPr lang="pl-PL" sz="2000" b="1" kern="0" dirty="0">
              <a:solidFill>
                <a:srgbClr val="68BD45"/>
              </a:solidFill>
              <a:latin typeface="Helvetica" pitchFamily="2" charset="0"/>
            </a:endParaRPr>
          </a:p>
          <a:p>
            <a:pPr algn="ctr"/>
            <a:r>
              <a:rPr lang="pl-PL" sz="2000" kern="0" dirty="0">
                <a:latin typeface="Helvetica" pitchFamily="2" charset="0"/>
              </a:rPr>
              <a:t>– </a:t>
            </a:r>
            <a:r>
              <a:rPr lang="pl-PL" sz="2000" kern="0" dirty="0" err="1">
                <a:latin typeface="Helvetica" pitchFamily="2" charset="0"/>
              </a:rPr>
              <a:t>this</a:t>
            </a:r>
            <a:r>
              <a:rPr lang="pl-PL" sz="2000" kern="0" dirty="0">
                <a:latin typeface="Helvetica" pitchFamily="2" charset="0"/>
              </a:rPr>
              <a:t> </a:t>
            </a:r>
            <a:r>
              <a:rPr lang="pl-PL" sz="2000" kern="0" dirty="0" err="1">
                <a:latin typeface="Helvetica" pitchFamily="2" charset="0"/>
              </a:rPr>
              <a:t>is</a:t>
            </a:r>
            <a:r>
              <a:rPr lang="pl-PL" sz="2000" kern="0" dirty="0">
                <a:latin typeface="Helvetica" pitchFamily="2" charset="0"/>
              </a:rPr>
              <a:t> </a:t>
            </a:r>
            <a:r>
              <a:rPr lang="pl-PL" sz="2000" kern="0" dirty="0" err="1">
                <a:latin typeface="Helvetica" pitchFamily="2" charset="0"/>
              </a:rPr>
              <a:t>where</a:t>
            </a:r>
            <a:r>
              <a:rPr lang="pl-PL" sz="2000" kern="0" dirty="0">
                <a:latin typeface="Helvetica" pitchFamily="2" charset="0"/>
              </a:rPr>
              <a:t> the </a:t>
            </a:r>
            <a:r>
              <a:rPr lang="pl-PL" sz="2000" kern="0" dirty="0" err="1">
                <a:latin typeface="Helvetica" pitchFamily="2" charset="0"/>
              </a:rPr>
              <a:t>magic</a:t>
            </a:r>
            <a:r>
              <a:rPr lang="pl-PL" sz="2000" kern="0" dirty="0">
                <a:latin typeface="Helvetica" pitchFamily="2" charset="0"/>
              </a:rPr>
              <a:t> </a:t>
            </a:r>
            <a:r>
              <a:rPr lang="pl-PL" sz="2000" kern="0" dirty="0" err="1">
                <a:latin typeface="Helvetica" pitchFamily="2" charset="0"/>
              </a:rPr>
              <a:t>happens</a:t>
            </a:r>
            <a:r>
              <a:rPr lang="pl-PL" sz="2000" kern="0" dirty="0">
                <a:latin typeface="Helvetica" pitchFamily="2" charset="0"/>
              </a:rPr>
              <a:t>…</a:t>
            </a:r>
          </a:p>
        </p:txBody>
      </p:sp>
    </p:spTree>
    <p:extLst>
      <p:ext uri="{BB962C8B-B14F-4D97-AF65-F5344CB8AC3E}">
        <p14:creationId xmlns:p14="http://schemas.microsoft.com/office/powerpoint/2010/main" val="111833248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5.6. Spring MVC – w praktyce </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pole tekstowe 5">
            <a:extLst>
              <a:ext uri="{FF2B5EF4-FFF2-40B4-BE49-F238E27FC236}">
                <a16:creationId xmlns:a16="http://schemas.microsoft.com/office/drawing/2014/main" id="{DF63F83E-D48A-7BC7-D5D3-A378B5A4444B}"/>
              </a:ext>
            </a:extLst>
          </p:cNvPr>
          <p:cNvSpPr txBox="1"/>
          <p:nvPr/>
        </p:nvSpPr>
        <p:spPr>
          <a:xfrm>
            <a:off x="577568" y="846500"/>
            <a:ext cx="4599336" cy="523220"/>
          </a:xfrm>
          <a:prstGeom prst="rect">
            <a:avLst/>
          </a:prstGeom>
          <a:noFill/>
        </p:spPr>
        <p:txBody>
          <a:bodyPr wrap="none" rtlCol="0">
            <a:spAutoFit/>
          </a:bodyPr>
          <a:lstStyle/>
          <a:p>
            <a:r>
              <a:rPr lang="pl-PL" sz="2800" b="1" dirty="0">
                <a:latin typeface="Helvetica" pitchFamily="2" charset="0"/>
              </a:rPr>
              <a:t>Implementacja Kontrolera</a:t>
            </a:r>
          </a:p>
        </p:txBody>
      </p:sp>
      <p:sp>
        <p:nvSpPr>
          <p:cNvPr id="10" name="pole tekstowe 9">
            <a:extLst>
              <a:ext uri="{FF2B5EF4-FFF2-40B4-BE49-F238E27FC236}">
                <a16:creationId xmlns:a16="http://schemas.microsoft.com/office/drawing/2014/main" id="{7A4081DE-C4CC-6DE1-2F8C-3186E9552589}"/>
              </a:ext>
            </a:extLst>
          </p:cNvPr>
          <p:cNvSpPr txBox="1"/>
          <p:nvPr/>
        </p:nvSpPr>
        <p:spPr>
          <a:xfrm>
            <a:off x="411476" y="1914076"/>
            <a:ext cx="7437124" cy="2554545"/>
          </a:xfrm>
          <a:prstGeom prst="rect">
            <a:avLst/>
          </a:prstGeom>
          <a:noFill/>
        </p:spPr>
        <p:txBody>
          <a:bodyPr wrap="square">
            <a:spAutoFit/>
          </a:bodyPr>
          <a:lstStyle/>
          <a:p>
            <a:pPr marL="285750" indent="-285750">
              <a:buFont typeface="Courier New" panose="02070309020205020404" pitchFamily="49" charset="0"/>
              <a:buChar char="o"/>
            </a:pPr>
            <a:r>
              <a:rPr lang="pl-PL" sz="2000" dirty="0">
                <a:latin typeface="Helvetica" pitchFamily="2" charset="0"/>
              </a:rPr>
              <a:t>Adnotacja @</a:t>
            </a:r>
            <a:r>
              <a:rPr lang="pl-PL" sz="2000" i="1" dirty="0">
                <a:latin typeface="Helvetica" pitchFamily="2" charset="0"/>
              </a:rPr>
              <a:t>Controller</a:t>
            </a:r>
            <a:r>
              <a:rPr lang="pl-PL" sz="2000" dirty="0">
                <a:latin typeface="Helvetica" pitchFamily="2" charset="0"/>
              </a:rPr>
              <a:t> oznacza klasę jako kontroler</a:t>
            </a:r>
          </a:p>
          <a:p>
            <a:pPr marL="285750" indent="-285750">
              <a:buFont typeface="Courier New" panose="02070309020205020404" pitchFamily="49" charset="0"/>
              <a:buChar char="o"/>
            </a:pPr>
            <a:r>
              <a:rPr lang="pl-PL" sz="2000" dirty="0">
                <a:latin typeface="Helvetica" pitchFamily="2" charset="0"/>
              </a:rPr>
              <a:t>Adnotacja</a:t>
            </a:r>
            <a:r>
              <a:rPr lang="pl-PL" sz="2000" i="1" dirty="0">
                <a:latin typeface="Helvetica" pitchFamily="2" charset="0"/>
              </a:rPr>
              <a:t> </a:t>
            </a:r>
            <a:r>
              <a:rPr lang="pl-PL" sz="2000" i="1" dirty="0" err="1">
                <a:latin typeface="Helvetica" pitchFamily="2" charset="0"/>
              </a:rPr>
              <a:t>RequestMapping</a:t>
            </a:r>
            <a:r>
              <a:rPr lang="pl-PL" sz="2000" dirty="0">
                <a:latin typeface="Helvetica" pitchFamily="2" charset="0"/>
              </a:rPr>
              <a:t> mapuje adres URL na metodę bądź klasę</a:t>
            </a:r>
          </a:p>
          <a:p>
            <a:pPr marL="285750" indent="-285750">
              <a:buFont typeface="Courier New" panose="02070309020205020404" pitchFamily="49" charset="0"/>
              <a:buChar char="o"/>
            </a:pPr>
            <a:r>
              <a:rPr lang="pl-PL" sz="2000" dirty="0">
                <a:latin typeface="Helvetica" pitchFamily="2" charset="0"/>
              </a:rPr>
              <a:t>Zwracany wynik to nazwa widoku HTML</a:t>
            </a:r>
          </a:p>
          <a:p>
            <a:pPr marL="285750" indent="-285750">
              <a:buFont typeface="Courier New" panose="02070309020205020404" pitchFamily="49" charset="0"/>
              <a:buChar char="o"/>
            </a:pPr>
            <a:r>
              <a:rPr lang="pl-PL" sz="2000" dirty="0">
                <a:latin typeface="Helvetica" pitchFamily="2" charset="0"/>
              </a:rPr>
              <a:t>Opcjonalnie jako parametr metody można przekazać parametry, w celu przekazania danych do widoku</a:t>
            </a:r>
          </a:p>
          <a:p>
            <a:pPr marL="285750" indent="-285750">
              <a:buFont typeface="Courier New" panose="02070309020205020404" pitchFamily="49" charset="0"/>
              <a:buChar char="o"/>
            </a:pPr>
            <a:r>
              <a:rPr lang="pl-PL" sz="2000" dirty="0">
                <a:latin typeface="Helvetica" pitchFamily="2" charset="0"/>
              </a:rPr>
              <a:t>Mapowanie (</a:t>
            </a:r>
            <a:r>
              <a:rPr lang="pl-PL" sz="2000" dirty="0" err="1">
                <a:latin typeface="Helvetica" pitchFamily="2" charset="0"/>
              </a:rPr>
              <a:t>value</a:t>
            </a:r>
            <a:r>
              <a:rPr lang="pl-PL" sz="2000" dirty="0">
                <a:latin typeface="Helvetica" pitchFamily="2" charset="0"/>
              </a:rPr>
              <a:t>, </a:t>
            </a:r>
            <a:r>
              <a:rPr lang="pl-PL" sz="2000" dirty="0" err="1">
                <a:latin typeface="Helvetica" pitchFamily="2" charset="0"/>
              </a:rPr>
              <a:t>method</a:t>
            </a:r>
            <a:r>
              <a:rPr lang="pl-PL" sz="2000" dirty="0">
                <a:latin typeface="Helvetica" pitchFamily="2" charset="0"/>
              </a:rPr>
              <a:t>, …) w adnotacji </a:t>
            </a:r>
            <a:r>
              <a:rPr lang="pl-PL" sz="2000" i="1" dirty="0" err="1">
                <a:latin typeface="Helvetica" pitchFamily="2" charset="0"/>
              </a:rPr>
              <a:t>RequestMapping</a:t>
            </a:r>
            <a:r>
              <a:rPr lang="pl-PL" sz="2000" dirty="0">
                <a:latin typeface="Helvetica" pitchFamily="2" charset="0"/>
              </a:rPr>
              <a:t> musi być unikalne</a:t>
            </a:r>
          </a:p>
        </p:txBody>
      </p:sp>
    </p:spTree>
    <p:extLst>
      <p:ext uri="{BB962C8B-B14F-4D97-AF65-F5344CB8AC3E}">
        <p14:creationId xmlns:p14="http://schemas.microsoft.com/office/powerpoint/2010/main" val="17841992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5.6. Spring MVC – w praktyce </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pole tekstowe 5">
            <a:extLst>
              <a:ext uri="{FF2B5EF4-FFF2-40B4-BE49-F238E27FC236}">
                <a16:creationId xmlns:a16="http://schemas.microsoft.com/office/drawing/2014/main" id="{DF63F83E-D48A-7BC7-D5D3-A378B5A4444B}"/>
              </a:ext>
            </a:extLst>
          </p:cNvPr>
          <p:cNvSpPr txBox="1"/>
          <p:nvPr/>
        </p:nvSpPr>
        <p:spPr>
          <a:xfrm>
            <a:off x="577568" y="846500"/>
            <a:ext cx="4078361" cy="523220"/>
          </a:xfrm>
          <a:prstGeom prst="rect">
            <a:avLst/>
          </a:prstGeom>
          <a:noFill/>
        </p:spPr>
        <p:txBody>
          <a:bodyPr wrap="none" rtlCol="0">
            <a:spAutoFit/>
          </a:bodyPr>
          <a:lstStyle/>
          <a:p>
            <a:r>
              <a:rPr lang="pl-PL" sz="2800" b="1" dirty="0">
                <a:latin typeface="Helvetica" pitchFamily="2" charset="0"/>
              </a:rPr>
              <a:t>Przykładowy Kontroler</a:t>
            </a:r>
          </a:p>
        </p:txBody>
      </p:sp>
      <p:pic>
        <p:nvPicPr>
          <p:cNvPr id="3" name="Picture 6">
            <a:extLst>
              <a:ext uri="{FF2B5EF4-FFF2-40B4-BE49-F238E27FC236}">
                <a16:creationId xmlns:a16="http://schemas.microsoft.com/office/drawing/2014/main" id="{A0758622-A147-3D6A-6E2D-A4EBA8A263B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86873" y="1490976"/>
            <a:ext cx="8988754" cy="4376424"/>
          </a:xfrm>
          <a:prstGeom prst="rect">
            <a:avLst/>
          </a:prstGeom>
        </p:spPr>
      </p:pic>
    </p:spTree>
    <p:extLst>
      <p:ext uri="{BB962C8B-B14F-4D97-AF65-F5344CB8AC3E}">
        <p14:creationId xmlns:p14="http://schemas.microsoft.com/office/powerpoint/2010/main" val="427699579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63</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5.7. Spring MVC  - Adnotacje</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pole tekstowe 5">
            <a:extLst>
              <a:ext uri="{FF2B5EF4-FFF2-40B4-BE49-F238E27FC236}">
                <a16:creationId xmlns:a16="http://schemas.microsoft.com/office/drawing/2014/main" id="{DF63F83E-D48A-7BC7-D5D3-A378B5A4444B}"/>
              </a:ext>
            </a:extLst>
          </p:cNvPr>
          <p:cNvSpPr txBox="1"/>
          <p:nvPr/>
        </p:nvSpPr>
        <p:spPr>
          <a:xfrm>
            <a:off x="577568" y="846500"/>
            <a:ext cx="3881191" cy="523220"/>
          </a:xfrm>
          <a:prstGeom prst="rect">
            <a:avLst/>
          </a:prstGeom>
          <a:noFill/>
        </p:spPr>
        <p:txBody>
          <a:bodyPr wrap="none" rtlCol="0">
            <a:spAutoFit/>
          </a:bodyPr>
          <a:lstStyle/>
          <a:p>
            <a:r>
              <a:rPr lang="pl-PL" sz="2800" b="1" dirty="0">
                <a:latin typeface="Helvetica" pitchFamily="2" charset="0"/>
              </a:rPr>
              <a:t>Adnotacje (Kontroler)</a:t>
            </a:r>
          </a:p>
        </p:txBody>
      </p:sp>
      <p:sp>
        <p:nvSpPr>
          <p:cNvPr id="10" name="pole tekstowe 9">
            <a:extLst>
              <a:ext uri="{FF2B5EF4-FFF2-40B4-BE49-F238E27FC236}">
                <a16:creationId xmlns:a16="http://schemas.microsoft.com/office/drawing/2014/main" id="{4738422C-3208-B519-A204-01691CBBC4D7}"/>
              </a:ext>
            </a:extLst>
          </p:cNvPr>
          <p:cNvSpPr txBox="1"/>
          <p:nvPr/>
        </p:nvSpPr>
        <p:spPr>
          <a:xfrm>
            <a:off x="571614" y="1505095"/>
            <a:ext cx="10858386" cy="5632311"/>
          </a:xfrm>
          <a:prstGeom prst="rect">
            <a:avLst/>
          </a:prstGeom>
          <a:noFill/>
        </p:spPr>
        <p:txBody>
          <a:bodyPr wrap="square">
            <a:spAutoFit/>
          </a:bodyPr>
          <a:lstStyle/>
          <a:p>
            <a:r>
              <a:rPr lang="pl-PL" sz="1600" b="1" dirty="0">
                <a:solidFill>
                  <a:srgbClr val="68BD45"/>
                </a:solidFill>
                <a:latin typeface="Helvetica" pitchFamily="2" charset="0"/>
              </a:rPr>
              <a:t>@</a:t>
            </a:r>
            <a:r>
              <a:rPr lang="pl-PL" sz="1600" b="1" dirty="0" err="1">
                <a:solidFill>
                  <a:srgbClr val="68BD45"/>
                </a:solidFill>
                <a:latin typeface="Helvetica" pitchFamily="2" charset="0"/>
              </a:rPr>
              <a:t>RequestMapping</a:t>
            </a:r>
            <a:endParaRPr lang="pl-PL" sz="1600" b="1" dirty="0">
              <a:solidFill>
                <a:srgbClr val="68BD45"/>
              </a:solidFill>
              <a:latin typeface="Helvetica" pitchFamily="2" charset="0"/>
            </a:endParaRPr>
          </a:p>
          <a:p>
            <a:pPr marL="519113" lvl="1" indent="-285750">
              <a:buFont typeface="Arial" panose="020B0604020202020204" pitchFamily="34" charset="0"/>
              <a:buChar char="•"/>
            </a:pPr>
            <a:r>
              <a:rPr lang="pl-PL" sz="1600" dirty="0">
                <a:latin typeface="Helvetica" pitchFamily="2" charset="0"/>
              </a:rPr>
              <a:t>Adnotacja używana głównie na poziomie klasy(można używać również na poziomie metody). Użyta na poziomie klasy powoduje, że wszystkie jej elementy są propagowane również na metody zawarte w klasie</a:t>
            </a:r>
          </a:p>
          <a:p>
            <a:pPr marL="519113" lvl="1" indent="-285750">
              <a:buFont typeface="Arial" panose="020B0604020202020204" pitchFamily="34" charset="0"/>
              <a:buChar char="•"/>
            </a:pPr>
            <a:r>
              <a:rPr lang="pl-PL" sz="1600" dirty="0">
                <a:latin typeface="Helvetica" pitchFamily="2" charset="0"/>
              </a:rPr>
              <a:t>Adnotacja wykorzystywana do mapowania w klasie </a:t>
            </a:r>
            <a:r>
              <a:rPr lang="pl-PL" sz="1600" dirty="0" err="1">
                <a:latin typeface="Helvetica" pitchFamily="2" charset="0"/>
              </a:rPr>
              <a:t>request</a:t>
            </a:r>
            <a:r>
              <a:rPr lang="pl-PL" sz="1600" dirty="0">
                <a:latin typeface="Helvetica" pitchFamily="2" charset="0"/>
              </a:rPr>
              <a:t> handlera</a:t>
            </a:r>
          </a:p>
          <a:p>
            <a:pPr marL="519113" lvl="1" indent="-285750">
              <a:buFont typeface="Arial" panose="020B0604020202020204" pitchFamily="34" charset="0"/>
              <a:buChar char="•"/>
            </a:pPr>
            <a:r>
              <a:rPr lang="pl-PL" sz="1600" dirty="0">
                <a:latin typeface="Helvetica" pitchFamily="2" charset="0"/>
              </a:rPr>
              <a:t>Podstawowe elementy:</a:t>
            </a:r>
          </a:p>
          <a:p>
            <a:pPr marL="1200150" lvl="2" indent="-285750">
              <a:buFont typeface="Arial" panose="020B0604020202020204" pitchFamily="34" charset="0"/>
              <a:buChar char="•"/>
            </a:pPr>
            <a:r>
              <a:rPr lang="pl-PL" sz="1600" dirty="0" err="1">
                <a:latin typeface="Helvetica" pitchFamily="2" charset="0"/>
              </a:rPr>
              <a:t>value</a:t>
            </a:r>
            <a:r>
              <a:rPr lang="pl-PL" sz="1600" dirty="0">
                <a:latin typeface="Helvetica" pitchFamily="2" charset="0"/>
              </a:rPr>
              <a:t> – </a:t>
            </a:r>
            <a:r>
              <a:rPr lang="pl-PL" sz="1600" dirty="0" err="1">
                <a:latin typeface="Helvetica" pitchFamily="2" charset="0"/>
              </a:rPr>
              <a:t>mapping</a:t>
            </a:r>
            <a:r>
              <a:rPr lang="pl-PL" sz="1600" dirty="0">
                <a:latin typeface="Helvetica" pitchFamily="2" charset="0"/>
              </a:rPr>
              <a:t> URI</a:t>
            </a:r>
          </a:p>
          <a:p>
            <a:pPr marL="1200150" lvl="2" indent="-285750">
              <a:buFont typeface="Arial" panose="020B0604020202020204" pitchFamily="34" charset="0"/>
              <a:buChar char="•"/>
            </a:pPr>
            <a:r>
              <a:rPr lang="pl-PL" sz="1600" dirty="0" err="1">
                <a:latin typeface="Helvetica" pitchFamily="2" charset="0"/>
              </a:rPr>
              <a:t>method</a:t>
            </a:r>
            <a:r>
              <a:rPr lang="pl-PL" sz="1600" dirty="0">
                <a:latin typeface="Helvetica" pitchFamily="2" charset="0"/>
              </a:rPr>
              <a:t> – określenie typu metody HTTP </a:t>
            </a:r>
          </a:p>
          <a:p>
            <a:pPr marL="1200150" lvl="2" indent="-285750">
              <a:buFont typeface="Arial" panose="020B0604020202020204" pitchFamily="34" charset="0"/>
              <a:buChar char="•"/>
            </a:pPr>
            <a:r>
              <a:rPr lang="pl-PL" sz="1600" dirty="0" err="1">
                <a:latin typeface="Helvetica" pitchFamily="2" charset="0"/>
              </a:rPr>
              <a:t>headers</a:t>
            </a:r>
            <a:r>
              <a:rPr lang="pl-PL" sz="1600" dirty="0">
                <a:latin typeface="Helvetica" pitchFamily="2" charset="0"/>
              </a:rPr>
              <a:t> – określenie wymaganego nagłówka</a:t>
            </a:r>
          </a:p>
          <a:p>
            <a:pPr marL="742950" lvl="2" indent="-285750"/>
            <a:endParaRPr lang="pl-PL" sz="1600" dirty="0">
              <a:latin typeface="Helvetica" pitchFamily="2" charset="0"/>
            </a:endParaRPr>
          </a:p>
          <a:p>
            <a:pPr>
              <a:lnSpc>
                <a:spcPct val="150000"/>
              </a:lnSpc>
            </a:pPr>
            <a:r>
              <a:rPr lang="pl-PL" sz="1600" dirty="0">
                <a:latin typeface="Helvetica" pitchFamily="2" charset="0"/>
              </a:rPr>
              <a:t>W nowych wersjach </a:t>
            </a:r>
            <a:r>
              <a:rPr lang="pl-PL" sz="1600" dirty="0" err="1">
                <a:latin typeface="Helvetica" pitchFamily="2" charset="0"/>
              </a:rPr>
              <a:t>Springa</a:t>
            </a:r>
            <a:r>
              <a:rPr lang="pl-PL" sz="1600" dirty="0">
                <a:latin typeface="Helvetica" pitchFamily="2" charset="0"/>
              </a:rPr>
              <a:t> (wersja 4.3):</a:t>
            </a:r>
          </a:p>
          <a:p>
            <a:pPr marL="285750" indent="-285750">
              <a:lnSpc>
                <a:spcPct val="150000"/>
              </a:lnSpc>
              <a:buFont typeface="Arial" panose="020B0604020202020204" pitchFamily="34" charset="0"/>
              <a:buChar char="•"/>
            </a:pPr>
            <a:r>
              <a:rPr lang="pl-PL" sz="1600" dirty="0">
                <a:latin typeface="Helvetica" pitchFamily="2" charset="0"/>
              </a:rPr>
              <a:t>@</a:t>
            </a:r>
            <a:r>
              <a:rPr lang="pl-PL" sz="1600" dirty="0" err="1">
                <a:latin typeface="Helvetica" pitchFamily="2" charset="0"/>
              </a:rPr>
              <a:t>RequestMapping</a:t>
            </a:r>
            <a:r>
              <a:rPr lang="pl-PL" sz="1600" dirty="0">
                <a:latin typeface="Helvetica" pitchFamily="2" charset="0"/>
              </a:rPr>
              <a:t>(</a:t>
            </a:r>
            <a:r>
              <a:rPr lang="pl-PL" sz="1600" dirty="0" err="1">
                <a:latin typeface="Helvetica" pitchFamily="2" charset="0"/>
              </a:rPr>
              <a:t>method</a:t>
            </a:r>
            <a:r>
              <a:rPr lang="pl-PL" sz="1600" dirty="0">
                <a:latin typeface="Helvetica" pitchFamily="2" charset="0"/>
              </a:rPr>
              <a:t> = </a:t>
            </a:r>
            <a:r>
              <a:rPr lang="pl-PL" sz="1600" dirty="0" err="1">
                <a:latin typeface="Helvetica" pitchFamily="2" charset="0"/>
              </a:rPr>
              <a:t>RequestMethod.GET</a:t>
            </a:r>
            <a:r>
              <a:rPr lang="pl-PL" sz="1600" dirty="0">
                <a:latin typeface="Helvetica" pitchFamily="2" charset="0"/>
              </a:rPr>
              <a:t>) = </a:t>
            </a:r>
            <a:r>
              <a:rPr lang="pl-PL" sz="1600" b="1" dirty="0">
                <a:solidFill>
                  <a:srgbClr val="68BD45"/>
                </a:solidFill>
                <a:latin typeface="Helvetica" pitchFamily="2" charset="0"/>
              </a:rPr>
              <a:t>@</a:t>
            </a:r>
            <a:r>
              <a:rPr lang="pl-PL" sz="1600" b="1" dirty="0" err="1">
                <a:solidFill>
                  <a:srgbClr val="68BD45"/>
                </a:solidFill>
                <a:latin typeface="Helvetica" pitchFamily="2" charset="0"/>
              </a:rPr>
              <a:t>GetMapping</a:t>
            </a:r>
            <a:endParaRPr lang="pl-PL" sz="1600" b="1" dirty="0">
              <a:solidFill>
                <a:srgbClr val="68BD45"/>
              </a:solidFill>
              <a:latin typeface="Helvetica" pitchFamily="2" charset="0"/>
            </a:endParaRPr>
          </a:p>
          <a:p>
            <a:pPr marL="285750" indent="-285750">
              <a:lnSpc>
                <a:spcPct val="150000"/>
              </a:lnSpc>
              <a:buFont typeface="Arial" panose="020B0604020202020204" pitchFamily="34" charset="0"/>
              <a:buChar char="•"/>
            </a:pPr>
            <a:r>
              <a:rPr lang="pl-PL" sz="1600" dirty="0">
                <a:latin typeface="Helvetica" pitchFamily="2" charset="0"/>
              </a:rPr>
              <a:t>@</a:t>
            </a:r>
            <a:r>
              <a:rPr lang="pl-PL" sz="1600" dirty="0" err="1">
                <a:latin typeface="Helvetica" pitchFamily="2" charset="0"/>
              </a:rPr>
              <a:t>RequestMapping</a:t>
            </a:r>
            <a:r>
              <a:rPr lang="pl-PL" sz="1600" dirty="0">
                <a:latin typeface="Helvetica" pitchFamily="2" charset="0"/>
              </a:rPr>
              <a:t>(</a:t>
            </a:r>
            <a:r>
              <a:rPr lang="pl-PL" sz="1600" dirty="0" err="1">
                <a:latin typeface="Helvetica" pitchFamily="2" charset="0"/>
              </a:rPr>
              <a:t>method</a:t>
            </a:r>
            <a:r>
              <a:rPr lang="pl-PL" sz="1600" dirty="0">
                <a:latin typeface="Helvetica" pitchFamily="2" charset="0"/>
              </a:rPr>
              <a:t> = </a:t>
            </a:r>
            <a:r>
              <a:rPr lang="pl-PL" sz="1600" dirty="0" err="1">
                <a:latin typeface="Helvetica" pitchFamily="2" charset="0"/>
              </a:rPr>
              <a:t>RequestMethod.POST</a:t>
            </a:r>
            <a:r>
              <a:rPr lang="pl-PL" sz="1600" dirty="0">
                <a:latin typeface="Helvetica" pitchFamily="2" charset="0"/>
              </a:rPr>
              <a:t>) = </a:t>
            </a:r>
            <a:r>
              <a:rPr lang="pl-PL" sz="1600" b="1" dirty="0">
                <a:solidFill>
                  <a:srgbClr val="68BD45"/>
                </a:solidFill>
                <a:latin typeface="Helvetica" pitchFamily="2" charset="0"/>
              </a:rPr>
              <a:t>@</a:t>
            </a:r>
            <a:r>
              <a:rPr lang="pl-PL" sz="1600" b="1" dirty="0" err="1">
                <a:solidFill>
                  <a:srgbClr val="68BD45"/>
                </a:solidFill>
                <a:latin typeface="Helvetica" pitchFamily="2" charset="0"/>
              </a:rPr>
              <a:t>PostMapping</a:t>
            </a:r>
            <a:endParaRPr lang="pl-PL" sz="1600" b="1" dirty="0">
              <a:solidFill>
                <a:srgbClr val="68BD45"/>
              </a:solidFill>
              <a:latin typeface="Helvetica" pitchFamily="2" charset="0"/>
            </a:endParaRPr>
          </a:p>
          <a:p>
            <a:pPr marL="285750" indent="-285750">
              <a:lnSpc>
                <a:spcPct val="150000"/>
              </a:lnSpc>
              <a:buFont typeface="Arial" panose="020B0604020202020204" pitchFamily="34" charset="0"/>
              <a:buChar char="•"/>
            </a:pPr>
            <a:r>
              <a:rPr lang="pl-PL" sz="1600" dirty="0">
                <a:latin typeface="Helvetica" pitchFamily="2" charset="0"/>
              </a:rPr>
              <a:t>@</a:t>
            </a:r>
            <a:r>
              <a:rPr lang="pl-PL" sz="1600" dirty="0" err="1">
                <a:latin typeface="Helvetica" pitchFamily="2" charset="0"/>
              </a:rPr>
              <a:t>RequestMapping</a:t>
            </a:r>
            <a:r>
              <a:rPr lang="pl-PL" sz="1600" dirty="0">
                <a:latin typeface="Helvetica" pitchFamily="2" charset="0"/>
              </a:rPr>
              <a:t>(</a:t>
            </a:r>
            <a:r>
              <a:rPr lang="pl-PL" sz="1600" dirty="0" err="1">
                <a:latin typeface="Helvetica" pitchFamily="2" charset="0"/>
              </a:rPr>
              <a:t>method</a:t>
            </a:r>
            <a:r>
              <a:rPr lang="pl-PL" sz="1600" dirty="0">
                <a:latin typeface="Helvetica" pitchFamily="2" charset="0"/>
              </a:rPr>
              <a:t> = </a:t>
            </a:r>
            <a:r>
              <a:rPr lang="pl-PL" sz="1600" dirty="0" err="1">
                <a:latin typeface="Helvetica" pitchFamily="2" charset="0"/>
              </a:rPr>
              <a:t>RequestMethod.PUT</a:t>
            </a:r>
            <a:r>
              <a:rPr lang="pl-PL" sz="1600" dirty="0">
                <a:latin typeface="Helvetica" pitchFamily="2" charset="0"/>
              </a:rPr>
              <a:t>) = </a:t>
            </a:r>
            <a:r>
              <a:rPr lang="pl-PL" sz="1600" b="1" dirty="0">
                <a:solidFill>
                  <a:srgbClr val="68BD45"/>
                </a:solidFill>
                <a:latin typeface="Helvetica" pitchFamily="2" charset="0"/>
              </a:rPr>
              <a:t>@</a:t>
            </a:r>
            <a:r>
              <a:rPr lang="pl-PL" sz="1600" b="1" dirty="0" err="1">
                <a:solidFill>
                  <a:srgbClr val="68BD45"/>
                </a:solidFill>
                <a:latin typeface="Helvetica" pitchFamily="2" charset="0"/>
              </a:rPr>
              <a:t>PutMapping</a:t>
            </a:r>
            <a:endParaRPr lang="pl-PL" sz="1600" b="1" dirty="0">
              <a:solidFill>
                <a:srgbClr val="68BD45"/>
              </a:solidFill>
              <a:latin typeface="Helvetica" pitchFamily="2" charset="0"/>
            </a:endParaRPr>
          </a:p>
          <a:p>
            <a:pPr marL="285750" indent="-285750">
              <a:lnSpc>
                <a:spcPct val="150000"/>
              </a:lnSpc>
              <a:buFont typeface="Arial" panose="020B0604020202020204" pitchFamily="34" charset="0"/>
              <a:buChar char="•"/>
            </a:pPr>
            <a:r>
              <a:rPr lang="pl-PL" sz="1600" dirty="0">
                <a:latin typeface="Helvetica" pitchFamily="2" charset="0"/>
              </a:rPr>
              <a:t>@</a:t>
            </a:r>
            <a:r>
              <a:rPr lang="pl-PL" sz="1600" dirty="0" err="1">
                <a:latin typeface="Helvetica" pitchFamily="2" charset="0"/>
              </a:rPr>
              <a:t>RequestMapping</a:t>
            </a:r>
            <a:r>
              <a:rPr lang="pl-PL" sz="1600" dirty="0">
                <a:latin typeface="Helvetica" pitchFamily="2" charset="0"/>
              </a:rPr>
              <a:t>(</a:t>
            </a:r>
            <a:r>
              <a:rPr lang="pl-PL" sz="1600" dirty="0" err="1">
                <a:latin typeface="Helvetica" pitchFamily="2" charset="0"/>
              </a:rPr>
              <a:t>method</a:t>
            </a:r>
            <a:r>
              <a:rPr lang="pl-PL" sz="1600" dirty="0">
                <a:latin typeface="Helvetica" pitchFamily="2" charset="0"/>
              </a:rPr>
              <a:t> = </a:t>
            </a:r>
            <a:r>
              <a:rPr lang="pl-PL" sz="1600" dirty="0" err="1">
                <a:latin typeface="Helvetica" pitchFamily="2" charset="0"/>
              </a:rPr>
              <a:t>RequestMethod.DELETE</a:t>
            </a:r>
            <a:r>
              <a:rPr lang="pl-PL" sz="1600" dirty="0">
                <a:latin typeface="Helvetica" pitchFamily="2" charset="0"/>
              </a:rPr>
              <a:t>) = </a:t>
            </a:r>
            <a:r>
              <a:rPr lang="pl-PL" sz="1600" b="1" dirty="0">
                <a:solidFill>
                  <a:srgbClr val="68BD45"/>
                </a:solidFill>
                <a:latin typeface="Helvetica" pitchFamily="2" charset="0"/>
              </a:rPr>
              <a:t>@</a:t>
            </a:r>
            <a:r>
              <a:rPr lang="pl-PL" sz="1600" b="1" dirty="0" err="1">
                <a:solidFill>
                  <a:srgbClr val="68BD45"/>
                </a:solidFill>
                <a:latin typeface="Helvetica" pitchFamily="2" charset="0"/>
              </a:rPr>
              <a:t>DeleteMapping</a:t>
            </a:r>
            <a:endParaRPr lang="pl-PL" sz="1600" b="1" dirty="0">
              <a:solidFill>
                <a:srgbClr val="68BD45"/>
              </a:solidFill>
              <a:latin typeface="Helvetica" pitchFamily="2" charset="0"/>
            </a:endParaRPr>
          </a:p>
          <a:p>
            <a:pPr marL="285750" indent="-285750">
              <a:lnSpc>
                <a:spcPct val="150000"/>
              </a:lnSpc>
              <a:buFont typeface="Arial" panose="020B0604020202020204" pitchFamily="34" charset="0"/>
              <a:buChar char="•"/>
            </a:pPr>
            <a:r>
              <a:rPr lang="pl-PL" sz="1600" dirty="0">
                <a:latin typeface="Helvetica" pitchFamily="2" charset="0"/>
              </a:rPr>
              <a:t>@</a:t>
            </a:r>
            <a:r>
              <a:rPr lang="pl-PL" sz="1600" dirty="0" err="1">
                <a:latin typeface="Helvetica" pitchFamily="2" charset="0"/>
              </a:rPr>
              <a:t>RequestMapping</a:t>
            </a:r>
            <a:r>
              <a:rPr lang="pl-PL" sz="1600" dirty="0">
                <a:latin typeface="Helvetica" pitchFamily="2" charset="0"/>
              </a:rPr>
              <a:t>(</a:t>
            </a:r>
            <a:r>
              <a:rPr lang="pl-PL" sz="1600" dirty="0" err="1">
                <a:latin typeface="Helvetica" pitchFamily="2" charset="0"/>
              </a:rPr>
              <a:t>method</a:t>
            </a:r>
            <a:r>
              <a:rPr lang="pl-PL" sz="1600" dirty="0">
                <a:latin typeface="Helvetica" pitchFamily="2" charset="0"/>
              </a:rPr>
              <a:t> = </a:t>
            </a:r>
            <a:r>
              <a:rPr lang="pl-PL" sz="1600" dirty="0" err="1">
                <a:latin typeface="Helvetica" pitchFamily="2" charset="0"/>
              </a:rPr>
              <a:t>RequestMethod.PATCH</a:t>
            </a:r>
            <a:r>
              <a:rPr lang="pl-PL" sz="1600" dirty="0">
                <a:latin typeface="Helvetica" pitchFamily="2" charset="0"/>
              </a:rPr>
              <a:t>) = </a:t>
            </a:r>
            <a:r>
              <a:rPr lang="pl-PL" sz="1600" b="1" dirty="0">
                <a:solidFill>
                  <a:srgbClr val="68BD45"/>
                </a:solidFill>
                <a:latin typeface="Helvetica" pitchFamily="2" charset="0"/>
              </a:rPr>
              <a:t>@</a:t>
            </a:r>
            <a:r>
              <a:rPr lang="pl-PL" sz="1600" b="1" dirty="0" err="1">
                <a:solidFill>
                  <a:srgbClr val="68BD45"/>
                </a:solidFill>
                <a:latin typeface="Helvetica" pitchFamily="2" charset="0"/>
              </a:rPr>
              <a:t>PatchMapping</a:t>
            </a:r>
            <a:endParaRPr lang="pl-PL" sz="1600" b="1" dirty="0">
              <a:solidFill>
                <a:srgbClr val="68BD45"/>
              </a:solidFill>
              <a:latin typeface="Helvetica" pitchFamily="2" charset="0"/>
            </a:endParaRPr>
          </a:p>
          <a:p>
            <a:pPr>
              <a:lnSpc>
                <a:spcPct val="150000"/>
              </a:lnSpc>
              <a:buFont typeface="Wingdings" pitchFamily="2" charset="2"/>
              <a:buChar char="q"/>
            </a:pPr>
            <a:endParaRPr lang="pl-PL" dirty="0"/>
          </a:p>
          <a:p>
            <a:pPr>
              <a:lnSpc>
                <a:spcPct val="150000"/>
              </a:lnSpc>
              <a:buFont typeface="Wingdings" pitchFamily="2" charset="2"/>
              <a:buChar char="q"/>
            </a:pPr>
            <a:endParaRPr lang="pl-PL" dirty="0"/>
          </a:p>
          <a:p>
            <a:endParaRPr lang="pl-PL" dirty="0"/>
          </a:p>
        </p:txBody>
      </p:sp>
    </p:spTree>
    <p:extLst>
      <p:ext uri="{BB962C8B-B14F-4D97-AF65-F5344CB8AC3E}">
        <p14:creationId xmlns:p14="http://schemas.microsoft.com/office/powerpoint/2010/main" val="48579150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5.7. Spring MVC </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pole tekstowe 5">
            <a:extLst>
              <a:ext uri="{FF2B5EF4-FFF2-40B4-BE49-F238E27FC236}">
                <a16:creationId xmlns:a16="http://schemas.microsoft.com/office/drawing/2014/main" id="{DF63F83E-D48A-7BC7-D5D3-A378B5A4444B}"/>
              </a:ext>
            </a:extLst>
          </p:cNvPr>
          <p:cNvSpPr txBox="1"/>
          <p:nvPr/>
        </p:nvSpPr>
        <p:spPr>
          <a:xfrm>
            <a:off x="577568" y="846500"/>
            <a:ext cx="7255512" cy="523220"/>
          </a:xfrm>
          <a:prstGeom prst="rect">
            <a:avLst/>
          </a:prstGeom>
          <a:noFill/>
        </p:spPr>
        <p:txBody>
          <a:bodyPr wrap="none" rtlCol="0">
            <a:spAutoFit/>
          </a:bodyPr>
          <a:lstStyle/>
          <a:p>
            <a:r>
              <a:rPr lang="pl-PL" sz="2800" b="1" dirty="0">
                <a:latin typeface="Helvetica" pitchFamily="2" charset="0"/>
              </a:rPr>
              <a:t>Przekazywanie parametrów do kontrolera</a:t>
            </a:r>
          </a:p>
        </p:txBody>
      </p:sp>
      <p:sp>
        <p:nvSpPr>
          <p:cNvPr id="10" name="pole tekstowe 9">
            <a:extLst>
              <a:ext uri="{FF2B5EF4-FFF2-40B4-BE49-F238E27FC236}">
                <a16:creationId xmlns:a16="http://schemas.microsoft.com/office/drawing/2014/main" id="{4738422C-3208-B519-A204-01691CBBC4D7}"/>
              </a:ext>
            </a:extLst>
          </p:cNvPr>
          <p:cNvSpPr txBox="1"/>
          <p:nvPr/>
        </p:nvSpPr>
        <p:spPr>
          <a:xfrm>
            <a:off x="571614" y="1505095"/>
            <a:ext cx="10858386" cy="278794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pl-PL" sz="1600" dirty="0"/>
              <a:t>Za pomocą adnotacji </a:t>
            </a:r>
            <a:r>
              <a:rPr lang="pl-PL" sz="1600" b="1" dirty="0">
                <a:solidFill>
                  <a:schemeClr val="accent2">
                    <a:lumMod val="75000"/>
                  </a:schemeClr>
                </a:solidFill>
              </a:rPr>
              <a:t>@</a:t>
            </a:r>
            <a:r>
              <a:rPr lang="pl-PL" sz="1600" b="1" dirty="0" err="1">
                <a:solidFill>
                  <a:schemeClr val="accent2">
                    <a:lumMod val="75000"/>
                  </a:schemeClr>
                </a:solidFill>
              </a:rPr>
              <a:t>RequestParam</a:t>
            </a:r>
            <a:r>
              <a:rPr lang="pl-PL" sz="1600" b="1" dirty="0">
                <a:solidFill>
                  <a:schemeClr val="accent2">
                    <a:lumMod val="75000"/>
                  </a:schemeClr>
                </a:solidFill>
              </a:rPr>
              <a:t>  </a:t>
            </a:r>
            <a:r>
              <a:rPr lang="pl-PL" sz="1200" dirty="0"/>
              <a:t>(np. http://localhost:8462/</a:t>
            </a:r>
            <a:r>
              <a:rPr lang="pl-PL" sz="1200" dirty="0" err="1"/>
              <a:t>workshop</a:t>
            </a:r>
            <a:r>
              <a:rPr lang="pl-PL" sz="1200" dirty="0"/>
              <a:t>/</a:t>
            </a:r>
            <a:r>
              <a:rPr lang="pl-PL" sz="1200" dirty="0" err="1"/>
              <a:t>book?id</a:t>
            </a:r>
            <a:r>
              <a:rPr lang="pl-PL" sz="1200" dirty="0"/>
              <a:t>=1)</a:t>
            </a:r>
          </a:p>
          <a:p>
            <a:r>
              <a:rPr lang="pl-PL" sz="1200" dirty="0"/>
              <a:t>Parametry metody przekazywane jako web </a:t>
            </a:r>
            <a:r>
              <a:rPr lang="pl-PL" sz="1200" dirty="0" err="1"/>
              <a:t>request</a:t>
            </a:r>
            <a:r>
              <a:rPr lang="pl-PL" sz="1200" dirty="0"/>
              <a:t> parametry</a:t>
            </a:r>
          </a:p>
          <a:p>
            <a:pPr marL="285750" indent="-285750">
              <a:buFont typeface="Courier New" panose="02070309020205020404" pitchFamily="49" charset="0"/>
              <a:buChar char="o"/>
            </a:pPr>
            <a:endParaRPr lang="pl-PL" dirty="0"/>
          </a:p>
          <a:p>
            <a:pPr marL="285750" indent="-285750">
              <a:buFont typeface="Courier New" panose="02070309020205020404" pitchFamily="49" charset="0"/>
              <a:buChar char="o"/>
            </a:pPr>
            <a:endParaRPr lang="pl-PL" dirty="0"/>
          </a:p>
          <a:p>
            <a:pPr marL="285750" indent="-285750">
              <a:buFont typeface="Courier New" panose="02070309020205020404" pitchFamily="49" charset="0"/>
              <a:buChar char="o"/>
            </a:pPr>
            <a:endParaRPr lang="pl-PL" dirty="0"/>
          </a:p>
          <a:p>
            <a:pPr marL="285750" indent="-285750">
              <a:buFont typeface="Courier New" panose="02070309020205020404" pitchFamily="49" charset="0"/>
              <a:buChar char="o"/>
            </a:pPr>
            <a:endParaRPr lang="pl-PL" dirty="0"/>
          </a:p>
          <a:p>
            <a:endParaRPr lang="pl-PL" dirty="0"/>
          </a:p>
          <a:p>
            <a:endParaRPr lang="pl-PL" dirty="0"/>
          </a:p>
          <a:p>
            <a:pPr marL="285750" indent="-285750" defTabSz="1038910">
              <a:lnSpc>
                <a:spcPct val="90000"/>
              </a:lnSpc>
              <a:spcAft>
                <a:spcPts val="455"/>
              </a:spcAft>
              <a:buClr>
                <a:srgbClr val="002B58"/>
              </a:buClr>
              <a:buFont typeface="Arial" panose="020B0604020202020204" pitchFamily="34" charset="0"/>
              <a:buChar char="•"/>
            </a:pPr>
            <a:r>
              <a:rPr lang="pl-PL" sz="1600" dirty="0"/>
              <a:t>Za pomocą adnotacji </a:t>
            </a:r>
            <a:r>
              <a:rPr lang="pl-PL" sz="1600" b="1" dirty="0">
                <a:solidFill>
                  <a:schemeClr val="accent2">
                    <a:lumMod val="75000"/>
                  </a:schemeClr>
                </a:solidFill>
              </a:rPr>
              <a:t>@</a:t>
            </a:r>
            <a:r>
              <a:rPr lang="pl-PL" sz="1600" b="1" dirty="0" err="1">
                <a:solidFill>
                  <a:schemeClr val="accent2">
                    <a:lumMod val="75000"/>
                  </a:schemeClr>
                </a:solidFill>
              </a:rPr>
              <a:t>PathVariable</a:t>
            </a:r>
            <a:r>
              <a:rPr lang="pl-PL" sz="1600" dirty="0">
                <a:solidFill>
                  <a:schemeClr val="accent2">
                    <a:lumMod val="75000"/>
                  </a:schemeClr>
                </a:solidFill>
              </a:rPr>
              <a:t>  </a:t>
            </a:r>
            <a:r>
              <a:rPr lang="pl-PL" sz="1200" dirty="0"/>
              <a:t>(np. http://localhost:8462/</a:t>
            </a:r>
            <a:r>
              <a:rPr lang="pl-PL" sz="1200" dirty="0" err="1"/>
              <a:t>workshop</a:t>
            </a:r>
            <a:r>
              <a:rPr lang="pl-PL" sz="1200" dirty="0"/>
              <a:t>/</a:t>
            </a:r>
            <a:r>
              <a:rPr lang="pl-PL" sz="1200" dirty="0" err="1"/>
              <a:t>book</a:t>
            </a:r>
            <a:r>
              <a:rPr lang="pl-PL" sz="1200" dirty="0"/>
              <a:t>/1)</a:t>
            </a:r>
            <a:endParaRPr lang="pl-PL" sz="1600" dirty="0"/>
          </a:p>
          <a:p>
            <a:pPr marL="4763" lvl="1" indent="0" defTabSz="1038910">
              <a:lnSpc>
                <a:spcPct val="90000"/>
              </a:lnSpc>
              <a:spcAft>
                <a:spcPts val="455"/>
              </a:spcAft>
              <a:buNone/>
            </a:pPr>
            <a:r>
              <a:rPr lang="pl-PL" sz="1200" dirty="0"/>
              <a:t>Parametry przekazywane jako URI </a:t>
            </a:r>
            <a:r>
              <a:rPr lang="pl-PL" sz="1200" dirty="0" err="1"/>
              <a:t>template</a:t>
            </a:r>
            <a:r>
              <a:rPr lang="pl-PL" sz="1200" dirty="0"/>
              <a:t> </a:t>
            </a:r>
            <a:r>
              <a:rPr lang="pl-PL" sz="1200" dirty="0" err="1"/>
              <a:t>variable</a:t>
            </a:r>
            <a:endParaRPr lang="pl-PL" sz="1200" dirty="0"/>
          </a:p>
        </p:txBody>
      </p:sp>
      <p:pic>
        <p:nvPicPr>
          <p:cNvPr id="3" name="Picture 8">
            <a:extLst>
              <a:ext uri="{FF2B5EF4-FFF2-40B4-BE49-F238E27FC236}">
                <a16:creationId xmlns:a16="http://schemas.microsoft.com/office/drawing/2014/main" id="{2D93BD66-063F-66F3-F197-B53A014222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07568" y="2204864"/>
            <a:ext cx="6924867" cy="1067230"/>
          </a:xfrm>
          <a:prstGeom prst="rect">
            <a:avLst/>
          </a:prstGeom>
        </p:spPr>
      </p:pic>
      <p:pic>
        <p:nvPicPr>
          <p:cNvPr id="9" name="Picture 9">
            <a:extLst>
              <a:ext uri="{FF2B5EF4-FFF2-40B4-BE49-F238E27FC236}">
                <a16:creationId xmlns:a16="http://schemas.microsoft.com/office/drawing/2014/main" id="{60B50714-18A7-5C22-F8A3-C2E4D67F673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279575" y="4581128"/>
            <a:ext cx="7155795" cy="1080120"/>
          </a:xfrm>
          <a:prstGeom prst="rect">
            <a:avLst/>
          </a:prstGeom>
        </p:spPr>
      </p:pic>
    </p:spTree>
    <p:extLst>
      <p:ext uri="{BB962C8B-B14F-4D97-AF65-F5344CB8AC3E}">
        <p14:creationId xmlns:p14="http://schemas.microsoft.com/office/powerpoint/2010/main" val="195751140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65</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dirty="0">
                <a:latin typeface="Metropolis"/>
              </a:rPr>
              <a:t>Spring makes Java </a:t>
            </a:r>
            <a:br>
              <a:rPr lang="pl-PL" sz="2000" b="1" dirty="0">
                <a:latin typeface="Metropolis"/>
              </a:rPr>
            </a:br>
            <a:r>
              <a:rPr lang="pl-PL" sz="2000" b="1" dirty="0">
                <a:latin typeface="Metropolis"/>
              </a:rPr>
              <a:t>modern.</a:t>
            </a:r>
            <a:endParaRPr lang="de-DE" sz="2000" b="1" dirty="0">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971800"/>
            <a:ext cx="12192000" cy="523220"/>
          </a:xfrm>
          <a:prstGeom prst="rect">
            <a:avLst/>
          </a:prstGeom>
          <a:noFill/>
        </p:spPr>
        <p:txBody>
          <a:bodyPr wrap="square">
            <a:spAutoFit/>
          </a:bodyPr>
          <a:lstStyle/>
          <a:p>
            <a:pPr algn="ctr"/>
            <a:r>
              <a:rPr lang="pl-PL" sz="2800" b="1" dirty="0">
                <a:latin typeface="Helvetica" panose="020B0604020202020204" pitchFamily="34" charset="0"/>
                <a:cs typeface="Helvetica" panose="020B0604020202020204" pitchFamily="34" charset="0"/>
              </a:rPr>
              <a:t>6. Spring REST</a:t>
            </a:r>
          </a:p>
        </p:txBody>
      </p:sp>
      <p:sp>
        <p:nvSpPr>
          <p:cNvPr id="4" name="TextBox 3">
            <a:extLst>
              <a:ext uri="{FF2B5EF4-FFF2-40B4-BE49-F238E27FC236}">
                <a16:creationId xmlns:a16="http://schemas.microsoft.com/office/drawing/2014/main" id="{E690E45C-2768-E5AF-B5C4-0A5C986551E5}"/>
              </a:ext>
            </a:extLst>
          </p:cNvPr>
          <p:cNvSpPr txBox="1"/>
          <p:nvPr/>
        </p:nvSpPr>
        <p:spPr>
          <a:xfrm>
            <a:off x="8686800" y="5737509"/>
            <a:ext cx="6096000" cy="369332"/>
          </a:xfrm>
          <a:prstGeom prst="rect">
            <a:avLst/>
          </a:prstGeom>
          <a:noFill/>
        </p:spPr>
        <p:txBody>
          <a:bodyPr wrap="square">
            <a:spAutoFit/>
          </a:bodyPr>
          <a:lstStyle/>
          <a:p>
            <a:r>
              <a:rPr lang="de-DE">
                <a:hlinkClick r:id="rId6"/>
              </a:rPr>
              <a:t>Spring Events | </a:t>
            </a:r>
            <a:r>
              <a:rPr lang="de-DE" err="1">
                <a:hlinkClick r:id="rId6"/>
              </a:rPr>
              <a:t>Baeldung</a:t>
            </a:r>
            <a:endParaRPr lang="de-DE"/>
          </a:p>
        </p:txBody>
      </p:sp>
    </p:spTree>
    <p:extLst>
      <p:ext uri="{BB962C8B-B14F-4D97-AF65-F5344CB8AC3E}">
        <p14:creationId xmlns:p14="http://schemas.microsoft.com/office/powerpoint/2010/main" val="331082760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6.1. Spring REST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9EFC10D-FF81-8A26-B3AF-65436B2D04BB}"/>
              </a:ext>
            </a:extLst>
          </p:cNvPr>
          <p:cNvSpPr txBox="1"/>
          <p:nvPr/>
        </p:nvSpPr>
        <p:spPr>
          <a:xfrm>
            <a:off x="638265" y="836104"/>
            <a:ext cx="9483399" cy="3170099"/>
          </a:xfrm>
          <a:prstGeom prst="rect">
            <a:avLst/>
          </a:prstGeom>
          <a:noFill/>
        </p:spPr>
        <p:txBody>
          <a:bodyPr wrap="square">
            <a:spAutoFit/>
          </a:bodyPr>
          <a:lstStyle/>
          <a:p>
            <a:r>
              <a:rPr lang="pl-PL" sz="2000" b="1" dirty="0">
                <a:solidFill>
                  <a:srgbClr val="002B58"/>
                </a:solidFill>
                <a:latin typeface="Helvetica" pitchFamily="2" charset="0"/>
              </a:rPr>
              <a:t>Format prezentacji danych w aplikacjach </a:t>
            </a:r>
            <a:r>
              <a:rPr lang="pl-PL" sz="2000" b="1" dirty="0" err="1">
                <a:solidFill>
                  <a:srgbClr val="002B58"/>
                </a:solidFill>
                <a:latin typeface="Helvetica" pitchFamily="2" charset="0"/>
              </a:rPr>
              <a:t>webserwisowych</a:t>
            </a:r>
            <a:r>
              <a:rPr lang="pl-PL" sz="2000" b="1" dirty="0">
                <a:solidFill>
                  <a:srgbClr val="002B58"/>
                </a:solidFill>
                <a:latin typeface="Helvetica" pitchFamily="2" charset="0"/>
              </a:rPr>
              <a:t>: </a:t>
            </a:r>
          </a:p>
          <a:p>
            <a:endParaRPr lang="pl-PL" sz="2000" b="1" dirty="0">
              <a:solidFill>
                <a:srgbClr val="002B58"/>
              </a:solidFill>
              <a:latin typeface="Helvetica" pitchFamily="2" charset="0"/>
            </a:endParaRPr>
          </a:p>
          <a:p>
            <a:r>
              <a:rPr lang="pl-PL" sz="2000" b="1" dirty="0">
                <a:solidFill>
                  <a:srgbClr val="002B58"/>
                </a:solidFill>
                <a:latin typeface="Helvetica" pitchFamily="2" charset="0"/>
              </a:rPr>
              <a:t>JavaScript Object </a:t>
            </a:r>
            <a:r>
              <a:rPr lang="pl-PL" sz="2000" b="1" dirty="0" err="1">
                <a:solidFill>
                  <a:srgbClr val="002B58"/>
                </a:solidFill>
                <a:latin typeface="Helvetica" pitchFamily="2" charset="0"/>
              </a:rPr>
              <a:t>Notation</a:t>
            </a:r>
            <a:r>
              <a:rPr lang="pl-PL" sz="2000" b="1" dirty="0">
                <a:solidFill>
                  <a:srgbClr val="002B58"/>
                </a:solidFill>
                <a:latin typeface="Helvetica" pitchFamily="2" charset="0"/>
              </a:rPr>
              <a:t> – </a:t>
            </a:r>
            <a:r>
              <a:rPr lang="pl-PL" sz="2000" dirty="0">
                <a:solidFill>
                  <a:srgbClr val="002B58"/>
                </a:solidFill>
                <a:latin typeface="Helvetica" pitchFamily="2" charset="0"/>
              </a:rPr>
              <a:t>lekki format wymiany danych komputerowych</a:t>
            </a:r>
          </a:p>
          <a:p>
            <a:pPr marL="342900" indent="-342900">
              <a:buFont typeface="Arial" panose="020B0604020202020204" pitchFamily="34" charset="0"/>
              <a:buChar char="•"/>
            </a:pPr>
            <a:r>
              <a:rPr lang="pl-PL" sz="2000" dirty="0">
                <a:solidFill>
                  <a:srgbClr val="002B58"/>
                </a:solidFill>
                <a:latin typeface="Helvetica" pitchFamily="2" charset="0"/>
              </a:rPr>
              <a:t>JSON posiada drzewiastą strukturę oraz pary klucz-wartość</a:t>
            </a:r>
          </a:p>
          <a:p>
            <a:endParaRPr lang="pl-PL" sz="2000" dirty="0">
              <a:solidFill>
                <a:srgbClr val="002B58"/>
              </a:solidFill>
              <a:latin typeface="Helvetica" pitchFamily="2" charset="0"/>
            </a:endParaRPr>
          </a:p>
          <a:p>
            <a:endParaRPr lang="pl-PL" sz="2000" dirty="0">
              <a:solidFill>
                <a:srgbClr val="002B58"/>
              </a:solidFill>
              <a:latin typeface="Helvetica" pitchFamily="2" charset="0"/>
            </a:endParaRPr>
          </a:p>
          <a:p>
            <a:r>
              <a:rPr lang="pl-PL" sz="2000" b="1" dirty="0">
                <a:solidFill>
                  <a:srgbClr val="002B58"/>
                </a:solidFill>
                <a:latin typeface="Helvetica" pitchFamily="2" charset="0"/>
              </a:rPr>
              <a:t>XML = </a:t>
            </a:r>
            <a:r>
              <a:rPr lang="pl-PL" sz="2000" b="1" dirty="0" err="1">
                <a:solidFill>
                  <a:srgbClr val="002B58"/>
                </a:solidFill>
                <a:latin typeface="Helvetica" pitchFamily="2" charset="0"/>
              </a:rPr>
              <a:t>eXtensible</a:t>
            </a:r>
            <a:r>
              <a:rPr lang="pl-PL" sz="2000" b="1" dirty="0">
                <a:solidFill>
                  <a:srgbClr val="002B58"/>
                </a:solidFill>
                <a:latin typeface="Helvetica" pitchFamily="2" charset="0"/>
              </a:rPr>
              <a:t> </a:t>
            </a:r>
            <a:r>
              <a:rPr lang="pl-PL" sz="2000" b="1" dirty="0" err="1">
                <a:solidFill>
                  <a:srgbClr val="002B58"/>
                </a:solidFill>
                <a:latin typeface="Helvetica" pitchFamily="2" charset="0"/>
              </a:rPr>
              <a:t>Markup</a:t>
            </a:r>
            <a:r>
              <a:rPr lang="pl-PL" sz="2000" b="1" dirty="0">
                <a:solidFill>
                  <a:srgbClr val="002B58"/>
                </a:solidFill>
                <a:latin typeface="Helvetica" pitchFamily="2" charset="0"/>
              </a:rPr>
              <a:t> Language – </a:t>
            </a:r>
            <a:r>
              <a:rPr lang="pl-PL" sz="2000" dirty="0">
                <a:solidFill>
                  <a:srgbClr val="002B58"/>
                </a:solidFill>
                <a:latin typeface="Helvetica" pitchFamily="2" charset="0"/>
              </a:rPr>
              <a:t>rozszerzalny język znaczników</a:t>
            </a:r>
          </a:p>
          <a:p>
            <a:pPr marL="342900" indent="-342900">
              <a:buFont typeface="Arial" panose="020B0604020202020204" pitchFamily="34" charset="0"/>
              <a:buChar char="•"/>
            </a:pPr>
            <a:r>
              <a:rPr lang="pl-PL" sz="2000" dirty="0">
                <a:solidFill>
                  <a:srgbClr val="002B58"/>
                </a:solidFill>
                <a:latin typeface="Helvetica" pitchFamily="2" charset="0"/>
              </a:rPr>
              <a:t>Znacznik deklaracji </a:t>
            </a:r>
            <a:r>
              <a:rPr lang="pl-PL" sz="2000" dirty="0" err="1">
                <a:solidFill>
                  <a:srgbClr val="002B58"/>
                </a:solidFill>
                <a:latin typeface="Helvetica" pitchFamily="2" charset="0"/>
              </a:rPr>
              <a:t>xml</a:t>
            </a:r>
            <a:r>
              <a:rPr lang="pl-PL" sz="2000" dirty="0">
                <a:solidFill>
                  <a:srgbClr val="002B58"/>
                </a:solidFill>
                <a:latin typeface="Helvetica" pitchFamily="2" charset="0"/>
              </a:rPr>
              <a:t> </a:t>
            </a:r>
          </a:p>
          <a:p>
            <a:pPr marL="342900" indent="-342900">
              <a:buFont typeface="Arial" panose="020B0604020202020204" pitchFamily="34" charset="0"/>
              <a:buChar char="•"/>
            </a:pPr>
            <a:r>
              <a:rPr lang="pl-PL" sz="2000" dirty="0">
                <a:solidFill>
                  <a:srgbClr val="002B58"/>
                </a:solidFill>
                <a:latin typeface="Helvetica" pitchFamily="2" charset="0"/>
              </a:rPr>
              <a:t>Znaczniki początku i końca elementu a pomiędzy nimi wartość</a:t>
            </a:r>
          </a:p>
          <a:p>
            <a:endParaRPr lang="pl-PL" sz="2000" dirty="0">
              <a:solidFill>
                <a:srgbClr val="002B58"/>
              </a:solidFill>
              <a:latin typeface="Helvetica" pitchFamily="2" charset="0"/>
            </a:endParaRPr>
          </a:p>
        </p:txBody>
      </p:sp>
    </p:spTree>
    <p:extLst>
      <p:ext uri="{BB962C8B-B14F-4D97-AF65-F5344CB8AC3E}">
        <p14:creationId xmlns:p14="http://schemas.microsoft.com/office/powerpoint/2010/main" val="14697100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67</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6.1. Spring REST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9EFC10D-FF81-8A26-B3AF-65436B2D04BB}"/>
              </a:ext>
            </a:extLst>
          </p:cNvPr>
          <p:cNvSpPr txBox="1"/>
          <p:nvPr/>
        </p:nvSpPr>
        <p:spPr>
          <a:xfrm>
            <a:off x="638265" y="836104"/>
            <a:ext cx="9483399" cy="400110"/>
          </a:xfrm>
          <a:prstGeom prst="rect">
            <a:avLst/>
          </a:prstGeom>
          <a:noFill/>
        </p:spPr>
        <p:txBody>
          <a:bodyPr wrap="square">
            <a:spAutoFit/>
          </a:bodyPr>
          <a:lstStyle/>
          <a:p>
            <a:r>
              <a:rPr lang="pl-PL" sz="2000" b="1" dirty="0">
                <a:latin typeface="Helvetica" pitchFamily="2" charset="0"/>
              </a:rPr>
              <a:t>JSON vs XML</a:t>
            </a:r>
          </a:p>
        </p:txBody>
      </p:sp>
      <p:sp>
        <p:nvSpPr>
          <p:cNvPr id="3" name="Content Placeholder 6">
            <a:extLst>
              <a:ext uri="{FF2B5EF4-FFF2-40B4-BE49-F238E27FC236}">
                <a16:creationId xmlns:a16="http://schemas.microsoft.com/office/drawing/2014/main" id="{8BDB424B-2C67-DE71-2B07-E589C07A0191}"/>
              </a:ext>
            </a:extLst>
          </p:cNvPr>
          <p:cNvSpPr txBox="1">
            <a:spLocks/>
          </p:cNvSpPr>
          <p:nvPr/>
        </p:nvSpPr>
        <p:spPr>
          <a:xfrm>
            <a:off x="1097761" y="1291496"/>
            <a:ext cx="4319739" cy="4730400"/>
          </a:xfrm>
          <a:prstGeom prst="roundRect">
            <a:avLst>
              <a:gd name="adj" fmla="val 2555"/>
            </a:avLst>
          </a:prstGeom>
          <a:solidFill>
            <a:schemeClr val="bg1">
              <a:lumMod val="85000"/>
            </a:schemeClr>
          </a:solidFill>
        </p:spPr>
        <p:style>
          <a:lnRef idx="1">
            <a:schemeClr val="accent1"/>
          </a:lnRef>
          <a:fillRef idx="2">
            <a:schemeClr val="accent1"/>
          </a:fillRef>
          <a:effectRef idx="1">
            <a:schemeClr val="accent1"/>
          </a:effectRef>
          <a:fontRef idx="minor">
            <a:schemeClr val="dk1"/>
          </a:fontRef>
        </p:style>
        <p:txBody>
          <a:bodyPr vert="horz" lIns="0" tIns="0" rIns="0" bIns="0" rtlCol="0">
            <a:noAutofit/>
          </a:bodyPr>
          <a:lstStyle>
            <a:lvl1pPr marL="0" indent="0" algn="l" defTabSz="914400" rtl="0" eaLnBrk="1" latinLnBrk="0" hangingPunct="1">
              <a:lnSpc>
                <a:spcPct val="100000"/>
              </a:lnSpc>
              <a:spcBef>
                <a:spcPts val="600"/>
              </a:spcBef>
              <a:spcAft>
                <a:spcPts val="0"/>
              </a:spcAft>
              <a:buFont typeface="Arial" panose="020B0604020202020204" pitchFamily="34" charset="0"/>
              <a:buNone/>
              <a:defRPr sz="1400" kern="1200">
                <a:solidFill>
                  <a:schemeClr val="dk1"/>
                </a:solidFill>
                <a:latin typeface="+mn-lt"/>
                <a:ea typeface="+mn-ea"/>
                <a:cs typeface="+mn-cs"/>
              </a:defRPr>
            </a:lvl1pPr>
            <a:lvl2pPr marL="233363" indent="-228600" algn="l" defTabSz="914400" rtl="0" eaLnBrk="1" latinLnBrk="0" hangingPunct="1">
              <a:lnSpc>
                <a:spcPct val="100000"/>
              </a:lnSpc>
              <a:spcBef>
                <a:spcPts val="600"/>
              </a:spcBef>
              <a:spcAft>
                <a:spcPts val="0"/>
              </a:spcAft>
              <a:buClr>
                <a:schemeClr val="tx2"/>
              </a:buClr>
              <a:buFont typeface="Wingdings" panose="05000000000000000000" pitchFamily="2" charset="2"/>
              <a:buChar char="§"/>
              <a:defRPr sz="1400" kern="1200">
                <a:solidFill>
                  <a:schemeClr val="dk1"/>
                </a:solidFill>
                <a:latin typeface="+mn-lt"/>
                <a:ea typeface="+mn-ea"/>
                <a:cs typeface="+mn-cs"/>
              </a:defRPr>
            </a:lvl2pPr>
            <a:lvl3pPr marL="457200" indent="-223838" algn="l" defTabSz="914400" rtl="0" eaLnBrk="1" latinLnBrk="0" hangingPunct="1">
              <a:lnSpc>
                <a:spcPct val="100000"/>
              </a:lnSpc>
              <a:spcBef>
                <a:spcPts val="600"/>
              </a:spcBef>
              <a:spcAft>
                <a:spcPts val="0"/>
              </a:spcAft>
              <a:buClr>
                <a:schemeClr val="tx2"/>
              </a:buClr>
              <a:buFont typeface="Arial" panose="020B0604020202020204" pitchFamily="34" charset="0"/>
              <a:buChar char="•"/>
              <a:defRPr sz="1400" kern="1200">
                <a:solidFill>
                  <a:schemeClr val="dk1"/>
                </a:solidFill>
                <a:latin typeface="+mn-lt"/>
                <a:ea typeface="+mn-ea"/>
                <a:cs typeface="+mn-cs"/>
              </a:defRPr>
            </a:lvl3pPr>
            <a:lvl4pPr marL="690563" indent="-233363" algn="l" defTabSz="914400" rtl="0" eaLnBrk="1" latinLnBrk="0" hangingPunct="1">
              <a:lnSpc>
                <a:spcPct val="100000"/>
              </a:lnSpc>
              <a:spcBef>
                <a:spcPts val="600"/>
              </a:spcBef>
              <a:spcAft>
                <a:spcPts val="0"/>
              </a:spcAft>
              <a:buClr>
                <a:schemeClr val="tx2"/>
              </a:buClr>
              <a:buFont typeface="Arial" panose="020B0604020202020204" pitchFamily="34" charset="0"/>
              <a:buChar char="‒"/>
              <a:defRPr sz="1200" kern="1200" baseline="0">
                <a:solidFill>
                  <a:schemeClr val="dk1"/>
                </a:solidFill>
                <a:latin typeface="+mn-lt"/>
                <a:ea typeface="+mn-ea"/>
                <a:cs typeface="+mn-cs"/>
              </a:defRPr>
            </a:lvl4pPr>
            <a:lvl5pPr marL="896938" indent="-179388" algn="l" defTabSz="914400" rtl="0" eaLnBrk="1" latinLnBrk="0" hangingPunct="1">
              <a:lnSpc>
                <a:spcPct val="100000"/>
              </a:lnSpc>
              <a:spcBef>
                <a:spcPts val="600"/>
              </a:spcBef>
              <a:buClr>
                <a:schemeClr val="tx2"/>
              </a:buClr>
              <a:buFont typeface="Arial" panose="020B0604020202020204" pitchFamily="34" charset="0"/>
              <a:buChar char="•"/>
              <a:defRPr sz="12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r>
              <a:rPr lang="pl-PL" sz="1000" dirty="0">
                <a:latin typeface="Consolas" panose="020B0609020204030204" pitchFamily="49" charset="0"/>
                <a:cs typeface="Consolas" panose="020B0609020204030204" pitchFamily="49" charset="0"/>
              </a:rPr>
              <a:t>{  "</a:t>
            </a:r>
            <a:r>
              <a:rPr lang="pl-PL" sz="1000" dirty="0" err="1">
                <a:latin typeface="Consolas" panose="020B0609020204030204" pitchFamily="49" charset="0"/>
                <a:cs typeface="Consolas" panose="020B0609020204030204" pitchFamily="49" charset="0"/>
              </a:rPr>
              <a:t>books</a:t>
            </a:r>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      "id": "01",</a:t>
            </a:r>
          </a:p>
          <a:p>
            <a:r>
              <a:rPr lang="pl-PL" sz="1000" dirty="0">
                <a:latin typeface="Consolas" panose="020B0609020204030204" pitchFamily="49" charset="0"/>
                <a:cs typeface="Consolas" panose="020B0609020204030204" pitchFamily="49" charset="0"/>
              </a:rPr>
              <a:t>      "</a:t>
            </a:r>
            <a:r>
              <a:rPr lang="pl-PL" sz="1000" dirty="0" err="1">
                <a:latin typeface="Consolas" panose="020B0609020204030204" pitchFamily="49" charset="0"/>
                <a:cs typeface="Consolas" panose="020B0609020204030204" pitchFamily="49" charset="0"/>
              </a:rPr>
              <a:t>language</a:t>
            </a:r>
            <a:r>
              <a:rPr lang="pl-PL" sz="1000" dirty="0">
                <a:latin typeface="Consolas" panose="020B0609020204030204" pitchFamily="49" charset="0"/>
                <a:cs typeface="Consolas" panose="020B0609020204030204" pitchFamily="49" charset="0"/>
              </a:rPr>
              <a:t>": "Java",</a:t>
            </a:r>
          </a:p>
          <a:p>
            <a:r>
              <a:rPr lang="pl-PL" sz="1000" dirty="0">
                <a:latin typeface="Consolas" panose="020B0609020204030204" pitchFamily="49" charset="0"/>
                <a:cs typeface="Consolas" panose="020B0609020204030204" pitchFamily="49" charset="0"/>
              </a:rPr>
              <a:t>      "</a:t>
            </a:r>
            <a:r>
              <a:rPr lang="pl-PL" sz="1000" dirty="0" err="1">
                <a:latin typeface="Consolas" panose="020B0609020204030204" pitchFamily="49" charset="0"/>
                <a:cs typeface="Consolas" panose="020B0609020204030204" pitchFamily="49" charset="0"/>
              </a:rPr>
              <a:t>edition</a:t>
            </a:r>
            <a:r>
              <a:rPr lang="pl-PL" sz="1000" dirty="0">
                <a:latin typeface="Consolas" panose="020B0609020204030204" pitchFamily="49" charset="0"/>
                <a:cs typeface="Consolas" panose="020B0609020204030204" pitchFamily="49" charset="0"/>
              </a:rPr>
              <a:t>": "third",</a:t>
            </a:r>
          </a:p>
          <a:p>
            <a:r>
              <a:rPr lang="pl-PL" sz="1000" dirty="0">
                <a:latin typeface="Consolas" panose="020B0609020204030204" pitchFamily="49" charset="0"/>
                <a:cs typeface="Consolas" panose="020B0609020204030204" pitchFamily="49" charset="0"/>
              </a:rPr>
              <a:t>      "</a:t>
            </a:r>
            <a:r>
              <a:rPr lang="pl-PL" sz="1000" dirty="0" err="1">
                <a:latin typeface="Consolas" panose="020B0609020204030204" pitchFamily="49" charset="0"/>
                <a:cs typeface="Consolas" panose="020B0609020204030204" pitchFamily="49" charset="0"/>
              </a:rPr>
              <a:t>authors</a:t>
            </a:r>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        "Herbert </a:t>
            </a:r>
            <a:r>
              <a:rPr lang="pl-PL" sz="1000" dirty="0" err="1">
                <a:latin typeface="Consolas" panose="020B0609020204030204" pitchFamily="49" charset="0"/>
                <a:cs typeface="Consolas" panose="020B0609020204030204" pitchFamily="49" charset="0"/>
              </a:rPr>
              <a:t>Schildt</a:t>
            </a:r>
            <a:r>
              <a:rPr lang="pl-PL" sz="1000" dirty="0">
                <a:latin typeface="Consolas" panose="020B0609020204030204" pitchFamily="49" charset="0"/>
                <a:cs typeface="Consolas" panose="020B0609020204030204" pitchFamily="49" charset="0"/>
              </a:rPr>
              <a:t>",</a:t>
            </a:r>
          </a:p>
          <a:p>
            <a:r>
              <a:rPr lang="pl-PL" sz="1000" dirty="0">
                <a:latin typeface="Consolas" panose="020B0609020204030204" pitchFamily="49" charset="0"/>
                <a:cs typeface="Consolas" panose="020B0609020204030204" pitchFamily="49" charset="0"/>
              </a:rPr>
              <a:t>        "Karina </a:t>
            </a:r>
            <a:r>
              <a:rPr lang="pl-PL" sz="1000" dirty="0" err="1">
                <a:latin typeface="Consolas" panose="020B0609020204030204" pitchFamily="49" charset="0"/>
                <a:cs typeface="Consolas" panose="020B0609020204030204" pitchFamily="49" charset="0"/>
              </a:rPr>
              <a:t>Jurczenko</a:t>
            </a:r>
            <a:r>
              <a:rPr lang="pl-PL" sz="1000" dirty="0">
                <a:latin typeface="Consolas" panose="020B0609020204030204" pitchFamily="49" charset="0"/>
                <a:cs typeface="Consolas" panose="020B0609020204030204" pitchFamily="49" charset="0"/>
              </a:rPr>
              <a:t>"</a:t>
            </a:r>
          </a:p>
          <a:p>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      "id": "07",</a:t>
            </a:r>
          </a:p>
          <a:p>
            <a:r>
              <a:rPr lang="pl-PL" sz="1000" dirty="0">
                <a:latin typeface="Consolas" panose="020B0609020204030204" pitchFamily="49" charset="0"/>
                <a:cs typeface="Consolas" panose="020B0609020204030204" pitchFamily="49" charset="0"/>
              </a:rPr>
              <a:t>      "</a:t>
            </a:r>
            <a:r>
              <a:rPr lang="pl-PL" sz="1000" dirty="0" err="1">
                <a:latin typeface="Consolas" panose="020B0609020204030204" pitchFamily="49" charset="0"/>
                <a:cs typeface="Consolas" panose="020B0609020204030204" pitchFamily="49" charset="0"/>
              </a:rPr>
              <a:t>language</a:t>
            </a:r>
            <a:r>
              <a:rPr lang="pl-PL" sz="1000" dirty="0">
                <a:latin typeface="Consolas" panose="020B0609020204030204" pitchFamily="49" charset="0"/>
                <a:cs typeface="Consolas" panose="020B0609020204030204" pitchFamily="49" charset="0"/>
              </a:rPr>
              <a:t>": "C++",</a:t>
            </a:r>
          </a:p>
          <a:p>
            <a:r>
              <a:rPr lang="pl-PL" sz="1000" dirty="0">
                <a:latin typeface="Consolas" panose="020B0609020204030204" pitchFamily="49" charset="0"/>
                <a:cs typeface="Consolas" panose="020B0609020204030204" pitchFamily="49" charset="0"/>
              </a:rPr>
              <a:t>      "</a:t>
            </a:r>
            <a:r>
              <a:rPr lang="pl-PL" sz="1000" dirty="0" err="1">
                <a:latin typeface="Consolas" panose="020B0609020204030204" pitchFamily="49" charset="0"/>
                <a:cs typeface="Consolas" panose="020B0609020204030204" pitchFamily="49" charset="0"/>
              </a:rPr>
              <a:t>edition</a:t>
            </a:r>
            <a:r>
              <a:rPr lang="pl-PL" sz="1000" dirty="0">
                <a:latin typeface="Consolas" panose="020B0609020204030204" pitchFamily="49" charset="0"/>
                <a:cs typeface="Consolas" panose="020B0609020204030204" pitchFamily="49" charset="0"/>
              </a:rPr>
              <a:t>": "</a:t>
            </a:r>
            <a:r>
              <a:rPr lang="pl-PL" sz="1000" dirty="0" err="1">
                <a:latin typeface="Consolas" panose="020B0609020204030204" pitchFamily="49" charset="0"/>
                <a:cs typeface="Consolas" panose="020B0609020204030204" pitchFamily="49" charset="0"/>
              </a:rPr>
              <a:t>second</a:t>
            </a:r>
            <a:r>
              <a:rPr lang="pl-PL" sz="1000" dirty="0">
                <a:latin typeface="Consolas" panose="020B0609020204030204" pitchFamily="49" charset="0"/>
                <a:cs typeface="Consolas" panose="020B0609020204030204" pitchFamily="49" charset="0"/>
              </a:rPr>
              <a:t>",</a:t>
            </a:r>
          </a:p>
          <a:p>
            <a:r>
              <a:rPr lang="pl-PL" sz="1000" dirty="0">
                <a:latin typeface="Consolas" panose="020B0609020204030204" pitchFamily="49" charset="0"/>
                <a:cs typeface="Consolas" panose="020B0609020204030204" pitchFamily="49" charset="0"/>
              </a:rPr>
              <a:t>      "</a:t>
            </a:r>
            <a:r>
              <a:rPr lang="pl-PL" sz="1000" dirty="0" err="1">
                <a:latin typeface="Consolas" panose="020B0609020204030204" pitchFamily="49" charset="0"/>
                <a:cs typeface="Consolas" panose="020B0609020204030204" pitchFamily="49" charset="0"/>
              </a:rPr>
              <a:t>author</a:t>
            </a:r>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        "</a:t>
            </a:r>
            <a:r>
              <a:rPr lang="pl-PL" sz="1000" dirty="0" err="1">
                <a:latin typeface="Consolas" panose="020B0609020204030204" pitchFamily="49" charset="0"/>
                <a:cs typeface="Consolas" panose="020B0609020204030204" pitchFamily="49" charset="0"/>
              </a:rPr>
              <a:t>E.Balagurusamy</a:t>
            </a:r>
            <a:r>
              <a:rPr lang="pl-PL" sz="1000" dirty="0">
                <a:latin typeface="Consolas" panose="020B0609020204030204" pitchFamily="49" charset="0"/>
                <a:cs typeface="Consolas" panose="020B0609020204030204" pitchFamily="49" charset="0"/>
              </a:rPr>
              <a:t>"</a:t>
            </a:r>
          </a:p>
          <a:p>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  ]</a:t>
            </a:r>
          </a:p>
          <a:p>
            <a:r>
              <a:rPr lang="pl-PL" sz="1000" dirty="0">
                <a:latin typeface="Consolas" panose="020B0609020204030204" pitchFamily="49" charset="0"/>
                <a:cs typeface="Consolas" panose="020B0609020204030204" pitchFamily="49" charset="0"/>
              </a:rPr>
              <a:t>}</a:t>
            </a:r>
          </a:p>
        </p:txBody>
      </p:sp>
      <p:sp>
        <p:nvSpPr>
          <p:cNvPr id="9" name="Rounded Rectangle 10">
            <a:extLst>
              <a:ext uri="{FF2B5EF4-FFF2-40B4-BE49-F238E27FC236}">
                <a16:creationId xmlns:a16="http://schemas.microsoft.com/office/drawing/2014/main" id="{095E6195-8426-A0A0-71CD-92308A82384F}"/>
              </a:ext>
            </a:extLst>
          </p:cNvPr>
          <p:cNvSpPr/>
          <p:nvPr/>
        </p:nvSpPr>
        <p:spPr>
          <a:xfrm>
            <a:off x="6096000" y="1286503"/>
            <a:ext cx="4776240" cy="4729533"/>
          </a:xfrm>
          <a:prstGeom prst="roundRect">
            <a:avLst>
              <a:gd name="adj" fmla="val 2351"/>
            </a:avLst>
          </a:prstGeom>
          <a:solidFill>
            <a:schemeClr val="bg1">
              <a:lumMod val="85000"/>
            </a:schemeClr>
          </a:solidFill>
        </p:spPr>
        <p:style>
          <a:lnRef idx="1">
            <a:schemeClr val="accent1"/>
          </a:lnRef>
          <a:fillRef idx="2">
            <a:schemeClr val="accent1"/>
          </a:fillRef>
          <a:effectRef idx="1">
            <a:schemeClr val="accent1"/>
          </a:effectRef>
          <a:fontRef idx="minor">
            <a:schemeClr val="dk1"/>
          </a:fontRef>
        </p:style>
        <p:txBody>
          <a:bodyPr wrap="square">
            <a:spAutoFit/>
          </a:bodyPr>
          <a:lstStyle/>
          <a:p>
            <a:pPr>
              <a:lnSpc>
                <a:spcPct val="150000"/>
              </a:lnSpc>
            </a:pPr>
            <a:r>
              <a:rPr lang="pl-PL" sz="1000" dirty="0">
                <a:latin typeface="Consolas" panose="020B0609020204030204" pitchFamily="49" charset="0"/>
                <a:cs typeface="Consolas" panose="020B0609020204030204" pitchFamily="49" charset="0"/>
              </a:rPr>
              <a:t>&lt;?</a:t>
            </a:r>
            <a:r>
              <a:rPr lang="pl-PL" sz="1000" dirty="0" err="1">
                <a:latin typeface="Consolas" panose="020B0609020204030204" pitchFamily="49" charset="0"/>
                <a:cs typeface="Consolas" panose="020B0609020204030204" pitchFamily="49" charset="0"/>
              </a:rPr>
              <a:t>xml</a:t>
            </a:r>
            <a:r>
              <a:rPr lang="pl-PL" sz="1000" dirty="0">
                <a:latin typeface="Consolas" panose="020B0609020204030204" pitchFamily="49" charset="0"/>
                <a:cs typeface="Consolas" panose="020B0609020204030204" pitchFamily="49" charset="0"/>
              </a:rPr>
              <a:t> version="1.0" </a:t>
            </a:r>
            <a:r>
              <a:rPr lang="pl-PL" sz="1000" dirty="0" err="1">
                <a:latin typeface="Consolas" panose="020B0609020204030204" pitchFamily="49" charset="0"/>
                <a:cs typeface="Consolas" panose="020B0609020204030204" pitchFamily="49" charset="0"/>
              </a:rPr>
              <a:t>encoding</a:t>
            </a:r>
            <a:r>
              <a:rPr lang="pl-PL" sz="1000" dirty="0">
                <a:latin typeface="Consolas" panose="020B0609020204030204" pitchFamily="49" charset="0"/>
                <a:cs typeface="Consolas" panose="020B0609020204030204" pitchFamily="49" charset="0"/>
              </a:rPr>
              <a:t>="UTF-8" ?&gt;</a:t>
            </a:r>
          </a:p>
          <a:p>
            <a:pPr>
              <a:lnSpc>
                <a:spcPct val="150000"/>
              </a:lnSpc>
            </a:pPr>
            <a:r>
              <a:rPr lang="pl-PL" sz="1000" dirty="0">
                <a:latin typeface="Consolas" panose="020B0609020204030204" pitchFamily="49" charset="0"/>
                <a:cs typeface="Consolas" panose="020B0609020204030204" pitchFamily="49" charset="0"/>
              </a:rPr>
              <a:t>&lt;</a:t>
            </a:r>
            <a:r>
              <a:rPr lang="pl-PL" sz="1000" dirty="0" err="1">
                <a:latin typeface="Consolas" panose="020B0609020204030204" pitchFamily="49" charset="0"/>
                <a:cs typeface="Consolas" panose="020B0609020204030204" pitchFamily="49" charset="0"/>
              </a:rPr>
              <a:t>books</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book</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&lt;id&gt;01&lt;/id&gt;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language</a:t>
            </a:r>
            <a:r>
              <a:rPr lang="pl-PL" sz="1000" dirty="0">
                <a:latin typeface="Consolas" panose="020B0609020204030204" pitchFamily="49" charset="0"/>
                <a:cs typeface="Consolas" panose="020B0609020204030204" pitchFamily="49" charset="0"/>
              </a:rPr>
              <a:t>&gt;Java&lt;/</a:t>
            </a:r>
            <a:r>
              <a:rPr lang="pl-PL" sz="1000" dirty="0" err="1">
                <a:latin typeface="Consolas" panose="020B0609020204030204" pitchFamily="49" charset="0"/>
                <a:cs typeface="Consolas" panose="020B0609020204030204" pitchFamily="49" charset="0"/>
              </a:rPr>
              <a:t>language</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edition</a:t>
            </a:r>
            <a:r>
              <a:rPr lang="pl-PL" sz="1000" dirty="0">
                <a:latin typeface="Consolas" panose="020B0609020204030204" pitchFamily="49" charset="0"/>
                <a:cs typeface="Consolas" panose="020B0609020204030204" pitchFamily="49" charset="0"/>
              </a:rPr>
              <a:t>&gt;third&lt;/</a:t>
            </a:r>
            <a:r>
              <a:rPr lang="pl-PL" sz="1000" dirty="0" err="1">
                <a:latin typeface="Consolas" panose="020B0609020204030204" pitchFamily="49" charset="0"/>
                <a:cs typeface="Consolas" panose="020B0609020204030204" pitchFamily="49" charset="0"/>
              </a:rPr>
              <a:t>edition</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authors</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author</a:t>
            </a:r>
            <a:r>
              <a:rPr lang="pl-PL" sz="1000" dirty="0">
                <a:latin typeface="Consolas" panose="020B0609020204030204" pitchFamily="49" charset="0"/>
                <a:cs typeface="Consolas" panose="020B0609020204030204" pitchFamily="49" charset="0"/>
              </a:rPr>
              <a:t>&gt;Herbert </a:t>
            </a:r>
            <a:r>
              <a:rPr lang="pl-PL" sz="1000" dirty="0" err="1">
                <a:latin typeface="Consolas" panose="020B0609020204030204" pitchFamily="49" charset="0"/>
                <a:cs typeface="Consolas" panose="020B0609020204030204" pitchFamily="49" charset="0"/>
              </a:rPr>
              <a:t>Schildt</a:t>
            </a:r>
            <a:r>
              <a:rPr lang="pl-PL" sz="1000" dirty="0">
                <a:latin typeface="Consolas" panose="020B0609020204030204" pitchFamily="49" charset="0"/>
                <a:cs typeface="Consolas" panose="020B0609020204030204" pitchFamily="49" charset="0"/>
              </a:rPr>
              <a:t>&lt;/</a:t>
            </a:r>
            <a:r>
              <a:rPr lang="pl-PL" sz="1000" dirty="0" err="1">
                <a:latin typeface="Consolas" panose="020B0609020204030204" pitchFamily="49" charset="0"/>
                <a:cs typeface="Consolas" panose="020B0609020204030204" pitchFamily="49" charset="0"/>
              </a:rPr>
              <a:t>author</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author</a:t>
            </a:r>
            <a:r>
              <a:rPr lang="pl-PL" sz="1000" dirty="0">
                <a:latin typeface="Consolas" panose="020B0609020204030204" pitchFamily="49" charset="0"/>
                <a:cs typeface="Consolas" panose="020B0609020204030204" pitchFamily="49" charset="0"/>
              </a:rPr>
              <a:t>&gt;Karina </a:t>
            </a:r>
            <a:r>
              <a:rPr lang="pl-PL" sz="1000" dirty="0" err="1">
                <a:latin typeface="Consolas" panose="020B0609020204030204" pitchFamily="49" charset="0"/>
                <a:cs typeface="Consolas" panose="020B0609020204030204" pitchFamily="49" charset="0"/>
              </a:rPr>
              <a:t>Jurczenko</a:t>
            </a:r>
            <a:r>
              <a:rPr lang="pl-PL" sz="1000" dirty="0">
                <a:latin typeface="Consolas" panose="020B0609020204030204" pitchFamily="49" charset="0"/>
                <a:cs typeface="Consolas" panose="020B0609020204030204" pitchFamily="49" charset="0"/>
              </a:rPr>
              <a:t>&lt;/</a:t>
            </a:r>
            <a:r>
              <a:rPr lang="pl-PL" sz="1000" dirty="0" err="1">
                <a:latin typeface="Consolas" panose="020B0609020204030204" pitchFamily="49" charset="0"/>
                <a:cs typeface="Consolas" panose="020B0609020204030204" pitchFamily="49" charset="0"/>
              </a:rPr>
              <a:t>author</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authors</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book</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book</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&lt;id&gt;07&lt;/id&gt;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language</a:t>
            </a:r>
            <a:r>
              <a:rPr lang="pl-PL" sz="1000" dirty="0">
                <a:latin typeface="Consolas" panose="020B0609020204030204" pitchFamily="49" charset="0"/>
                <a:cs typeface="Consolas" panose="020B0609020204030204" pitchFamily="49" charset="0"/>
              </a:rPr>
              <a:t>&gt;C++&lt;/</a:t>
            </a:r>
            <a:r>
              <a:rPr lang="pl-PL" sz="1000" dirty="0" err="1">
                <a:latin typeface="Consolas" panose="020B0609020204030204" pitchFamily="49" charset="0"/>
                <a:cs typeface="Consolas" panose="020B0609020204030204" pitchFamily="49" charset="0"/>
              </a:rPr>
              <a:t>language</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edition</a:t>
            </a:r>
            <a:r>
              <a:rPr lang="pl-PL" sz="1000" dirty="0">
                <a:latin typeface="Consolas" panose="020B0609020204030204" pitchFamily="49" charset="0"/>
                <a:cs typeface="Consolas" panose="020B0609020204030204" pitchFamily="49" charset="0"/>
              </a:rPr>
              <a:t>&gt;</a:t>
            </a:r>
            <a:r>
              <a:rPr lang="pl-PL" sz="1000" dirty="0" err="1">
                <a:latin typeface="Consolas" panose="020B0609020204030204" pitchFamily="49" charset="0"/>
                <a:cs typeface="Consolas" panose="020B0609020204030204" pitchFamily="49" charset="0"/>
              </a:rPr>
              <a:t>second</a:t>
            </a:r>
            <a:r>
              <a:rPr lang="pl-PL" sz="1000" dirty="0">
                <a:latin typeface="Consolas" panose="020B0609020204030204" pitchFamily="49" charset="0"/>
                <a:cs typeface="Consolas" panose="020B0609020204030204" pitchFamily="49" charset="0"/>
              </a:rPr>
              <a:t>&lt;/</a:t>
            </a:r>
            <a:r>
              <a:rPr lang="pl-PL" sz="1000" dirty="0" err="1">
                <a:latin typeface="Consolas" panose="020B0609020204030204" pitchFamily="49" charset="0"/>
                <a:cs typeface="Consolas" panose="020B0609020204030204" pitchFamily="49" charset="0"/>
              </a:rPr>
              <a:t>edition</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authors</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author</a:t>
            </a:r>
            <a:r>
              <a:rPr lang="pl-PL" sz="1000" dirty="0">
                <a:latin typeface="Consolas" panose="020B0609020204030204" pitchFamily="49" charset="0"/>
                <a:cs typeface="Consolas" panose="020B0609020204030204" pitchFamily="49" charset="0"/>
              </a:rPr>
              <a:t>&gt;</a:t>
            </a:r>
            <a:r>
              <a:rPr lang="pl-PL" sz="1000" dirty="0" err="1">
                <a:latin typeface="Consolas" panose="020B0609020204030204" pitchFamily="49" charset="0"/>
                <a:cs typeface="Consolas" panose="020B0609020204030204" pitchFamily="49" charset="0"/>
              </a:rPr>
              <a:t>E.Balagurusamy</a:t>
            </a:r>
            <a:r>
              <a:rPr lang="pl-PL" sz="1000" dirty="0">
                <a:latin typeface="Consolas" panose="020B0609020204030204" pitchFamily="49" charset="0"/>
                <a:cs typeface="Consolas" panose="020B0609020204030204" pitchFamily="49" charset="0"/>
              </a:rPr>
              <a:t>&lt;/</a:t>
            </a:r>
            <a:r>
              <a:rPr lang="pl-PL" sz="1000" dirty="0" err="1">
                <a:latin typeface="Consolas" panose="020B0609020204030204" pitchFamily="49" charset="0"/>
                <a:cs typeface="Consolas" panose="020B0609020204030204" pitchFamily="49" charset="0"/>
              </a:rPr>
              <a:t>author</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authors</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    &lt;/</a:t>
            </a:r>
            <a:r>
              <a:rPr lang="pl-PL" sz="1000" dirty="0" err="1">
                <a:latin typeface="Consolas" panose="020B0609020204030204" pitchFamily="49" charset="0"/>
                <a:cs typeface="Consolas" panose="020B0609020204030204" pitchFamily="49" charset="0"/>
              </a:rPr>
              <a:t>book</a:t>
            </a:r>
            <a:r>
              <a:rPr lang="pl-PL" sz="1000" dirty="0">
                <a:latin typeface="Consolas" panose="020B0609020204030204" pitchFamily="49" charset="0"/>
                <a:cs typeface="Consolas" panose="020B0609020204030204" pitchFamily="49" charset="0"/>
              </a:rPr>
              <a:t>&gt;</a:t>
            </a:r>
          </a:p>
          <a:p>
            <a:pPr>
              <a:lnSpc>
                <a:spcPct val="150000"/>
              </a:lnSpc>
            </a:pPr>
            <a:r>
              <a:rPr lang="pl-PL" sz="1000" dirty="0">
                <a:latin typeface="Consolas" panose="020B0609020204030204" pitchFamily="49" charset="0"/>
                <a:cs typeface="Consolas" panose="020B0609020204030204" pitchFamily="49" charset="0"/>
              </a:rPr>
              <a:t>&lt;/</a:t>
            </a:r>
            <a:r>
              <a:rPr lang="pl-PL" sz="1000" dirty="0" err="1">
                <a:latin typeface="Consolas" panose="020B0609020204030204" pitchFamily="49" charset="0"/>
                <a:cs typeface="Consolas" panose="020B0609020204030204" pitchFamily="49" charset="0"/>
              </a:rPr>
              <a:t>books</a:t>
            </a:r>
            <a:r>
              <a:rPr lang="pl-PL" sz="1000" dirty="0">
                <a:latin typeface="Consolas" panose="020B0609020204030204" pitchFamily="49" charset="0"/>
                <a:cs typeface="Consolas" panose="020B0609020204030204" pitchFamily="49" charset="0"/>
              </a:rPr>
              <a:t>&gt;</a:t>
            </a:r>
          </a:p>
        </p:txBody>
      </p:sp>
    </p:spTree>
    <p:extLst>
      <p:ext uri="{BB962C8B-B14F-4D97-AF65-F5344CB8AC3E}">
        <p14:creationId xmlns:p14="http://schemas.microsoft.com/office/powerpoint/2010/main" val="152915797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6.2. Spring REST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1" name="pole tekstowe 10">
            <a:extLst>
              <a:ext uri="{FF2B5EF4-FFF2-40B4-BE49-F238E27FC236}">
                <a16:creationId xmlns:a16="http://schemas.microsoft.com/office/drawing/2014/main" id="{19BD1EF1-D2EE-C44E-F94F-6D7D4A8BEA73}"/>
              </a:ext>
            </a:extLst>
          </p:cNvPr>
          <p:cNvSpPr txBox="1"/>
          <p:nvPr/>
        </p:nvSpPr>
        <p:spPr>
          <a:xfrm>
            <a:off x="721494" y="1503047"/>
            <a:ext cx="6100762" cy="3970318"/>
          </a:xfrm>
          <a:prstGeom prst="rect">
            <a:avLst/>
          </a:prstGeom>
          <a:noFill/>
        </p:spPr>
        <p:txBody>
          <a:bodyPr wrap="square">
            <a:spAutoFit/>
          </a:bodyPr>
          <a:lstStyle/>
          <a:p>
            <a:r>
              <a:rPr lang="pl-PL" b="1" dirty="0" err="1"/>
              <a:t>Representational</a:t>
            </a:r>
            <a:endParaRPr lang="pl-PL" b="1" dirty="0"/>
          </a:p>
          <a:p>
            <a:pPr marL="1200150" lvl="2" indent="-285750">
              <a:buFont typeface="Arial" panose="020B0604020202020204" pitchFamily="34" charset="0"/>
              <a:buChar char="•"/>
            </a:pPr>
            <a:r>
              <a:rPr lang="pl-PL" dirty="0"/>
              <a:t>zasoby </a:t>
            </a:r>
            <a:r>
              <a:rPr lang="pl-PL" dirty="0" err="1"/>
              <a:t>restowe</a:t>
            </a:r>
            <a:r>
              <a:rPr lang="pl-PL" dirty="0"/>
              <a:t> mogą być reprezentowane w niemal dowolnej formie</a:t>
            </a:r>
          </a:p>
          <a:p>
            <a:pPr marL="1200150" lvl="2" indent="-285750">
              <a:buFont typeface="Arial" panose="020B0604020202020204" pitchFamily="34" charset="0"/>
              <a:buChar char="•"/>
            </a:pPr>
            <a:r>
              <a:rPr lang="pl-PL" dirty="0"/>
              <a:t>XML, JSON, HTML</a:t>
            </a:r>
          </a:p>
          <a:p>
            <a:pPr marL="4763" lvl="1" indent="0">
              <a:buNone/>
            </a:pPr>
            <a:r>
              <a:rPr lang="pl-PL" b="1" dirty="0" err="1"/>
              <a:t>State</a:t>
            </a:r>
            <a:endParaRPr lang="pl-PL" b="1" dirty="0"/>
          </a:p>
          <a:p>
            <a:pPr marL="1200150" lvl="2" indent="-285750">
              <a:buFont typeface="Arial" panose="020B0604020202020204" pitchFamily="34" charset="0"/>
              <a:buChar char="•"/>
            </a:pPr>
            <a:r>
              <a:rPr lang="pl-PL" dirty="0"/>
              <a:t>pracując z </a:t>
            </a:r>
            <a:r>
              <a:rPr lang="pl-PL" dirty="0" err="1"/>
              <a:t>restami</a:t>
            </a:r>
            <a:r>
              <a:rPr lang="pl-PL" dirty="0"/>
              <a:t>, skupiamy się bardziej na stanie zasobu niż na akcjach jakie możemy na nim wykonać</a:t>
            </a:r>
          </a:p>
          <a:p>
            <a:pPr marL="4763" lvl="1" indent="0">
              <a:buNone/>
            </a:pPr>
            <a:r>
              <a:rPr lang="pl-PL" b="1" dirty="0"/>
              <a:t>Transfer</a:t>
            </a:r>
          </a:p>
          <a:p>
            <a:pPr marL="1200150" lvl="2" indent="-285750">
              <a:buFont typeface="Arial" panose="020B0604020202020204" pitchFamily="34" charset="0"/>
              <a:buChar char="•"/>
            </a:pPr>
            <a:r>
              <a:rPr lang="pl-PL" dirty="0"/>
              <a:t>przesyłanie danych zasobów pomiędzy komponentami lub nawet aplikacjami</a:t>
            </a:r>
          </a:p>
          <a:p>
            <a:pPr marL="233362" lvl="2" indent="0">
              <a:buNone/>
            </a:pPr>
            <a:endParaRPr lang="pl-PL" dirty="0"/>
          </a:p>
          <a:p>
            <a:pPr marL="233362" lvl="2" indent="0">
              <a:buNone/>
            </a:pPr>
            <a:r>
              <a:rPr lang="pl-PL" dirty="0"/>
              <a:t>W praktyce, REST możemy rozumieć jako operacje CRUD na danych zasobów</a:t>
            </a:r>
          </a:p>
        </p:txBody>
      </p:sp>
      <p:sp>
        <p:nvSpPr>
          <p:cNvPr id="13" name="pole tekstowe 12">
            <a:extLst>
              <a:ext uri="{FF2B5EF4-FFF2-40B4-BE49-F238E27FC236}">
                <a16:creationId xmlns:a16="http://schemas.microsoft.com/office/drawing/2014/main" id="{A7BD2949-16E5-A517-5F8A-DFBF2EA62ADA}"/>
              </a:ext>
            </a:extLst>
          </p:cNvPr>
          <p:cNvSpPr txBox="1"/>
          <p:nvPr/>
        </p:nvSpPr>
        <p:spPr>
          <a:xfrm>
            <a:off x="740544" y="809690"/>
            <a:ext cx="6100762" cy="523220"/>
          </a:xfrm>
          <a:prstGeom prst="rect">
            <a:avLst/>
          </a:prstGeom>
          <a:noFill/>
        </p:spPr>
        <p:txBody>
          <a:bodyPr wrap="square">
            <a:spAutoFit/>
          </a:bodyPr>
          <a:lstStyle/>
          <a:p>
            <a:r>
              <a:rPr lang="pl-PL" sz="2800" b="1" dirty="0">
                <a:solidFill>
                  <a:srgbClr val="002C58"/>
                </a:solidFill>
                <a:latin typeface="Helvetica" pitchFamily="2" charset="0"/>
                <a:ea typeface="+mn-ea"/>
                <a:cs typeface="+mn-cs"/>
              </a:rPr>
              <a:t>REST</a:t>
            </a:r>
            <a:endParaRPr lang="pl-PL" b="1" dirty="0"/>
          </a:p>
        </p:txBody>
      </p:sp>
      <p:pic>
        <p:nvPicPr>
          <p:cNvPr id="5122" name="Picture 2" descr="Interfejs do programowania REST | Phoenix Contact">
            <a:extLst>
              <a:ext uri="{FF2B5EF4-FFF2-40B4-BE49-F238E27FC236}">
                <a16:creationId xmlns:a16="http://schemas.microsoft.com/office/drawing/2014/main" id="{B0A8B527-7B41-75B1-8458-6CABF6FFE06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20000" y="2026210"/>
            <a:ext cx="4089400" cy="2632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66425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69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6.3. Spring REST – typy akcji</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Interfejs do programowania REST | Phoenix Contact">
            <a:extLst>
              <a:ext uri="{FF2B5EF4-FFF2-40B4-BE49-F238E27FC236}">
                <a16:creationId xmlns:a16="http://schemas.microsoft.com/office/drawing/2014/main" id="{B0A8B527-7B41-75B1-8458-6CABF6FFE06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20000" y="2026210"/>
            <a:ext cx="4089400" cy="263208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Content Placeholder 6">
            <a:extLst>
              <a:ext uri="{FF2B5EF4-FFF2-40B4-BE49-F238E27FC236}">
                <a16:creationId xmlns:a16="http://schemas.microsoft.com/office/drawing/2014/main" id="{FB590565-C23F-8151-A504-E8F483C4EC1B}"/>
              </a:ext>
            </a:extLst>
          </p:cNvPr>
          <p:cNvGraphicFramePr>
            <a:graphicFrameLocks/>
          </p:cNvGraphicFramePr>
          <p:nvPr>
            <p:extLst>
              <p:ext uri="{D42A27DB-BD31-4B8C-83A1-F6EECF244321}">
                <p14:modId xmlns:p14="http://schemas.microsoft.com/office/powerpoint/2010/main" val="2392777384"/>
              </p:ext>
            </p:extLst>
          </p:nvPr>
        </p:nvGraphicFramePr>
        <p:xfrm>
          <a:off x="767259" y="786633"/>
          <a:ext cx="10657482" cy="4669495"/>
        </p:xfrm>
        <a:graphic>
          <a:graphicData uri="http://schemas.openxmlformats.org/drawingml/2006/table">
            <a:tbl>
              <a:tblPr firstRow="1" bandRow="1">
                <a:tableStyleId>{93296810-A885-4BE3-A3E7-6D5BEEA58F35}</a:tableStyleId>
              </a:tblPr>
              <a:tblGrid>
                <a:gridCol w="1296293">
                  <a:extLst>
                    <a:ext uri="{9D8B030D-6E8A-4147-A177-3AD203B41FA5}">
                      <a16:colId xmlns:a16="http://schemas.microsoft.com/office/drawing/2014/main" val="20000"/>
                    </a:ext>
                  </a:extLst>
                </a:gridCol>
                <a:gridCol w="2808312">
                  <a:extLst>
                    <a:ext uri="{9D8B030D-6E8A-4147-A177-3AD203B41FA5}">
                      <a16:colId xmlns:a16="http://schemas.microsoft.com/office/drawing/2014/main" val="20001"/>
                    </a:ext>
                  </a:extLst>
                </a:gridCol>
                <a:gridCol w="1080268">
                  <a:extLst>
                    <a:ext uri="{9D8B030D-6E8A-4147-A177-3AD203B41FA5}">
                      <a16:colId xmlns:a16="http://schemas.microsoft.com/office/drawing/2014/main" val="2691280717"/>
                    </a:ext>
                  </a:extLst>
                </a:gridCol>
                <a:gridCol w="1219120">
                  <a:extLst>
                    <a:ext uri="{9D8B030D-6E8A-4147-A177-3AD203B41FA5}">
                      <a16:colId xmlns:a16="http://schemas.microsoft.com/office/drawing/2014/main" val="2775784405"/>
                    </a:ext>
                  </a:extLst>
                </a:gridCol>
                <a:gridCol w="4253489">
                  <a:extLst>
                    <a:ext uri="{9D8B030D-6E8A-4147-A177-3AD203B41FA5}">
                      <a16:colId xmlns:a16="http://schemas.microsoft.com/office/drawing/2014/main" val="20002"/>
                    </a:ext>
                  </a:extLst>
                </a:gridCol>
              </a:tblGrid>
              <a:tr h="370327">
                <a:tc>
                  <a:txBody>
                    <a:bodyPr/>
                    <a:lstStyle/>
                    <a:p>
                      <a:r>
                        <a:rPr lang="pl-PL" sz="1600" dirty="0"/>
                        <a:t>Typ</a:t>
                      </a:r>
                    </a:p>
                  </a:txBody>
                  <a:tcPr marL="121920" marR="121920" marT="60960" marB="60960"/>
                </a:tc>
                <a:tc>
                  <a:txBody>
                    <a:bodyPr/>
                    <a:lstStyle/>
                    <a:p>
                      <a:r>
                        <a:rPr lang="pl-PL" sz="1600"/>
                        <a:t>Przykładowy URI</a:t>
                      </a:r>
                      <a:endParaRPr lang="pl-PL" sz="1600" dirty="0"/>
                    </a:p>
                  </a:txBody>
                  <a:tcPr marL="121920" marR="121920" marT="60960" marB="60960"/>
                </a:tc>
                <a:tc>
                  <a:txBody>
                    <a:bodyPr/>
                    <a:lstStyle/>
                    <a:p>
                      <a:r>
                        <a:rPr lang="pl-PL" sz="1600" dirty="0" err="1"/>
                        <a:t>Safe</a:t>
                      </a:r>
                      <a:endParaRPr lang="pl-PL" sz="1600" dirty="0"/>
                    </a:p>
                  </a:txBody>
                  <a:tcPr marL="121920" marR="121920" marT="60960" marB="60960"/>
                </a:tc>
                <a:tc>
                  <a:txBody>
                    <a:bodyPr/>
                    <a:lstStyle/>
                    <a:p>
                      <a:r>
                        <a:rPr lang="pl-PL" sz="1600" dirty="0" err="1"/>
                        <a:t>Idemp</a:t>
                      </a:r>
                      <a:r>
                        <a:rPr lang="pl-PL" sz="1600" dirty="0"/>
                        <a:t>.</a:t>
                      </a:r>
                    </a:p>
                  </a:txBody>
                  <a:tcPr marL="121920" marR="121920" marT="60960" marB="60960"/>
                </a:tc>
                <a:tc>
                  <a:txBody>
                    <a:bodyPr/>
                    <a:lstStyle/>
                    <a:p>
                      <a:r>
                        <a:rPr lang="pl-PL" sz="1600"/>
                        <a:t>Opis</a:t>
                      </a:r>
                      <a:endParaRPr lang="pl-PL" sz="1600" dirty="0"/>
                    </a:p>
                  </a:txBody>
                  <a:tcPr marL="121920" marR="121920" marT="60960" marB="60960"/>
                </a:tc>
                <a:extLst>
                  <a:ext uri="{0D108BD9-81ED-4DB2-BD59-A6C34878D82A}">
                    <a16:rowId xmlns:a16="http://schemas.microsoft.com/office/drawing/2014/main" val="10000"/>
                  </a:ext>
                </a:extLst>
              </a:tr>
              <a:tr h="864096">
                <a:tc>
                  <a:txBody>
                    <a:bodyPr/>
                    <a:lstStyle/>
                    <a:p>
                      <a:r>
                        <a:rPr lang="pl-PL" sz="1600" dirty="0"/>
                        <a:t>GET</a:t>
                      </a:r>
                    </a:p>
                  </a:txBody>
                  <a:tcPr marL="121920" marR="121920" marT="60960" marB="60960"/>
                </a:tc>
                <a:tc>
                  <a:txBody>
                    <a:bodyPr/>
                    <a:lstStyle/>
                    <a:p>
                      <a:r>
                        <a:rPr lang="pl-PL" sz="1600" dirty="0"/>
                        <a:t>/addresses/{id}</a:t>
                      </a:r>
                    </a:p>
                    <a:p>
                      <a:r>
                        <a:rPr lang="pl-PL" sz="1600" dirty="0"/>
                        <a:t>/</a:t>
                      </a:r>
                      <a:r>
                        <a:rPr lang="pl-PL" sz="1600" dirty="0" err="1"/>
                        <a:t>addresses</a:t>
                      </a:r>
                      <a:endParaRPr lang="pl-PL" sz="1600" dirty="0"/>
                    </a:p>
                  </a:txBody>
                  <a:tcPr marL="121920" marR="121920" marT="60960" marB="60960"/>
                </a:tc>
                <a:tc>
                  <a:txBody>
                    <a:bodyPr/>
                    <a:lstStyle/>
                    <a:p>
                      <a:pPr algn="ctr"/>
                      <a:r>
                        <a:rPr lang="pl-PL" sz="1600" dirty="0"/>
                        <a:t>X</a:t>
                      </a:r>
                    </a:p>
                  </a:txBody>
                  <a:tcPr marL="121920" marR="121920" marT="60960" marB="60960"/>
                </a:tc>
                <a:tc>
                  <a:txBody>
                    <a:bodyPr/>
                    <a:lstStyle/>
                    <a:p>
                      <a:pPr algn="ctr"/>
                      <a:r>
                        <a:rPr lang="pl-PL" sz="1600" dirty="0"/>
                        <a:t>X</a:t>
                      </a:r>
                    </a:p>
                  </a:txBody>
                  <a:tcPr marL="121920" marR="121920" marT="60960" marB="60960"/>
                </a:tc>
                <a:tc>
                  <a:txBody>
                    <a:bodyPr/>
                    <a:lstStyle/>
                    <a:p>
                      <a:r>
                        <a:rPr lang="pl-PL" sz="1600" dirty="0"/>
                        <a:t>Niezależnie od tego, ile razy powtarza się z tymi samymi parametrami, wyniki są takie same.</a:t>
                      </a:r>
                    </a:p>
                  </a:txBody>
                  <a:tcPr marL="121920" marR="121920" marT="60960" marB="60960"/>
                </a:tc>
                <a:extLst>
                  <a:ext uri="{0D108BD9-81ED-4DB2-BD59-A6C34878D82A}">
                    <a16:rowId xmlns:a16="http://schemas.microsoft.com/office/drawing/2014/main" val="10001"/>
                  </a:ext>
                </a:extLst>
              </a:tr>
              <a:tr h="617211">
                <a:tc>
                  <a:txBody>
                    <a:bodyPr/>
                    <a:lstStyle/>
                    <a:p>
                      <a:r>
                        <a:rPr lang="pl-PL" sz="1600" dirty="0"/>
                        <a:t>POST</a:t>
                      </a:r>
                    </a:p>
                  </a:txBody>
                  <a:tcPr marL="121920" marR="121920" marT="60960" marB="60960"/>
                </a:tc>
                <a:tc>
                  <a:txBody>
                    <a:bodyPr/>
                    <a:lstStyle/>
                    <a:p>
                      <a:r>
                        <a:rPr lang="pl-PL" sz="1600" dirty="0"/>
                        <a:t>/addresses + body</a:t>
                      </a:r>
                    </a:p>
                  </a:txBody>
                  <a:tcPr marL="121920" marR="121920" marT="60960" marB="60960"/>
                </a:tc>
                <a:tc>
                  <a:txBody>
                    <a:bodyPr/>
                    <a:lstStyle/>
                    <a:p>
                      <a:pPr algn="ctr"/>
                      <a:endParaRPr lang="pl-PL" sz="1600" dirty="0"/>
                    </a:p>
                  </a:txBody>
                  <a:tcPr marL="121920" marR="121920" marT="60960" marB="60960"/>
                </a:tc>
                <a:tc>
                  <a:txBody>
                    <a:bodyPr/>
                    <a:lstStyle/>
                    <a:p>
                      <a:pPr algn="ctr"/>
                      <a:endParaRPr lang="pl-PL" sz="1600" dirty="0"/>
                    </a:p>
                  </a:txBody>
                  <a:tcPr marL="121920" marR="121920" marT="60960" marB="60960"/>
                </a:tc>
                <a:tc>
                  <a:txBody>
                    <a:bodyPr/>
                    <a:lstStyle/>
                    <a:p>
                      <a:r>
                        <a:rPr lang="pl-PL" sz="1600" dirty="0"/>
                        <a:t>Żądania</a:t>
                      </a:r>
                      <a:r>
                        <a:rPr lang="pl-PL" sz="1600" baseline="0" dirty="0"/>
                        <a:t> wskazujące na stworzenie (bądź aktualizację</a:t>
                      </a:r>
                      <a:r>
                        <a:rPr lang="pl-PL" sz="1600" baseline="0"/>
                        <a:t>) zasobu</a:t>
                      </a:r>
                      <a:endParaRPr lang="pl-PL" sz="1600" dirty="0"/>
                    </a:p>
                  </a:txBody>
                  <a:tcPr marL="121920" marR="121920" marT="60960" marB="60960"/>
                </a:tc>
                <a:extLst>
                  <a:ext uri="{0D108BD9-81ED-4DB2-BD59-A6C34878D82A}">
                    <a16:rowId xmlns:a16="http://schemas.microsoft.com/office/drawing/2014/main" val="10002"/>
                  </a:ext>
                </a:extLst>
              </a:tr>
              <a:tr h="617211">
                <a:tc>
                  <a:txBody>
                    <a:bodyPr/>
                    <a:lstStyle/>
                    <a:p>
                      <a:r>
                        <a:rPr lang="pl-PL" sz="1600"/>
                        <a:t>PUT</a:t>
                      </a:r>
                      <a:endParaRPr lang="pl-PL" sz="1600" dirty="0"/>
                    </a:p>
                  </a:txBody>
                  <a:tcPr marL="121920" marR="121920" marT="60960" marB="60960"/>
                </a:tc>
                <a:tc>
                  <a:txBody>
                    <a:bodyPr/>
                    <a:lstStyle/>
                    <a:p>
                      <a:pPr marL="0" marR="0" lvl="0" indent="0" algn="l" defTabSz="779202" rtl="0" eaLnBrk="1" fontAlgn="auto" latinLnBrk="0" hangingPunct="1">
                        <a:lnSpc>
                          <a:spcPct val="100000"/>
                        </a:lnSpc>
                        <a:spcBef>
                          <a:spcPts val="0"/>
                        </a:spcBef>
                        <a:spcAft>
                          <a:spcPts val="0"/>
                        </a:spcAft>
                        <a:buClrTx/>
                        <a:buSzTx/>
                        <a:buFontTx/>
                        <a:buNone/>
                        <a:tabLst/>
                        <a:defRPr/>
                      </a:pPr>
                      <a:r>
                        <a:rPr lang="pl-PL" sz="1600" dirty="0"/>
                        <a:t>/addresses/{id} </a:t>
                      </a:r>
                      <a:r>
                        <a:rPr lang="pl-PL" sz="1600"/>
                        <a:t>+ body</a:t>
                      </a:r>
                      <a:endParaRPr lang="pl-PL" sz="1600" dirty="0"/>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endParaRPr lang="pl-PL" sz="1600" dirty="0"/>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r>
                        <a:rPr lang="pl-PL" sz="1600" dirty="0"/>
                        <a:t>X</a:t>
                      </a:r>
                    </a:p>
                  </a:txBody>
                  <a:tcPr marL="121920" marR="121920" marT="60960" marB="60960"/>
                </a:tc>
                <a:tc>
                  <a:txBody>
                    <a:bodyPr/>
                    <a:lstStyle/>
                    <a:p>
                      <a:r>
                        <a:rPr lang="pl-PL" sz="1600" dirty="0"/>
                        <a:t>PUT może utworzyć nowy obiekt lub zaktualizować istniejący. Żądanie PUT jest idempotentne. </a:t>
                      </a:r>
                    </a:p>
                  </a:txBody>
                  <a:tcPr marL="121920" marR="121920" marT="60960" marB="60960"/>
                </a:tc>
                <a:extLst>
                  <a:ext uri="{0D108BD9-81ED-4DB2-BD59-A6C34878D82A}">
                    <a16:rowId xmlns:a16="http://schemas.microsoft.com/office/drawing/2014/main" val="10003"/>
                  </a:ext>
                </a:extLst>
              </a:tr>
              <a:tr h="617211">
                <a:tc>
                  <a:txBody>
                    <a:bodyPr/>
                    <a:lstStyle/>
                    <a:p>
                      <a:r>
                        <a:rPr lang="pl-PL" sz="1600"/>
                        <a:t>PATCH</a:t>
                      </a:r>
                      <a:endParaRPr lang="pl-PL" sz="1600" dirty="0"/>
                    </a:p>
                  </a:txBody>
                  <a:tcPr marL="121920" marR="121920" marT="60960" marB="60960"/>
                </a:tc>
                <a:tc>
                  <a:txBody>
                    <a:bodyPr/>
                    <a:lstStyle/>
                    <a:p>
                      <a:pPr marL="0" marR="0" lvl="0" indent="0" algn="l" defTabSz="779202" rtl="0" eaLnBrk="1" fontAlgn="auto" latinLnBrk="0" hangingPunct="1">
                        <a:lnSpc>
                          <a:spcPct val="100000"/>
                        </a:lnSpc>
                        <a:spcBef>
                          <a:spcPts val="0"/>
                        </a:spcBef>
                        <a:spcAft>
                          <a:spcPts val="0"/>
                        </a:spcAft>
                        <a:buClrTx/>
                        <a:buSzTx/>
                        <a:buFontTx/>
                        <a:buNone/>
                        <a:tabLst/>
                        <a:defRPr/>
                      </a:pPr>
                      <a:r>
                        <a:rPr lang="pl-PL" sz="1600" dirty="0"/>
                        <a:t>/addresses/{id} </a:t>
                      </a:r>
                      <a:r>
                        <a:rPr lang="pl-PL" sz="1600"/>
                        <a:t>+ body</a:t>
                      </a:r>
                      <a:endParaRPr lang="pl-PL" sz="1600" dirty="0"/>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endParaRPr lang="pl-PL" sz="1600" dirty="0"/>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r>
                        <a:rPr lang="pl-PL" sz="1600" dirty="0"/>
                        <a:t>X?</a:t>
                      </a:r>
                    </a:p>
                  </a:txBody>
                  <a:tcPr marL="121920" marR="121920" marT="60960" marB="60960"/>
                </a:tc>
                <a:tc>
                  <a:txBody>
                    <a:bodyPr/>
                    <a:lstStyle/>
                    <a:p>
                      <a:pPr marL="0" marR="0" lvl="0" indent="0" algn="l" defTabSz="779202" rtl="0" eaLnBrk="1" fontAlgn="auto" latinLnBrk="0" hangingPunct="1">
                        <a:lnSpc>
                          <a:spcPct val="100000"/>
                        </a:lnSpc>
                        <a:spcBef>
                          <a:spcPts val="0"/>
                        </a:spcBef>
                        <a:spcAft>
                          <a:spcPts val="0"/>
                        </a:spcAft>
                        <a:buClrTx/>
                        <a:buSzTx/>
                        <a:buFontTx/>
                        <a:buNone/>
                        <a:tabLst/>
                        <a:defRPr/>
                      </a:pPr>
                      <a:r>
                        <a:rPr lang="pl-PL" sz="1600" dirty="0"/>
                        <a:t>Może</a:t>
                      </a:r>
                      <a:r>
                        <a:rPr lang="pl-PL" sz="1600" baseline="0" dirty="0"/>
                        <a:t> zaktualizować wyłącznie część atrybutów istniejącego zasobu</a:t>
                      </a:r>
                      <a:r>
                        <a:rPr lang="pl-PL" sz="1600" dirty="0"/>
                        <a:t>.</a:t>
                      </a:r>
                    </a:p>
                    <a:p>
                      <a:pPr marL="0" marR="0" lvl="0" indent="0" algn="l" defTabSz="779202" rtl="0" eaLnBrk="1" fontAlgn="auto" latinLnBrk="0" hangingPunct="1">
                        <a:lnSpc>
                          <a:spcPct val="100000"/>
                        </a:lnSpc>
                        <a:spcBef>
                          <a:spcPts val="0"/>
                        </a:spcBef>
                        <a:spcAft>
                          <a:spcPts val="0"/>
                        </a:spcAft>
                        <a:buClrTx/>
                        <a:buSzTx/>
                        <a:buFontTx/>
                        <a:buNone/>
                        <a:tabLst/>
                        <a:defRPr/>
                      </a:pPr>
                      <a:r>
                        <a:rPr lang="pl-PL" sz="1600" dirty="0"/>
                        <a:t>Mogą używać np. </a:t>
                      </a:r>
                      <a:r>
                        <a:rPr lang="pl-PL" sz="1600" dirty="0" err="1"/>
                        <a:t>Header</a:t>
                      </a:r>
                      <a:r>
                        <a:rPr lang="pl-PL" sz="1600" dirty="0"/>
                        <a:t> </a:t>
                      </a:r>
                      <a:r>
                        <a:rPr lang="pl-PL" sz="1600" dirty="0" err="1"/>
                        <a:t>Etag</a:t>
                      </a:r>
                      <a:r>
                        <a:rPr lang="pl-PL" sz="1600" dirty="0"/>
                        <a:t> lub </a:t>
                      </a:r>
                      <a:r>
                        <a:rPr lang="pl-PL" sz="1600" dirty="0" err="1"/>
                        <a:t>If-Match</a:t>
                      </a:r>
                      <a:endParaRPr lang="pl-PL" sz="1600" dirty="0"/>
                    </a:p>
                  </a:txBody>
                  <a:tcPr marL="121920" marR="121920" marT="60960" marB="60960"/>
                </a:tc>
                <a:extLst>
                  <a:ext uri="{0D108BD9-81ED-4DB2-BD59-A6C34878D82A}">
                    <a16:rowId xmlns:a16="http://schemas.microsoft.com/office/drawing/2014/main" val="10004"/>
                  </a:ext>
                </a:extLst>
              </a:tr>
              <a:tr h="370327">
                <a:tc>
                  <a:txBody>
                    <a:bodyPr/>
                    <a:lstStyle/>
                    <a:p>
                      <a:r>
                        <a:rPr lang="pl-PL" sz="1600" dirty="0"/>
                        <a:t>DELETE</a:t>
                      </a:r>
                    </a:p>
                  </a:txBody>
                  <a:tcPr marL="121920" marR="121920" marT="60960" marB="60960"/>
                </a:tc>
                <a:tc>
                  <a:txBody>
                    <a:bodyPr/>
                    <a:lstStyle/>
                    <a:p>
                      <a:pPr marL="0" marR="0" lvl="0" indent="0" algn="l" defTabSz="779202" rtl="0" eaLnBrk="1" fontAlgn="auto" latinLnBrk="0" hangingPunct="1">
                        <a:lnSpc>
                          <a:spcPct val="100000"/>
                        </a:lnSpc>
                        <a:spcBef>
                          <a:spcPts val="0"/>
                        </a:spcBef>
                        <a:spcAft>
                          <a:spcPts val="0"/>
                        </a:spcAft>
                        <a:buClrTx/>
                        <a:buSzTx/>
                        <a:buFontTx/>
                        <a:buNone/>
                        <a:tabLst/>
                        <a:defRPr/>
                      </a:pPr>
                      <a:r>
                        <a:rPr lang="pl-PL" sz="1600" dirty="0"/>
                        <a:t>/addresses/{id}</a:t>
                      </a:r>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endParaRPr lang="pl-PL" sz="1600" dirty="0"/>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r>
                        <a:rPr lang="pl-PL" sz="1600" dirty="0"/>
                        <a:t>X?</a:t>
                      </a:r>
                    </a:p>
                  </a:txBody>
                  <a:tcPr marL="121920" marR="121920" marT="60960" marB="60960"/>
                </a:tc>
                <a:tc>
                  <a:txBody>
                    <a:bodyPr/>
                    <a:lstStyle/>
                    <a:p>
                      <a:r>
                        <a:rPr lang="pl-PL" sz="1600" dirty="0"/>
                        <a:t>Żądanie nakazujące</a:t>
                      </a:r>
                      <a:r>
                        <a:rPr lang="pl-PL" sz="1600" baseline="0" dirty="0"/>
                        <a:t> usunięcie zasobu</a:t>
                      </a:r>
                      <a:endParaRPr lang="pl-PL" sz="1600" dirty="0"/>
                    </a:p>
                  </a:txBody>
                  <a:tcPr marL="121920" marR="121920" marT="60960" marB="60960"/>
                </a:tc>
                <a:extLst>
                  <a:ext uri="{0D108BD9-81ED-4DB2-BD59-A6C34878D82A}">
                    <a16:rowId xmlns:a16="http://schemas.microsoft.com/office/drawing/2014/main" val="10005"/>
                  </a:ext>
                </a:extLst>
              </a:tr>
              <a:tr h="370327">
                <a:tc>
                  <a:txBody>
                    <a:bodyPr/>
                    <a:lstStyle/>
                    <a:p>
                      <a:r>
                        <a:rPr lang="pl-PL" sz="1600" dirty="0"/>
                        <a:t>OPTIONS</a:t>
                      </a:r>
                    </a:p>
                  </a:txBody>
                  <a:tcPr marL="121920" marR="121920" marT="60960" marB="60960"/>
                </a:tc>
                <a:tc>
                  <a:txBody>
                    <a:bodyPr/>
                    <a:lstStyle/>
                    <a:p>
                      <a:pPr marL="0" marR="0" lvl="0" indent="0" algn="l" defTabSz="779202" rtl="0" eaLnBrk="1" fontAlgn="auto" latinLnBrk="0" hangingPunct="1">
                        <a:lnSpc>
                          <a:spcPct val="100000"/>
                        </a:lnSpc>
                        <a:spcBef>
                          <a:spcPts val="0"/>
                        </a:spcBef>
                        <a:spcAft>
                          <a:spcPts val="0"/>
                        </a:spcAft>
                        <a:buClrTx/>
                        <a:buSzTx/>
                        <a:buFontTx/>
                        <a:buNone/>
                        <a:tabLst/>
                        <a:defRPr/>
                      </a:pPr>
                      <a:r>
                        <a:rPr lang="pl-PL" sz="1600" dirty="0"/>
                        <a:t>/</a:t>
                      </a:r>
                      <a:r>
                        <a:rPr lang="pl-PL" sz="1600" dirty="0" err="1"/>
                        <a:t>addresses</a:t>
                      </a:r>
                      <a:r>
                        <a:rPr lang="pl-PL" sz="1600" dirty="0"/>
                        <a:t>/{id}</a:t>
                      </a:r>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r>
                        <a:rPr lang="pl-PL" sz="1600" dirty="0"/>
                        <a:t>X</a:t>
                      </a:r>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r>
                        <a:rPr lang="pl-PL" sz="1600" dirty="0"/>
                        <a:t>X</a:t>
                      </a:r>
                    </a:p>
                  </a:txBody>
                  <a:tcPr marL="121920" marR="121920" marT="60960" marB="60960"/>
                </a:tc>
                <a:tc>
                  <a:txBody>
                    <a:bodyPr/>
                    <a:lstStyle/>
                    <a:p>
                      <a:r>
                        <a:rPr lang="pl-PL" sz="1600" dirty="0"/>
                        <a:t>Możliwe operacje na zasobie</a:t>
                      </a:r>
                    </a:p>
                  </a:txBody>
                  <a:tcPr marL="121920" marR="121920" marT="60960" marB="60960"/>
                </a:tc>
                <a:extLst>
                  <a:ext uri="{0D108BD9-81ED-4DB2-BD59-A6C34878D82A}">
                    <a16:rowId xmlns:a16="http://schemas.microsoft.com/office/drawing/2014/main" val="827851"/>
                  </a:ext>
                </a:extLst>
              </a:tr>
              <a:tr h="370327">
                <a:tc>
                  <a:txBody>
                    <a:bodyPr/>
                    <a:lstStyle/>
                    <a:p>
                      <a:r>
                        <a:rPr lang="pl-PL" sz="1600" dirty="0"/>
                        <a:t>HEAD</a:t>
                      </a:r>
                    </a:p>
                  </a:txBody>
                  <a:tcPr marL="121920" marR="121920" marT="60960" marB="60960"/>
                </a:tc>
                <a:tc>
                  <a:txBody>
                    <a:bodyPr/>
                    <a:lstStyle/>
                    <a:p>
                      <a:pPr marL="0" marR="0" lvl="0" indent="0" algn="l" defTabSz="779202" rtl="0" eaLnBrk="1" fontAlgn="auto" latinLnBrk="0" hangingPunct="1">
                        <a:lnSpc>
                          <a:spcPct val="100000"/>
                        </a:lnSpc>
                        <a:spcBef>
                          <a:spcPts val="0"/>
                        </a:spcBef>
                        <a:spcAft>
                          <a:spcPts val="0"/>
                        </a:spcAft>
                        <a:buClrTx/>
                        <a:buSzTx/>
                        <a:buFontTx/>
                        <a:buNone/>
                        <a:tabLst/>
                        <a:defRPr/>
                      </a:pPr>
                      <a:r>
                        <a:rPr lang="pl-PL" sz="1600" dirty="0"/>
                        <a:t>/</a:t>
                      </a:r>
                      <a:r>
                        <a:rPr lang="pl-PL" sz="1600" dirty="0" err="1"/>
                        <a:t>addresses</a:t>
                      </a:r>
                      <a:r>
                        <a:rPr lang="pl-PL" sz="1600" dirty="0"/>
                        <a:t>/{id}</a:t>
                      </a:r>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r>
                        <a:rPr lang="pl-PL" sz="1600" dirty="0"/>
                        <a:t>X</a:t>
                      </a:r>
                    </a:p>
                  </a:txBody>
                  <a:tcPr marL="121920" marR="121920" marT="60960" marB="60960"/>
                </a:tc>
                <a:tc>
                  <a:txBody>
                    <a:bodyPr/>
                    <a:lstStyle/>
                    <a:p>
                      <a:pPr marL="0" marR="0" lvl="0" indent="0" algn="ctr" defTabSz="779202" rtl="0" eaLnBrk="1" fontAlgn="auto" latinLnBrk="0" hangingPunct="1">
                        <a:lnSpc>
                          <a:spcPct val="100000"/>
                        </a:lnSpc>
                        <a:spcBef>
                          <a:spcPts val="0"/>
                        </a:spcBef>
                        <a:spcAft>
                          <a:spcPts val="0"/>
                        </a:spcAft>
                        <a:buClrTx/>
                        <a:buSzTx/>
                        <a:buFontTx/>
                        <a:buNone/>
                        <a:tabLst/>
                        <a:defRPr/>
                      </a:pPr>
                      <a:r>
                        <a:rPr lang="pl-PL" sz="1600" dirty="0"/>
                        <a:t>X</a:t>
                      </a:r>
                    </a:p>
                  </a:txBody>
                  <a:tcPr marL="121920" marR="121920" marT="60960" marB="60960"/>
                </a:tc>
                <a:tc>
                  <a:txBody>
                    <a:bodyPr/>
                    <a:lstStyle/>
                    <a:p>
                      <a:r>
                        <a:rPr lang="pl-PL" sz="1600" dirty="0"/>
                        <a:t>Podobnie jak GET – ale bez Body</a:t>
                      </a:r>
                    </a:p>
                  </a:txBody>
                  <a:tcPr marL="121920" marR="121920" marT="60960" marB="60960"/>
                </a:tc>
                <a:extLst>
                  <a:ext uri="{0D108BD9-81ED-4DB2-BD59-A6C34878D82A}">
                    <a16:rowId xmlns:a16="http://schemas.microsoft.com/office/drawing/2014/main" val="2002379520"/>
                  </a:ext>
                </a:extLst>
              </a:tr>
            </a:tbl>
          </a:graphicData>
        </a:graphic>
      </p:graphicFrame>
      <p:sp>
        <p:nvSpPr>
          <p:cNvPr id="6" name="Source">
            <a:extLst>
              <a:ext uri="{FF2B5EF4-FFF2-40B4-BE49-F238E27FC236}">
                <a16:creationId xmlns:a16="http://schemas.microsoft.com/office/drawing/2014/main" id="{D960BD5B-47BA-9FD5-2DE0-3E17D5D7CA73}"/>
              </a:ext>
            </a:extLst>
          </p:cNvPr>
          <p:cNvSpPr txBox="1"/>
          <p:nvPr/>
        </p:nvSpPr>
        <p:spPr bwMode="auto">
          <a:xfrm>
            <a:off x="4938664" y="5686076"/>
            <a:ext cx="6634234" cy="297517"/>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25400" rIns="0" bIns="25400" rtlCol="0" anchor="t" anchorCtr="0">
            <a:spAutoFit/>
          </a:bodyPr>
          <a:lstStyle/>
          <a:p>
            <a:pPr marL="429768" indent="-429768">
              <a:tabLst>
                <a:tab pos="347472" algn="r"/>
              </a:tabLst>
            </a:pPr>
            <a:r>
              <a:rPr lang="pl-PL" sz="800" dirty="0">
                <a:latin typeface="Verdana" panose="020B0604030504040204" pitchFamily="34" charset="0"/>
              </a:rPr>
              <a:t>	Źródło :  </a:t>
            </a:r>
            <a:r>
              <a:rPr lang="pl-PL" sz="800" dirty="0">
                <a:latin typeface="Verdana" panose="020B0604030504040204" pitchFamily="34" charset="0"/>
                <a:hlinkClick r:id="rId7"/>
              </a:rPr>
              <a:t>https://www.restapitutorial.com/lessons/httpmethods.html</a:t>
            </a:r>
            <a:r>
              <a:rPr lang="pl-PL" sz="800" dirty="0">
                <a:latin typeface="Verdana" panose="020B0604030504040204" pitchFamily="34" charset="0"/>
              </a:rPr>
              <a:t> | </a:t>
            </a:r>
            <a:r>
              <a:rPr lang="pl-PL" sz="800" dirty="0">
                <a:latin typeface="Verdana" panose="020B0604030504040204" pitchFamily="34" charset="0"/>
                <a:hlinkClick r:id="rId8"/>
              </a:rPr>
              <a:t>https://www.mscharhag.com/api-design/http-idempotent-safe</a:t>
            </a:r>
            <a:r>
              <a:rPr lang="pl-PL" sz="800" dirty="0">
                <a:latin typeface="Verdana" panose="020B0604030504040204" pitchFamily="34" charset="0"/>
              </a:rPr>
              <a:t> </a:t>
            </a:r>
            <a:r>
              <a:rPr lang="pl-PL" sz="800" dirty="0">
                <a:latin typeface="Verdana" panose="020B0604030504040204" pitchFamily="34" charset="0"/>
                <a:hlinkClick r:id="rId9"/>
              </a:rPr>
              <a:t>https://tools.ietf.org/html/rfc7231</a:t>
            </a:r>
            <a:r>
              <a:rPr lang="pl-PL" sz="800" dirty="0">
                <a:latin typeface="Verdana" panose="020B0604030504040204" pitchFamily="34" charset="0"/>
              </a:rPr>
              <a:t> | </a:t>
            </a:r>
            <a:r>
              <a:rPr lang="pl-PL" sz="800" dirty="0">
                <a:latin typeface="Verdana" panose="020B0604030504040204" pitchFamily="34" charset="0"/>
                <a:hlinkClick r:id="rId10"/>
              </a:rPr>
              <a:t>https://www.iana.org/assignments/http-methods/http-methods.xhtml</a:t>
            </a:r>
            <a:r>
              <a:rPr lang="pl-PL" sz="800" dirty="0">
                <a:latin typeface="Verdana" panose="020B0604030504040204" pitchFamily="34" charset="0"/>
              </a:rPr>
              <a:t> </a:t>
            </a:r>
          </a:p>
        </p:txBody>
      </p:sp>
    </p:spTree>
    <p:extLst>
      <p:ext uri="{BB962C8B-B14F-4D97-AF65-F5344CB8AC3E}">
        <p14:creationId xmlns:p14="http://schemas.microsoft.com/office/powerpoint/2010/main" val="421122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800" dirty="0">
                <a:latin typeface="Helvetica" pitchFamily="2" charset="0"/>
              </a:rPr>
              <a:t>1.2. Harmonogram </a:t>
            </a:r>
            <a:br>
              <a:rPr lang="pl-PL" sz="2800" dirty="0">
                <a:latin typeface="Helvetica" pitchFamily="2" charset="0"/>
              </a:rPr>
            </a:br>
            <a:br>
              <a:rPr lang="pl-PL" sz="2800" dirty="0">
                <a:latin typeface="Helvetica" pitchFamily="2" charset="0"/>
              </a:rPr>
            </a:br>
            <a:r>
              <a:rPr lang="pl-PL" sz="2800" dirty="0">
                <a:latin typeface="Helvetica" pitchFamily="2" charset="0"/>
              </a:rPr>
              <a:t>Specjalizacja: Sztuczna inteligencja i uczenie maszynowe</a:t>
            </a:r>
          </a:p>
        </p:txBody>
      </p:sp>
      <p:pic>
        <p:nvPicPr>
          <p:cNvPr id="3" name="Obraz 3" descr="Uniwersytet WSB Merito Wrocław">
            <a:extLst>
              <a:ext uri="{FF2B5EF4-FFF2-40B4-BE49-F238E27FC236}">
                <a16:creationId xmlns:a16="http://schemas.microsoft.com/office/drawing/2014/main" id="{965B9637-15A0-43C2-51E8-BC3560BC49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Straight Connector 3">
            <a:extLst>
              <a:ext uri="{FF2B5EF4-FFF2-40B4-BE49-F238E27FC236}">
                <a16:creationId xmlns:a16="http://schemas.microsoft.com/office/drawing/2014/main" id="{F280EDFE-4480-50F7-321C-69CFDF034036}"/>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5" name="Picture 2" descr="Capgemini Logo Logo and symbol, meaning, history, PNG">
            <a:extLst>
              <a:ext uri="{FF2B5EF4-FFF2-40B4-BE49-F238E27FC236}">
                <a16:creationId xmlns:a16="http://schemas.microsoft.com/office/drawing/2014/main" id="{6ECC9F4F-EFF1-6053-7B42-32937F2679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Tabela 7">
            <a:extLst>
              <a:ext uri="{FF2B5EF4-FFF2-40B4-BE49-F238E27FC236}">
                <a16:creationId xmlns:a16="http://schemas.microsoft.com/office/drawing/2014/main" id="{20C6B6CB-CE76-590A-A8D5-C161368294DB}"/>
              </a:ext>
            </a:extLst>
          </p:cNvPr>
          <p:cNvGraphicFramePr>
            <a:graphicFrameLocks noGrp="1"/>
          </p:cNvGraphicFramePr>
          <p:nvPr>
            <p:extLst>
              <p:ext uri="{D42A27DB-BD31-4B8C-83A1-F6EECF244321}">
                <p14:modId xmlns:p14="http://schemas.microsoft.com/office/powerpoint/2010/main" val="1764926529"/>
              </p:ext>
            </p:extLst>
          </p:nvPr>
        </p:nvGraphicFramePr>
        <p:xfrm>
          <a:off x="3121747" y="1258037"/>
          <a:ext cx="5948505" cy="4351342"/>
        </p:xfrm>
        <a:graphic>
          <a:graphicData uri="http://schemas.openxmlformats.org/drawingml/2006/table">
            <a:tbl>
              <a:tblPr/>
              <a:tblGrid>
                <a:gridCol w="818861">
                  <a:extLst>
                    <a:ext uri="{9D8B030D-6E8A-4147-A177-3AD203B41FA5}">
                      <a16:colId xmlns:a16="http://schemas.microsoft.com/office/drawing/2014/main" val="2244933190"/>
                    </a:ext>
                  </a:extLst>
                </a:gridCol>
                <a:gridCol w="818861">
                  <a:extLst>
                    <a:ext uri="{9D8B030D-6E8A-4147-A177-3AD203B41FA5}">
                      <a16:colId xmlns:a16="http://schemas.microsoft.com/office/drawing/2014/main" val="466485120"/>
                    </a:ext>
                  </a:extLst>
                </a:gridCol>
                <a:gridCol w="1242409">
                  <a:extLst>
                    <a:ext uri="{9D8B030D-6E8A-4147-A177-3AD203B41FA5}">
                      <a16:colId xmlns:a16="http://schemas.microsoft.com/office/drawing/2014/main" val="3115748559"/>
                    </a:ext>
                  </a:extLst>
                </a:gridCol>
                <a:gridCol w="1091814">
                  <a:extLst>
                    <a:ext uri="{9D8B030D-6E8A-4147-A177-3AD203B41FA5}">
                      <a16:colId xmlns:a16="http://schemas.microsoft.com/office/drawing/2014/main" val="2452401987"/>
                    </a:ext>
                  </a:extLst>
                </a:gridCol>
                <a:gridCol w="1157699">
                  <a:extLst>
                    <a:ext uri="{9D8B030D-6E8A-4147-A177-3AD203B41FA5}">
                      <a16:colId xmlns:a16="http://schemas.microsoft.com/office/drawing/2014/main" val="3584718129"/>
                    </a:ext>
                  </a:extLst>
                </a:gridCol>
                <a:gridCol w="818861">
                  <a:extLst>
                    <a:ext uri="{9D8B030D-6E8A-4147-A177-3AD203B41FA5}">
                      <a16:colId xmlns:a16="http://schemas.microsoft.com/office/drawing/2014/main" val="1181437784"/>
                    </a:ext>
                  </a:extLst>
                </a:gridCol>
              </a:tblGrid>
              <a:tr h="188642">
                <a:tc>
                  <a:txBody>
                    <a:bodyPr/>
                    <a:lstStyle/>
                    <a:p>
                      <a:pPr algn="l" fontAlgn="b"/>
                      <a:endParaRPr lang="pl-PL" sz="1100" b="0" i="0" u="none" strike="noStrike">
                        <a:solidFill>
                          <a:srgbClr val="000000"/>
                        </a:solidFill>
                        <a:effectLst/>
                        <a:latin typeface="Aptos Narrow" panose="020B0004020202020204" pitchFamily="34" charset="0"/>
                      </a:endParaRPr>
                    </a:p>
                  </a:txBody>
                  <a:tcPr marL="9432" marR="9432" marT="9432"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l" fontAlgn="b"/>
                      <a:endParaRPr lang="pl-PL" sz="1100" b="0" i="0" u="none" strike="noStrike">
                        <a:solidFill>
                          <a:srgbClr val="000000"/>
                        </a:solidFill>
                        <a:effectLst/>
                        <a:latin typeface="Aptos Narrow" panose="020B0004020202020204" pitchFamily="34" charset="0"/>
                      </a:endParaRPr>
                    </a:p>
                  </a:txBody>
                  <a:tcPr marL="9432" marR="9432" marT="9432"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l" fontAlgn="b"/>
                      <a:endParaRPr lang="pl-PL" sz="1100" b="0" i="0" u="none" strike="noStrike">
                        <a:solidFill>
                          <a:srgbClr val="000000"/>
                        </a:solidFill>
                        <a:effectLst/>
                        <a:latin typeface="Aptos Narrow" panose="020B0004020202020204" pitchFamily="34" charset="0"/>
                      </a:endParaRPr>
                    </a:p>
                  </a:txBody>
                  <a:tcPr marL="9432" marR="9432" marT="9432"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l" fontAlgn="b"/>
                      <a:endParaRPr lang="pl-PL" sz="1100" b="0" i="0" u="none" strike="noStrike">
                        <a:solidFill>
                          <a:srgbClr val="000000"/>
                        </a:solidFill>
                        <a:effectLst/>
                        <a:latin typeface="Aptos Narrow" panose="020B0004020202020204" pitchFamily="34" charset="0"/>
                      </a:endParaRPr>
                    </a:p>
                  </a:txBody>
                  <a:tcPr marL="9432" marR="9432" marT="9432"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l" fontAlgn="b"/>
                      <a:endParaRPr lang="pl-PL" sz="1100" b="0" i="0" u="none" strike="noStrike">
                        <a:solidFill>
                          <a:srgbClr val="000000"/>
                        </a:solidFill>
                        <a:effectLst/>
                        <a:latin typeface="Aptos Narrow" panose="020B0004020202020204" pitchFamily="34" charset="0"/>
                      </a:endParaRPr>
                    </a:p>
                  </a:txBody>
                  <a:tcPr marL="9432" marR="9432" marT="9432"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l" fontAlgn="b"/>
                      <a:endParaRPr lang="pl-PL" sz="1100" b="0" i="0" u="none" strike="noStrike">
                        <a:solidFill>
                          <a:srgbClr val="000000"/>
                        </a:solidFill>
                        <a:effectLst/>
                        <a:latin typeface="Aptos Narrow" panose="020B0004020202020204" pitchFamily="34" charset="0"/>
                      </a:endParaRPr>
                    </a:p>
                  </a:txBody>
                  <a:tcPr marL="9432" marR="9432" marT="9432" marB="0" anchor="b">
                    <a:lnL>
                      <a:noFill/>
                    </a:lnL>
                    <a:lnR>
                      <a:noFill/>
                    </a:lnR>
                    <a:lnT>
                      <a:noFill/>
                    </a:lnT>
                    <a:lnB>
                      <a:noFill/>
                    </a:lnB>
                    <a:noFill/>
                  </a:tcPr>
                </a:tc>
                <a:extLst>
                  <a:ext uri="{0D108BD9-81ED-4DB2-BD59-A6C34878D82A}">
                    <a16:rowId xmlns:a16="http://schemas.microsoft.com/office/drawing/2014/main" val="2728532098"/>
                  </a:ext>
                </a:extLst>
              </a:tr>
              <a:tr h="188642">
                <a:tc>
                  <a:txBody>
                    <a:bodyPr/>
                    <a:lstStyle/>
                    <a:p>
                      <a:pPr algn="l" fontAlgn="b"/>
                      <a:r>
                        <a:rPr lang="pl-PL" sz="1100" b="1"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pl-PL" sz="1100" b="1" i="0" u="none" strike="noStrike">
                          <a:solidFill>
                            <a:srgbClr val="000000"/>
                          </a:solidFill>
                          <a:effectLst/>
                          <a:latin typeface="Aptos Narrow" panose="020B0004020202020204" pitchFamily="34" charset="0"/>
                        </a:rPr>
                        <a:t>Data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pl-PL" sz="1100" b="1" i="0" u="none" strike="noStrike">
                          <a:solidFill>
                            <a:srgbClr val="000000"/>
                          </a:solidFill>
                          <a:effectLst/>
                          <a:latin typeface="Aptos Narrow" panose="020B0004020202020204" pitchFamily="34" charset="0"/>
                        </a:rPr>
                        <a:t>SIiUM1m</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pl-PL" sz="1100" b="1" i="0" u="none" strike="noStrike">
                          <a:solidFill>
                            <a:srgbClr val="000000"/>
                          </a:solidFill>
                          <a:effectLst/>
                          <a:latin typeface="Aptos Narrow" panose="020B0004020202020204" pitchFamily="34" charset="0"/>
                        </a:rPr>
                        <a:t>SIiUM2m</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pl-PL" sz="1100" b="1" i="0" u="none" strike="noStrike">
                          <a:solidFill>
                            <a:srgbClr val="000000"/>
                          </a:solidFill>
                          <a:effectLst/>
                          <a:latin typeface="Aptos Narrow" panose="020B0004020202020204" pitchFamily="34" charset="0"/>
                        </a:rPr>
                        <a:t>SIiUM3m</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pl-PL" sz="1100" b="0" i="0" u="none" strike="noStrike">
                        <a:solidFill>
                          <a:srgbClr val="000000"/>
                        </a:solidFill>
                        <a:effectLst/>
                        <a:latin typeface="Aptos Narrow" panose="020B0004020202020204" pitchFamily="34" charset="0"/>
                      </a:endParaRPr>
                    </a:p>
                  </a:txBody>
                  <a:tcPr marL="9432" marR="9432" marT="9432"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54348799"/>
                  </a:ext>
                </a:extLst>
              </a:tr>
              <a:tr h="188642">
                <a:tc rowSpan="2">
                  <a:txBody>
                    <a:bodyPr/>
                    <a:lstStyle/>
                    <a:p>
                      <a:pPr algn="l" fontAlgn="b"/>
                      <a:r>
                        <a:rPr lang="pl-PL" sz="1100" b="1" i="0" u="none" strike="noStrike">
                          <a:solidFill>
                            <a:srgbClr val="000000"/>
                          </a:solidFill>
                          <a:effectLst/>
                          <a:latin typeface="Aptos Narrow" panose="020B0004020202020204" pitchFamily="34" charset="0"/>
                        </a:rPr>
                        <a:t>sobota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2">
                  <a:txBody>
                    <a:bodyPr/>
                    <a:lstStyle/>
                    <a:p>
                      <a:pPr algn="ctr" fontAlgn="b"/>
                      <a:r>
                        <a:rPr lang="pl-PL" sz="1100" b="1" i="0" u="none" strike="noStrike">
                          <a:solidFill>
                            <a:srgbClr val="000000"/>
                          </a:solidFill>
                          <a:effectLst/>
                          <a:latin typeface="Aptos Narrow" panose="020B0004020202020204" pitchFamily="34" charset="0"/>
                        </a:rPr>
                        <a:t>5.paź</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3">
                  <a:txBody>
                    <a:bodyPr/>
                    <a:lstStyle/>
                    <a:p>
                      <a:pPr algn="ctr" fontAlgn="b"/>
                      <a:r>
                        <a:rPr lang="pl-PL" sz="1100" b="0" i="0" u="none" strike="noStrike">
                          <a:solidFill>
                            <a:srgbClr val="000000"/>
                          </a:solidFill>
                          <a:effectLst/>
                          <a:latin typeface="Aptos Narrow" panose="020B0004020202020204" pitchFamily="34" charset="0"/>
                        </a:rPr>
                        <a:t>Wyklad 9:00 - 10:30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hMerge="1">
                  <a:txBody>
                    <a:bodyPr/>
                    <a:lstStyle/>
                    <a:p>
                      <a:endParaRPr lang="pl-PL"/>
                    </a:p>
                  </a:txBody>
                  <a:tcPr/>
                </a:tc>
                <a:tc rowSpan="3">
                  <a:txBody>
                    <a:bodyPr/>
                    <a:lstStyle/>
                    <a:p>
                      <a:pPr algn="ctr" fontAlgn="ctr"/>
                      <a:r>
                        <a:rPr lang="pl-PL" sz="1100" b="1" i="0" u="none" strike="noStrike">
                          <a:solidFill>
                            <a:srgbClr val="000000"/>
                          </a:solidFill>
                          <a:effectLst/>
                          <a:latin typeface="Aptos Narrow" panose="020B0004020202020204" pitchFamily="34" charset="0"/>
                        </a:rPr>
                        <a:t>Spring</a:t>
                      </a:r>
                    </a:p>
                  </a:txBody>
                  <a:tcPr marL="9432" marR="9432" marT="9432" marB="0" vert="vert"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2076367387"/>
                  </a:ext>
                </a:extLst>
              </a:tr>
              <a:tr h="188642">
                <a:tc vMerge="1">
                  <a:txBody>
                    <a:bodyPr/>
                    <a:lstStyle/>
                    <a:p>
                      <a:endParaRPr lang="pl-PL"/>
                    </a:p>
                  </a:txBody>
                  <a:tcPr/>
                </a:tc>
                <a:tc vMerge="1">
                  <a:txBody>
                    <a:bodyPr/>
                    <a:lstStyle/>
                    <a:p>
                      <a:endParaRPr lang="pl-PL"/>
                    </a:p>
                  </a:txBody>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14:30 - 16:00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4157561360"/>
                  </a:ext>
                </a:extLst>
              </a:tr>
              <a:tr h="188642">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6.paź</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3573825438"/>
                  </a:ext>
                </a:extLst>
              </a:tr>
              <a:tr h="188642">
                <a:tc rowSpan="2">
                  <a:txBody>
                    <a:bodyPr/>
                    <a:lstStyle/>
                    <a:p>
                      <a:pPr algn="l" fontAlgn="b"/>
                      <a:r>
                        <a:rPr lang="pl-PL" sz="1100" b="1" i="0" u="none" strike="noStrike">
                          <a:solidFill>
                            <a:srgbClr val="000000"/>
                          </a:solidFill>
                          <a:effectLst/>
                          <a:latin typeface="Aptos Narrow" panose="020B0004020202020204" pitchFamily="34" charset="0"/>
                        </a:rPr>
                        <a:t>sobota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2">
                  <a:txBody>
                    <a:bodyPr/>
                    <a:lstStyle/>
                    <a:p>
                      <a:pPr algn="ctr" fontAlgn="b"/>
                      <a:r>
                        <a:rPr lang="pl-PL" sz="1100" b="1" i="0" u="none" strike="noStrike">
                          <a:solidFill>
                            <a:srgbClr val="000000"/>
                          </a:solidFill>
                          <a:effectLst/>
                          <a:latin typeface="Aptos Narrow" panose="020B0004020202020204" pitchFamily="34" charset="0"/>
                        </a:rPr>
                        <a:t>19.paź</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3">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hMerge="1">
                  <a:txBody>
                    <a:bodyPr/>
                    <a:lstStyle/>
                    <a:p>
                      <a:endParaRPr lang="pl-PL"/>
                    </a:p>
                  </a:txBody>
                  <a:tcPr/>
                </a:tc>
                <a:tc rowSpan="3">
                  <a:txBody>
                    <a:bodyPr/>
                    <a:lstStyle/>
                    <a:p>
                      <a:pPr algn="ctr" fontAlgn="ctr"/>
                      <a:r>
                        <a:rPr lang="pl-PL" sz="1100" b="1" i="0" u="none" strike="noStrike">
                          <a:solidFill>
                            <a:srgbClr val="000000"/>
                          </a:solidFill>
                          <a:effectLst/>
                          <a:latin typeface="Aptos Narrow" panose="020B0004020202020204" pitchFamily="34" charset="0"/>
                        </a:rPr>
                        <a:t>Spring</a:t>
                      </a:r>
                    </a:p>
                  </a:txBody>
                  <a:tcPr marL="9432" marR="9432" marT="9432" marB="0" vert="vert"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2352620738"/>
                  </a:ext>
                </a:extLst>
              </a:tr>
              <a:tr h="188642">
                <a:tc vMerge="1">
                  <a:txBody>
                    <a:bodyPr/>
                    <a:lstStyle/>
                    <a:p>
                      <a:endParaRPr lang="pl-PL"/>
                    </a:p>
                  </a:txBody>
                  <a:tcPr/>
                </a:tc>
                <a:tc vMerge="1">
                  <a:txBody>
                    <a:bodyPr/>
                    <a:lstStyle/>
                    <a:p>
                      <a:endParaRPr lang="pl-PL"/>
                    </a:p>
                  </a:txBody>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10:30 - 12:15</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2320004213"/>
                  </a:ext>
                </a:extLst>
              </a:tr>
              <a:tr h="188642">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20.paź</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2271244837"/>
                  </a:ext>
                </a:extLst>
              </a:tr>
              <a:tr h="188642">
                <a:tc rowSpan="2">
                  <a:txBody>
                    <a:bodyPr/>
                    <a:lstStyle/>
                    <a:p>
                      <a:pPr algn="l" fontAlgn="b"/>
                      <a:r>
                        <a:rPr lang="pl-PL" sz="1100" b="1" i="0" u="none" strike="noStrike">
                          <a:solidFill>
                            <a:srgbClr val="000000"/>
                          </a:solidFill>
                          <a:effectLst/>
                          <a:latin typeface="Aptos Narrow" panose="020B0004020202020204" pitchFamily="34" charset="0"/>
                        </a:rPr>
                        <a:t>sobota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2">
                  <a:txBody>
                    <a:bodyPr/>
                    <a:lstStyle/>
                    <a:p>
                      <a:pPr algn="ctr" fontAlgn="b"/>
                      <a:r>
                        <a:rPr lang="pl-PL" sz="1100" b="1" i="0" u="none" strike="noStrike">
                          <a:solidFill>
                            <a:srgbClr val="000000"/>
                          </a:solidFill>
                          <a:effectLst/>
                          <a:latin typeface="Aptos Narrow" panose="020B0004020202020204" pitchFamily="34" charset="0"/>
                        </a:rPr>
                        <a:t>9.lis</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3">
                  <a:txBody>
                    <a:bodyPr/>
                    <a:lstStyle/>
                    <a:p>
                      <a:pPr algn="ctr" fontAlgn="b"/>
                      <a:r>
                        <a:rPr lang="pl-PL" sz="1100" b="0" i="0" u="none" strike="noStrike">
                          <a:solidFill>
                            <a:srgbClr val="000000"/>
                          </a:solidFill>
                          <a:effectLst/>
                          <a:latin typeface="Aptos Narrow" panose="020B0004020202020204" pitchFamily="34" charset="0"/>
                        </a:rPr>
                        <a:t>Wyklad 9:00 - 10:30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hMerge="1">
                  <a:txBody>
                    <a:bodyPr/>
                    <a:lstStyle/>
                    <a:p>
                      <a:endParaRPr lang="pl-PL"/>
                    </a:p>
                  </a:txBody>
                  <a:tcPr/>
                </a:tc>
                <a:tc rowSpan="3">
                  <a:txBody>
                    <a:bodyPr/>
                    <a:lstStyle/>
                    <a:p>
                      <a:pPr algn="ctr" fontAlgn="ctr"/>
                      <a:r>
                        <a:rPr lang="pl-PL" sz="1100" b="1" i="0" u="none" strike="noStrike" dirty="0">
                          <a:solidFill>
                            <a:srgbClr val="000000"/>
                          </a:solidFill>
                          <a:effectLst/>
                          <a:latin typeface="Aptos Narrow" panose="020B0004020202020204" pitchFamily="34" charset="0"/>
                        </a:rPr>
                        <a:t>Spring</a:t>
                      </a:r>
                    </a:p>
                  </a:txBody>
                  <a:tcPr marL="9432" marR="9432" marT="9432" marB="0" vert="vert"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3868457715"/>
                  </a:ext>
                </a:extLst>
              </a:tr>
              <a:tr h="188642">
                <a:tc vMerge="1">
                  <a:txBody>
                    <a:bodyPr/>
                    <a:lstStyle/>
                    <a:p>
                      <a:endParaRPr lang="pl-PL"/>
                    </a:p>
                  </a:txBody>
                  <a:tcPr/>
                </a:tc>
                <a:tc vMerge="1">
                  <a:txBody>
                    <a:bodyPr/>
                    <a:lstStyle/>
                    <a:p>
                      <a:endParaRPr lang="pl-PL"/>
                    </a:p>
                  </a:txBody>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14:30 - 16:00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3294390571"/>
                  </a:ext>
                </a:extLst>
              </a:tr>
              <a:tr h="188642">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10.lis</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402154662"/>
                  </a:ext>
                </a:extLst>
              </a:tr>
              <a:tr h="188642">
                <a:tc rowSpan="2">
                  <a:txBody>
                    <a:bodyPr/>
                    <a:lstStyle/>
                    <a:p>
                      <a:pPr algn="l" fontAlgn="b"/>
                      <a:r>
                        <a:rPr lang="pl-PL" sz="1100" b="1" i="0" u="none" strike="noStrike">
                          <a:solidFill>
                            <a:srgbClr val="000000"/>
                          </a:solidFill>
                          <a:effectLst/>
                          <a:latin typeface="Aptos Narrow" panose="020B0004020202020204" pitchFamily="34" charset="0"/>
                        </a:rPr>
                        <a:t>sobota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2">
                  <a:txBody>
                    <a:bodyPr/>
                    <a:lstStyle/>
                    <a:p>
                      <a:pPr algn="ctr" fontAlgn="b"/>
                      <a:r>
                        <a:rPr lang="pl-PL" sz="1100" b="1" i="0" u="none" strike="noStrike">
                          <a:solidFill>
                            <a:srgbClr val="000000"/>
                          </a:solidFill>
                          <a:effectLst/>
                          <a:latin typeface="Aptos Narrow" panose="020B0004020202020204" pitchFamily="34" charset="0"/>
                        </a:rPr>
                        <a:t>23.lis</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3">
                  <a:txBody>
                    <a:bodyPr/>
                    <a:lstStyle/>
                    <a:p>
                      <a:pPr algn="ctr" fontAlgn="b"/>
                      <a:r>
                        <a:rPr lang="pl-PL" sz="1100" b="0" i="0" u="none" strike="noStrike">
                          <a:solidFill>
                            <a:srgbClr val="000000"/>
                          </a:solidFill>
                          <a:effectLst/>
                          <a:latin typeface="Aptos Narrow" panose="020B0004020202020204" pitchFamily="34" charset="0"/>
                        </a:rPr>
                        <a:t>Wyklad 9:00 - 10:30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hMerge="1">
                  <a:txBody>
                    <a:bodyPr/>
                    <a:lstStyle/>
                    <a:p>
                      <a:endParaRPr lang="pl-PL"/>
                    </a:p>
                  </a:txBody>
                  <a:tcPr/>
                </a:tc>
                <a:tc rowSpan="3">
                  <a:txBody>
                    <a:bodyPr/>
                    <a:lstStyle/>
                    <a:p>
                      <a:pPr algn="ctr" fontAlgn="ctr"/>
                      <a:r>
                        <a:rPr lang="pl-PL" sz="1100" b="1" i="0" u="none" strike="noStrike">
                          <a:solidFill>
                            <a:srgbClr val="000000"/>
                          </a:solidFill>
                          <a:effectLst/>
                          <a:latin typeface="Aptos Narrow" panose="020B0004020202020204" pitchFamily="34" charset="0"/>
                        </a:rPr>
                        <a:t>JPA</a:t>
                      </a:r>
                    </a:p>
                  </a:txBody>
                  <a:tcPr marL="9432" marR="9432" marT="9432" marB="0" vert="vert"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2335316581"/>
                  </a:ext>
                </a:extLst>
              </a:tr>
              <a:tr h="188642">
                <a:tc vMerge="1">
                  <a:txBody>
                    <a:bodyPr/>
                    <a:lstStyle/>
                    <a:p>
                      <a:endParaRPr lang="pl-PL"/>
                    </a:p>
                  </a:txBody>
                  <a:tcPr/>
                </a:tc>
                <a:tc vMerge="1">
                  <a:txBody>
                    <a:bodyPr/>
                    <a:lstStyle/>
                    <a:p>
                      <a:endParaRPr lang="pl-PL"/>
                    </a:p>
                  </a:txBody>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14:30 - 16:00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435725744"/>
                  </a:ext>
                </a:extLst>
              </a:tr>
              <a:tr h="188642">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24.lis</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671460721"/>
                  </a:ext>
                </a:extLst>
              </a:tr>
              <a:tr h="188642">
                <a:tc>
                  <a:txBody>
                    <a:bodyPr/>
                    <a:lstStyle/>
                    <a:p>
                      <a:pPr algn="l" fontAlgn="b"/>
                      <a:r>
                        <a:rPr lang="pl-PL" sz="1100" b="1" i="0" u="none" strike="noStrike">
                          <a:solidFill>
                            <a:srgbClr val="000000"/>
                          </a:solidFill>
                          <a:effectLst/>
                          <a:latin typeface="Aptos Narrow" panose="020B0004020202020204" pitchFamily="34" charset="0"/>
                        </a:rPr>
                        <a:t>sobota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7.gru</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09:00 - 10:30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2">
                  <a:txBody>
                    <a:bodyPr/>
                    <a:lstStyle/>
                    <a:p>
                      <a:pPr algn="ctr" fontAlgn="ctr"/>
                      <a:r>
                        <a:rPr lang="pl-PL" sz="1100" b="1" i="0" u="none" strike="noStrike">
                          <a:solidFill>
                            <a:srgbClr val="000000"/>
                          </a:solidFill>
                          <a:effectLst/>
                          <a:latin typeface="Aptos Narrow" panose="020B0004020202020204" pitchFamily="34" charset="0"/>
                        </a:rPr>
                        <a:t>JPA</a:t>
                      </a:r>
                    </a:p>
                  </a:txBody>
                  <a:tcPr marL="9432" marR="9432" marT="9432" marB="0" vert="vert"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1830865186"/>
                  </a:ext>
                </a:extLst>
              </a:tr>
              <a:tr h="188642">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8.gru</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14:30 - 16:00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12:45 - 14:15</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2209023467"/>
                  </a:ext>
                </a:extLst>
              </a:tr>
              <a:tr h="188642">
                <a:tc rowSpan="2">
                  <a:txBody>
                    <a:bodyPr/>
                    <a:lstStyle/>
                    <a:p>
                      <a:pPr algn="l" fontAlgn="b"/>
                      <a:r>
                        <a:rPr lang="pl-PL" sz="1100" b="1" i="0" u="none" strike="noStrike">
                          <a:solidFill>
                            <a:srgbClr val="000000"/>
                          </a:solidFill>
                          <a:effectLst/>
                          <a:latin typeface="Aptos Narrow" panose="020B0004020202020204" pitchFamily="34" charset="0"/>
                        </a:rPr>
                        <a:t>sobota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2">
                  <a:txBody>
                    <a:bodyPr/>
                    <a:lstStyle/>
                    <a:p>
                      <a:pPr algn="ctr" fontAlgn="b"/>
                      <a:r>
                        <a:rPr lang="pl-PL" sz="1100" b="1" i="0" u="none" strike="noStrike">
                          <a:solidFill>
                            <a:srgbClr val="000000"/>
                          </a:solidFill>
                          <a:effectLst/>
                          <a:latin typeface="Aptos Narrow" panose="020B0004020202020204" pitchFamily="34" charset="0"/>
                        </a:rPr>
                        <a:t>4.sty</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3">
                  <a:txBody>
                    <a:bodyPr/>
                    <a:lstStyle/>
                    <a:p>
                      <a:pPr algn="ctr" fontAlgn="b"/>
                      <a:r>
                        <a:rPr lang="pl-PL" sz="1100" b="0" i="0" u="none" strike="noStrike">
                          <a:solidFill>
                            <a:srgbClr val="000000"/>
                          </a:solidFill>
                          <a:effectLst/>
                          <a:latin typeface="Aptos Narrow" panose="020B0004020202020204" pitchFamily="34" charset="0"/>
                        </a:rPr>
                        <a:t>Wyklad 9:00 - 10:30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hMerge="1">
                  <a:txBody>
                    <a:bodyPr/>
                    <a:lstStyle/>
                    <a:p>
                      <a:endParaRPr lang="pl-PL"/>
                    </a:p>
                  </a:txBody>
                  <a:tcPr/>
                </a:tc>
                <a:tc rowSpan="3">
                  <a:txBody>
                    <a:bodyPr/>
                    <a:lstStyle/>
                    <a:p>
                      <a:pPr algn="ctr" fontAlgn="ctr"/>
                      <a:r>
                        <a:rPr lang="pl-PL" sz="1100" b="1" i="0" u="none" strike="noStrike">
                          <a:solidFill>
                            <a:srgbClr val="000000"/>
                          </a:solidFill>
                          <a:effectLst/>
                          <a:latin typeface="Aptos Narrow" panose="020B0004020202020204" pitchFamily="34" charset="0"/>
                        </a:rPr>
                        <a:t>JPA</a:t>
                      </a:r>
                    </a:p>
                  </a:txBody>
                  <a:tcPr marL="9432" marR="9432" marT="9432" marB="0" vert="vert"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2025604379"/>
                  </a:ext>
                </a:extLst>
              </a:tr>
              <a:tr h="188642">
                <a:tc vMerge="1">
                  <a:txBody>
                    <a:bodyPr/>
                    <a:lstStyle/>
                    <a:p>
                      <a:endParaRPr lang="pl-PL"/>
                    </a:p>
                  </a:txBody>
                  <a:tcPr/>
                </a:tc>
                <a:tc vMerge="1">
                  <a:txBody>
                    <a:bodyPr/>
                    <a:lstStyle/>
                    <a:p>
                      <a:endParaRPr lang="pl-PL"/>
                    </a:p>
                  </a:txBody>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14:30 - 16:00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3486129289"/>
                  </a:ext>
                </a:extLst>
              </a:tr>
              <a:tr h="188642">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5.sty</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3230048765"/>
                  </a:ext>
                </a:extLst>
              </a:tr>
              <a:tr h="188642">
                <a:tc rowSpan="2">
                  <a:txBody>
                    <a:bodyPr/>
                    <a:lstStyle/>
                    <a:p>
                      <a:pPr algn="l" fontAlgn="b"/>
                      <a:r>
                        <a:rPr lang="pl-PL" sz="1100" b="1" i="0" u="none" strike="noStrike">
                          <a:solidFill>
                            <a:srgbClr val="000000"/>
                          </a:solidFill>
                          <a:effectLst/>
                          <a:latin typeface="Aptos Narrow" panose="020B0004020202020204" pitchFamily="34" charset="0"/>
                        </a:rPr>
                        <a:t>sobota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2">
                  <a:txBody>
                    <a:bodyPr/>
                    <a:lstStyle/>
                    <a:p>
                      <a:pPr algn="ctr" fontAlgn="b"/>
                      <a:r>
                        <a:rPr lang="pl-PL" sz="1100" b="1" i="0" u="none" strike="noStrike">
                          <a:solidFill>
                            <a:srgbClr val="000000"/>
                          </a:solidFill>
                          <a:effectLst/>
                          <a:latin typeface="Aptos Narrow" panose="020B0004020202020204" pitchFamily="34" charset="0"/>
                        </a:rPr>
                        <a:t>18.sty</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3">
                  <a:txBody>
                    <a:bodyPr/>
                    <a:lstStyle/>
                    <a:p>
                      <a:pPr algn="ctr" fontAlgn="b"/>
                      <a:r>
                        <a:rPr lang="pl-PL" sz="1100" b="0" i="0" u="none" strike="noStrike">
                          <a:solidFill>
                            <a:srgbClr val="000000"/>
                          </a:solidFill>
                          <a:effectLst/>
                          <a:latin typeface="Aptos Narrow" panose="020B0004020202020204" pitchFamily="34" charset="0"/>
                        </a:rPr>
                        <a:t>Wyklad 9:00 - 10:30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hMerge="1">
                  <a:txBody>
                    <a:bodyPr/>
                    <a:lstStyle/>
                    <a:p>
                      <a:endParaRPr lang="pl-PL"/>
                    </a:p>
                  </a:txBody>
                  <a:tcPr/>
                </a:tc>
                <a:tc rowSpan="3">
                  <a:txBody>
                    <a:bodyPr/>
                    <a:lstStyle/>
                    <a:p>
                      <a:pPr algn="ctr" fontAlgn="ctr"/>
                      <a:r>
                        <a:rPr lang="pl-PL" sz="1100" b="1" i="0" u="none" strike="noStrike" dirty="0">
                          <a:solidFill>
                            <a:srgbClr val="000000"/>
                          </a:solidFill>
                          <a:effectLst/>
                          <a:latin typeface="Aptos Narrow" panose="020B0004020202020204" pitchFamily="34" charset="0"/>
                        </a:rPr>
                        <a:t>Spring/JPA</a:t>
                      </a:r>
                    </a:p>
                  </a:txBody>
                  <a:tcPr marL="9432" marR="9432" marT="9432" marB="0" vert="vert"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2206402760"/>
                  </a:ext>
                </a:extLst>
              </a:tr>
              <a:tr h="188642">
                <a:tc vMerge="1">
                  <a:txBody>
                    <a:bodyPr/>
                    <a:lstStyle/>
                    <a:p>
                      <a:endParaRPr lang="pl-PL"/>
                    </a:p>
                  </a:txBody>
                  <a:tcPr/>
                </a:tc>
                <a:tc vMerge="1">
                  <a:txBody>
                    <a:bodyPr/>
                    <a:lstStyle/>
                    <a:p>
                      <a:endParaRPr lang="pl-PL"/>
                    </a:p>
                  </a:txBody>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14:30 - 16:00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2475668580"/>
                  </a:ext>
                </a:extLst>
              </a:tr>
              <a:tr h="389860">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19.sty</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dirty="0">
                          <a:solidFill>
                            <a:srgbClr val="000000"/>
                          </a:solidFill>
                          <a:effectLst/>
                          <a:latin typeface="Aptos Narrow" panose="020B0004020202020204" pitchFamily="34" charset="0"/>
                        </a:rPr>
                        <a:t> </a:t>
                      </a:r>
                    </a:p>
                  </a:txBody>
                  <a:tcPr marL="9432" marR="9432" marT="9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1019888721"/>
                  </a:ext>
                </a:extLst>
              </a:tr>
            </a:tbl>
          </a:graphicData>
        </a:graphic>
      </p:graphicFrame>
    </p:spTree>
    <p:extLst>
      <p:ext uri="{BB962C8B-B14F-4D97-AF65-F5344CB8AC3E}">
        <p14:creationId xmlns:p14="http://schemas.microsoft.com/office/powerpoint/2010/main" val="32722811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6.4. Spring REST – kody HTTP</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6">
            <a:extLst>
              <a:ext uri="{FF2B5EF4-FFF2-40B4-BE49-F238E27FC236}">
                <a16:creationId xmlns:a16="http://schemas.microsoft.com/office/drawing/2014/main" id="{C1C0174B-EEEA-2551-C869-0FB36BCBEEDF}"/>
              </a:ext>
            </a:extLst>
          </p:cNvPr>
          <p:cNvGraphicFramePr>
            <a:graphicFrameLocks noGrp="1"/>
          </p:cNvGraphicFramePr>
          <p:nvPr/>
        </p:nvGraphicFramePr>
        <p:xfrm>
          <a:off x="2423902" y="1883892"/>
          <a:ext cx="6984776" cy="2697236"/>
        </p:xfrm>
        <a:graphic>
          <a:graphicData uri="http://schemas.openxmlformats.org/drawingml/2006/table">
            <a:tbl>
              <a:tblPr firstRow="1" bandRow="1">
                <a:tableStyleId>{93296810-A885-4BE3-A3E7-6D5BEEA58F35}</a:tableStyleId>
              </a:tblPr>
              <a:tblGrid>
                <a:gridCol w="2664296">
                  <a:extLst>
                    <a:ext uri="{9D8B030D-6E8A-4147-A177-3AD203B41FA5}">
                      <a16:colId xmlns:a16="http://schemas.microsoft.com/office/drawing/2014/main" val="20000"/>
                    </a:ext>
                  </a:extLst>
                </a:gridCol>
                <a:gridCol w="4320480">
                  <a:extLst>
                    <a:ext uri="{9D8B030D-6E8A-4147-A177-3AD203B41FA5}">
                      <a16:colId xmlns:a16="http://schemas.microsoft.com/office/drawing/2014/main" val="20001"/>
                    </a:ext>
                  </a:extLst>
                </a:gridCol>
              </a:tblGrid>
              <a:tr h="357525">
                <a:tc>
                  <a:txBody>
                    <a:bodyPr/>
                    <a:lstStyle/>
                    <a:p>
                      <a:r>
                        <a:rPr lang="pl-PL" sz="1600"/>
                        <a:t>Kod</a:t>
                      </a:r>
                      <a:r>
                        <a:rPr lang="pl-PL" sz="1600" baseline="0"/>
                        <a:t> HTTP</a:t>
                      </a:r>
                      <a:endParaRPr lang="pl-PL" sz="1600" dirty="0"/>
                    </a:p>
                  </a:txBody>
                  <a:tcPr marL="121920" marR="121920" marT="60960" marB="60960"/>
                </a:tc>
                <a:tc>
                  <a:txBody>
                    <a:bodyPr/>
                    <a:lstStyle/>
                    <a:p>
                      <a:r>
                        <a:rPr lang="pl-PL" sz="1600"/>
                        <a:t>Znaczenie</a:t>
                      </a:r>
                      <a:endParaRPr lang="pl-PL" sz="1600" dirty="0"/>
                    </a:p>
                  </a:txBody>
                  <a:tcPr marL="121920" marR="121920" marT="60960" marB="60960"/>
                </a:tc>
                <a:extLst>
                  <a:ext uri="{0D108BD9-81ED-4DB2-BD59-A6C34878D82A}">
                    <a16:rowId xmlns:a16="http://schemas.microsoft.com/office/drawing/2014/main" val="10000"/>
                  </a:ext>
                </a:extLst>
              </a:tr>
              <a:tr h="357525">
                <a:tc>
                  <a:txBody>
                    <a:bodyPr/>
                    <a:lstStyle/>
                    <a:p>
                      <a:r>
                        <a:rPr lang="pl-PL" sz="1600"/>
                        <a:t>1XX</a:t>
                      </a:r>
                      <a:endParaRPr lang="pl-PL" sz="1600" dirty="0"/>
                    </a:p>
                  </a:txBody>
                  <a:tcPr marL="121920" marR="121920" marT="60960" marB="60960"/>
                </a:tc>
                <a:tc>
                  <a:txBody>
                    <a:bodyPr/>
                    <a:lstStyle/>
                    <a:p>
                      <a:r>
                        <a:rPr lang="pl-PL" sz="1600"/>
                        <a:t>Kody informacyjne</a:t>
                      </a:r>
                      <a:endParaRPr lang="pl-PL" sz="1600" dirty="0"/>
                    </a:p>
                  </a:txBody>
                  <a:tcPr marL="121920" marR="121920" marT="60960" marB="60960"/>
                </a:tc>
                <a:extLst>
                  <a:ext uri="{0D108BD9-81ED-4DB2-BD59-A6C34878D82A}">
                    <a16:rowId xmlns:a16="http://schemas.microsoft.com/office/drawing/2014/main" val="10001"/>
                  </a:ext>
                </a:extLst>
              </a:tr>
              <a:tr h="357525">
                <a:tc>
                  <a:txBody>
                    <a:bodyPr/>
                    <a:lstStyle/>
                    <a:p>
                      <a:r>
                        <a:rPr lang="pl-PL" sz="1600" dirty="0"/>
                        <a:t>2XX</a:t>
                      </a:r>
                    </a:p>
                  </a:txBody>
                  <a:tcPr marL="121920" marR="121920" marT="60960" marB="60960"/>
                </a:tc>
                <a:tc>
                  <a:txBody>
                    <a:bodyPr/>
                    <a:lstStyle/>
                    <a:p>
                      <a:r>
                        <a:rPr lang="pl-PL" sz="1600" dirty="0"/>
                        <a:t>Kody</a:t>
                      </a:r>
                      <a:r>
                        <a:rPr lang="pl-PL" sz="1600" baseline="0" dirty="0"/>
                        <a:t> powodzenia</a:t>
                      </a:r>
                      <a:endParaRPr lang="pl-PL" sz="1600" dirty="0"/>
                    </a:p>
                  </a:txBody>
                  <a:tcPr marL="121920" marR="121920" marT="60960" marB="60960"/>
                </a:tc>
                <a:extLst>
                  <a:ext uri="{0D108BD9-81ED-4DB2-BD59-A6C34878D82A}">
                    <a16:rowId xmlns:a16="http://schemas.microsoft.com/office/drawing/2014/main" val="10002"/>
                  </a:ext>
                </a:extLst>
              </a:tr>
              <a:tr h="357525">
                <a:tc>
                  <a:txBody>
                    <a:bodyPr/>
                    <a:lstStyle/>
                    <a:p>
                      <a:r>
                        <a:rPr lang="pl-PL" sz="1600"/>
                        <a:t>3XX</a:t>
                      </a:r>
                      <a:endParaRPr lang="pl-PL" sz="1600" dirty="0"/>
                    </a:p>
                  </a:txBody>
                  <a:tcPr marL="121920" marR="121920" marT="60960" marB="60960"/>
                </a:tc>
                <a:tc>
                  <a:txBody>
                    <a:bodyPr/>
                    <a:lstStyle/>
                    <a:p>
                      <a:r>
                        <a:rPr lang="pl-PL" sz="1600"/>
                        <a:t>Kody przekierowania</a:t>
                      </a:r>
                      <a:endParaRPr lang="pl-PL" sz="1600" dirty="0"/>
                    </a:p>
                  </a:txBody>
                  <a:tcPr marL="121920" marR="121920" marT="60960" marB="60960"/>
                </a:tc>
                <a:extLst>
                  <a:ext uri="{0D108BD9-81ED-4DB2-BD59-A6C34878D82A}">
                    <a16:rowId xmlns:a16="http://schemas.microsoft.com/office/drawing/2014/main" val="10003"/>
                  </a:ext>
                </a:extLst>
              </a:tr>
              <a:tr h="617098">
                <a:tc>
                  <a:txBody>
                    <a:bodyPr/>
                    <a:lstStyle/>
                    <a:p>
                      <a:r>
                        <a:rPr lang="pl-PL" sz="1600"/>
                        <a:t>4XX</a:t>
                      </a:r>
                      <a:endParaRPr lang="pl-PL" sz="1600" dirty="0"/>
                    </a:p>
                  </a:txBody>
                  <a:tcPr marL="121920" marR="121920" marT="60960" marB="60960"/>
                </a:tc>
                <a:tc>
                  <a:txBody>
                    <a:bodyPr/>
                    <a:lstStyle/>
                    <a:p>
                      <a:r>
                        <a:rPr lang="pl-PL" sz="1600" dirty="0"/>
                        <a:t>Kody błędu </a:t>
                      </a:r>
                      <a:r>
                        <a:rPr lang="pl-PL" sz="1600"/>
                        <a:t>aplikacji klienta</a:t>
                      </a:r>
                      <a:endParaRPr lang="pl-PL" sz="1600" dirty="0"/>
                    </a:p>
                  </a:txBody>
                  <a:tcPr marL="121920" marR="121920" marT="60960" marB="60960"/>
                </a:tc>
                <a:extLst>
                  <a:ext uri="{0D108BD9-81ED-4DB2-BD59-A6C34878D82A}">
                    <a16:rowId xmlns:a16="http://schemas.microsoft.com/office/drawing/2014/main" val="10004"/>
                  </a:ext>
                </a:extLst>
              </a:tr>
              <a:tr h="617098">
                <a:tc>
                  <a:txBody>
                    <a:bodyPr/>
                    <a:lstStyle/>
                    <a:p>
                      <a:r>
                        <a:rPr lang="pl-PL" sz="1600"/>
                        <a:t>5XX</a:t>
                      </a:r>
                      <a:endParaRPr lang="pl-PL" sz="1600" dirty="0"/>
                    </a:p>
                  </a:txBody>
                  <a:tcPr marL="121920" marR="121920" marT="60960" marB="60960"/>
                </a:tc>
                <a:tc>
                  <a:txBody>
                    <a:bodyPr/>
                    <a:lstStyle/>
                    <a:p>
                      <a:r>
                        <a:rPr lang="pl-PL" sz="1600" dirty="0"/>
                        <a:t>Kody błędu serwera HTTP</a:t>
                      </a:r>
                    </a:p>
                  </a:txBody>
                  <a:tcPr marL="121920" marR="121920" marT="60960" marB="6096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30233044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6.5. Spring REST – REST Adnotacje</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pole tekstowe 5">
            <a:extLst>
              <a:ext uri="{FF2B5EF4-FFF2-40B4-BE49-F238E27FC236}">
                <a16:creationId xmlns:a16="http://schemas.microsoft.com/office/drawing/2014/main" id="{A4A6F6D2-57B7-5485-EE2F-3287ACDFF54B}"/>
              </a:ext>
            </a:extLst>
          </p:cNvPr>
          <p:cNvSpPr txBox="1"/>
          <p:nvPr/>
        </p:nvSpPr>
        <p:spPr>
          <a:xfrm>
            <a:off x="838200" y="670213"/>
            <a:ext cx="8382000" cy="5324535"/>
          </a:xfrm>
          <a:prstGeom prst="rect">
            <a:avLst/>
          </a:prstGeom>
          <a:noFill/>
        </p:spPr>
        <p:txBody>
          <a:bodyPr wrap="square">
            <a:spAutoFit/>
          </a:bodyPr>
          <a:lstStyle/>
          <a:p>
            <a:pPr marL="342900" indent="-342900">
              <a:buClr>
                <a:srgbClr val="262A2D"/>
              </a:buClr>
              <a:buFont typeface="Arial" panose="020B0604020202020204" pitchFamily="34" charset="0"/>
              <a:buChar char="•"/>
            </a:pPr>
            <a:r>
              <a:rPr lang="pl-PL" sz="2000" b="1" dirty="0">
                <a:solidFill>
                  <a:srgbClr val="68BD45"/>
                </a:solidFill>
                <a:latin typeface="Helvetica" pitchFamily="2" charset="0"/>
              </a:rPr>
              <a:t>@</a:t>
            </a:r>
            <a:r>
              <a:rPr lang="pl-PL" sz="2000" b="1" dirty="0" err="1">
                <a:solidFill>
                  <a:srgbClr val="68BD45"/>
                </a:solidFill>
                <a:latin typeface="Helvetica" pitchFamily="2" charset="0"/>
              </a:rPr>
              <a:t>RestController</a:t>
            </a:r>
            <a:endParaRPr lang="pl-PL" sz="2000" b="1" dirty="0">
              <a:solidFill>
                <a:srgbClr val="68BD45"/>
              </a:solidFill>
              <a:latin typeface="Helvetica" pitchFamily="2" charset="0"/>
            </a:endParaRPr>
          </a:p>
          <a:p>
            <a:pPr marL="800100" lvl="1" indent="-342900">
              <a:buClr>
                <a:srgbClr val="262A2D"/>
              </a:buClr>
              <a:buFont typeface="Arial" panose="020B0604020202020204" pitchFamily="34" charset="0"/>
              <a:buChar char="•"/>
            </a:pPr>
            <a:r>
              <a:rPr lang="pl-PL" sz="2000" dirty="0">
                <a:latin typeface="Helvetica" pitchFamily="2" charset="0"/>
              </a:rPr>
              <a:t>Adnotacja wskazująca, że dany kontroler jest kontrolerem REST</a:t>
            </a:r>
          </a:p>
          <a:p>
            <a:pPr marL="800100" lvl="1" indent="-342900">
              <a:buClr>
                <a:srgbClr val="262A2D"/>
              </a:buClr>
              <a:buFont typeface="Arial" panose="020B0604020202020204" pitchFamily="34" charset="0"/>
              <a:buChar char="•"/>
            </a:pPr>
            <a:endParaRPr lang="pl-PL" sz="2000" dirty="0">
              <a:latin typeface="Helvetica" pitchFamily="2" charset="0"/>
            </a:endParaRPr>
          </a:p>
          <a:p>
            <a:pPr marL="342900" indent="-342900">
              <a:buClr>
                <a:srgbClr val="262A2D"/>
              </a:buClr>
              <a:buFont typeface="Arial" panose="020B0604020202020204" pitchFamily="34" charset="0"/>
              <a:buChar char="•"/>
            </a:pPr>
            <a:r>
              <a:rPr lang="pl-PL" sz="2000" b="1" dirty="0">
                <a:solidFill>
                  <a:srgbClr val="68BD45"/>
                </a:solidFill>
                <a:latin typeface="Helvetica" pitchFamily="2" charset="0"/>
              </a:rPr>
              <a:t>@</a:t>
            </a:r>
            <a:r>
              <a:rPr lang="pl-PL" sz="2000" b="1" dirty="0" err="1">
                <a:solidFill>
                  <a:srgbClr val="68BD45"/>
                </a:solidFill>
                <a:latin typeface="Helvetica" pitchFamily="2" charset="0"/>
              </a:rPr>
              <a:t>ResponseBody</a:t>
            </a:r>
            <a:endParaRPr lang="pl-PL" sz="2000" b="1" dirty="0">
              <a:solidFill>
                <a:srgbClr val="68BD45"/>
              </a:solidFill>
              <a:latin typeface="Helvetica" pitchFamily="2" charset="0"/>
            </a:endParaRPr>
          </a:p>
          <a:p>
            <a:pPr marL="800100" lvl="1" indent="-342900">
              <a:buClr>
                <a:srgbClr val="262A2D"/>
              </a:buClr>
              <a:buFont typeface="Arial" panose="020B0604020202020204" pitchFamily="34" charset="0"/>
              <a:buChar char="•"/>
            </a:pPr>
            <a:r>
              <a:rPr lang="pl-PL" sz="2000" dirty="0">
                <a:latin typeface="Helvetica" pitchFamily="2" charset="0"/>
              </a:rPr>
              <a:t>Adnotacja wskazująca, że wartości zwracane przez metody powinny być powiązane z ciałem odpowiedzi HTTP </a:t>
            </a:r>
          </a:p>
          <a:p>
            <a:pPr marL="800100" lvl="1" indent="-342900">
              <a:buClr>
                <a:srgbClr val="262A2D"/>
              </a:buClr>
              <a:buFont typeface="Arial" panose="020B0604020202020204" pitchFamily="34" charset="0"/>
              <a:buChar char="•"/>
            </a:pPr>
            <a:endParaRPr lang="pl-PL" sz="2000" dirty="0">
              <a:latin typeface="Helvetica" pitchFamily="2" charset="0"/>
            </a:endParaRPr>
          </a:p>
          <a:p>
            <a:pPr marL="342900" indent="-342900">
              <a:buClr>
                <a:srgbClr val="262A2D"/>
              </a:buClr>
              <a:buFont typeface="Arial" panose="020B0604020202020204" pitchFamily="34" charset="0"/>
              <a:buChar char="•"/>
            </a:pPr>
            <a:r>
              <a:rPr lang="pl-PL" sz="2000" b="1" dirty="0">
                <a:solidFill>
                  <a:srgbClr val="68BD45"/>
                </a:solidFill>
                <a:latin typeface="Helvetica" pitchFamily="2" charset="0"/>
              </a:rPr>
              <a:t>@</a:t>
            </a:r>
            <a:r>
              <a:rPr lang="pl-PL" sz="2000" b="1" dirty="0" err="1">
                <a:solidFill>
                  <a:srgbClr val="68BD45"/>
                </a:solidFill>
                <a:latin typeface="Helvetica" pitchFamily="2" charset="0"/>
              </a:rPr>
              <a:t>RequestBody</a:t>
            </a:r>
            <a:endParaRPr lang="pl-PL" sz="2000" b="1" dirty="0">
              <a:solidFill>
                <a:srgbClr val="68BD45"/>
              </a:solidFill>
              <a:latin typeface="Helvetica" pitchFamily="2" charset="0"/>
            </a:endParaRPr>
          </a:p>
          <a:p>
            <a:pPr marL="800100" lvl="1" indent="-342900">
              <a:buClr>
                <a:srgbClr val="262A2D"/>
              </a:buClr>
              <a:buFont typeface="Arial" panose="020B0604020202020204" pitchFamily="34" charset="0"/>
              <a:buChar char="•"/>
            </a:pPr>
            <a:r>
              <a:rPr lang="pl-PL" sz="2000" dirty="0">
                <a:latin typeface="Helvetica" pitchFamily="2" charset="0"/>
              </a:rPr>
              <a:t>Adnotacja wskazująca, że parametry metody powinny być zbudowane z web </a:t>
            </a:r>
            <a:r>
              <a:rPr lang="pl-PL" sz="2000" dirty="0" err="1">
                <a:latin typeface="Helvetica" pitchFamily="2" charset="0"/>
              </a:rPr>
              <a:t>requestu</a:t>
            </a:r>
            <a:br>
              <a:rPr lang="pl-PL" sz="2000" dirty="0">
                <a:latin typeface="Helvetica" pitchFamily="2" charset="0"/>
              </a:rPr>
            </a:br>
            <a:endParaRPr lang="pl-PL" sz="2000" dirty="0">
              <a:latin typeface="Helvetica" pitchFamily="2" charset="0"/>
            </a:endParaRPr>
          </a:p>
          <a:p>
            <a:pPr marL="342900" indent="-342900">
              <a:buClr>
                <a:srgbClr val="262A2D"/>
              </a:buClr>
              <a:buFont typeface="Arial" panose="020B0604020202020204" pitchFamily="34" charset="0"/>
              <a:buChar char="•"/>
            </a:pPr>
            <a:r>
              <a:rPr lang="pl-PL" sz="2000" b="1" dirty="0">
                <a:solidFill>
                  <a:srgbClr val="68BD45"/>
                </a:solidFill>
                <a:latin typeface="Helvetica" pitchFamily="2" charset="0"/>
              </a:rPr>
              <a:t>@</a:t>
            </a:r>
            <a:r>
              <a:rPr lang="pl-PL" sz="2000" b="1" dirty="0" err="1">
                <a:solidFill>
                  <a:srgbClr val="68BD45"/>
                </a:solidFill>
                <a:latin typeface="Helvetica" pitchFamily="2" charset="0"/>
              </a:rPr>
              <a:t>ResponseStatus</a:t>
            </a:r>
            <a:endParaRPr lang="pl-PL" sz="2000" b="1" dirty="0">
              <a:solidFill>
                <a:srgbClr val="68BD45"/>
              </a:solidFill>
              <a:latin typeface="Helvetica" pitchFamily="2" charset="0"/>
            </a:endParaRPr>
          </a:p>
          <a:p>
            <a:pPr marL="800100" lvl="1" indent="-342900">
              <a:buClr>
                <a:srgbClr val="262A2D"/>
              </a:buClr>
              <a:buFont typeface="Arial" panose="020B0604020202020204" pitchFamily="34" charset="0"/>
              <a:buChar char="•"/>
            </a:pPr>
            <a:r>
              <a:rPr lang="pl-PL" sz="2000" dirty="0">
                <a:latin typeface="Helvetica" pitchFamily="2" charset="0"/>
              </a:rPr>
              <a:t>Adnotacja służąca do określenia typu zwracanego </a:t>
            </a:r>
            <a:r>
              <a:rPr lang="pl-PL" sz="2000" dirty="0" err="1">
                <a:latin typeface="Helvetica" pitchFamily="2" charset="0"/>
              </a:rPr>
              <a:t>HttpStatusu</a:t>
            </a:r>
            <a:endParaRPr lang="pl-PL" sz="2000" dirty="0">
              <a:latin typeface="Helvetica" pitchFamily="2" charset="0"/>
            </a:endParaRPr>
          </a:p>
          <a:p>
            <a:pPr marL="800100" lvl="1" indent="-342900">
              <a:buClr>
                <a:srgbClr val="262A2D"/>
              </a:buClr>
              <a:buFont typeface="Arial" panose="020B0604020202020204" pitchFamily="34" charset="0"/>
              <a:buChar char="•"/>
            </a:pPr>
            <a:endParaRPr lang="pl-PL" sz="2000" dirty="0">
              <a:latin typeface="Helvetica" pitchFamily="2" charset="0"/>
            </a:endParaRPr>
          </a:p>
          <a:p>
            <a:pPr marL="342900" indent="-342900">
              <a:buClr>
                <a:srgbClr val="262A2D"/>
              </a:buClr>
              <a:buFont typeface="Arial" panose="020B0604020202020204" pitchFamily="34" charset="0"/>
              <a:buChar char="•"/>
            </a:pPr>
            <a:r>
              <a:rPr lang="pl-PL" sz="2000" b="1" dirty="0">
                <a:solidFill>
                  <a:srgbClr val="68BD45"/>
                </a:solidFill>
                <a:latin typeface="Helvetica" pitchFamily="2" charset="0"/>
              </a:rPr>
              <a:t>@</a:t>
            </a:r>
            <a:r>
              <a:rPr lang="pl-PL" sz="2000" b="1" dirty="0" err="1">
                <a:solidFill>
                  <a:srgbClr val="68BD45"/>
                </a:solidFill>
                <a:latin typeface="Helvetica" pitchFamily="2" charset="0"/>
              </a:rPr>
              <a:t>JsonIgnore</a:t>
            </a:r>
            <a:endParaRPr lang="pl-PL" sz="2000" b="1" dirty="0">
              <a:solidFill>
                <a:srgbClr val="68BD45"/>
              </a:solidFill>
              <a:latin typeface="Helvetica" pitchFamily="2" charset="0"/>
            </a:endParaRPr>
          </a:p>
          <a:p>
            <a:pPr marL="800100" lvl="1" indent="-342900">
              <a:buClr>
                <a:srgbClr val="262A2D"/>
              </a:buClr>
              <a:buFont typeface="Arial" panose="020B0604020202020204" pitchFamily="34" charset="0"/>
              <a:buChar char="•"/>
            </a:pPr>
            <a:r>
              <a:rPr lang="pl-PL" sz="2000" dirty="0">
                <a:latin typeface="Helvetica" pitchFamily="2" charset="0"/>
              </a:rPr>
              <a:t>Adnotacja wskazuje, że pole ma zostać zignorowane w odpowiedzi</a:t>
            </a:r>
          </a:p>
        </p:txBody>
      </p:sp>
    </p:spTree>
    <p:extLst>
      <p:ext uri="{BB962C8B-B14F-4D97-AF65-F5344CB8AC3E}">
        <p14:creationId xmlns:p14="http://schemas.microsoft.com/office/powerpoint/2010/main" val="336603688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6.5. Spring REST – REST Adnotacje</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pole tekstowe 5">
            <a:extLst>
              <a:ext uri="{FF2B5EF4-FFF2-40B4-BE49-F238E27FC236}">
                <a16:creationId xmlns:a16="http://schemas.microsoft.com/office/drawing/2014/main" id="{A4A6F6D2-57B7-5485-EE2F-3287ACDFF54B}"/>
              </a:ext>
            </a:extLst>
          </p:cNvPr>
          <p:cNvSpPr txBox="1"/>
          <p:nvPr/>
        </p:nvSpPr>
        <p:spPr>
          <a:xfrm>
            <a:off x="914400" y="1929445"/>
            <a:ext cx="8382000" cy="3279296"/>
          </a:xfrm>
          <a:prstGeom prst="rect">
            <a:avLst/>
          </a:prstGeom>
          <a:noFill/>
        </p:spPr>
        <p:txBody>
          <a:bodyPr wrap="square">
            <a:spAutoFit/>
          </a:bodyPr>
          <a:lstStyle/>
          <a:p>
            <a:pPr marL="342900" indent="-342900">
              <a:lnSpc>
                <a:spcPct val="150000"/>
              </a:lnSpc>
              <a:buClr>
                <a:srgbClr val="262A2D"/>
              </a:buClr>
              <a:buFont typeface="Arial" panose="020B0604020202020204" pitchFamily="34" charset="0"/>
              <a:buChar char="•"/>
            </a:pPr>
            <a:r>
              <a:rPr lang="pl-PL" sz="2000" dirty="0">
                <a:solidFill>
                  <a:srgbClr val="68BD45"/>
                </a:solidFill>
                <a:latin typeface="Helvetica" pitchFamily="2" charset="0"/>
              </a:rPr>
              <a:t>@</a:t>
            </a:r>
            <a:r>
              <a:rPr lang="pl-PL" sz="2000" dirty="0" err="1">
                <a:solidFill>
                  <a:srgbClr val="68BD45"/>
                </a:solidFill>
                <a:latin typeface="Helvetica" pitchFamily="2" charset="0"/>
              </a:rPr>
              <a:t>RequestMapping</a:t>
            </a:r>
            <a:endParaRPr lang="pl-PL" sz="2000" dirty="0">
              <a:solidFill>
                <a:srgbClr val="68BD45"/>
              </a:solidFill>
              <a:latin typeface="Helvetica" pitchFamily="2" charset="0"/>
            </a:endParaRPr>
          </a:p>
          <a:p>
            <a:pPr marL="342900" indent="-342900">
              <a:lnSpc>
                <a:spcPct val="150000"/>
              </a:lnSpc>
              <a:buClr>
                <a:srgbClr val="262A2D"/>
              </a:buClr>
              <a:buFont typeface="Arial" panose="020B0604020202020204" pitchFamily="34" charset="0"/>
              <a:buChar char="•"/>
            </a:pPr>
            <a:r>
              <a:rPr lang="pl-PL" sz="2000" dirty="0">
                <a:solidFill>
                  <a:srgbClr val="68BD45"/>
                </a:solidFill>
                <a:latin typeface="Helvetica" pitchFamily="2" charset="0"/>
              </a:rPr>
              <a:t>@</a:t>
            </a:r>
            <a:r>
              <a:rPr lang="pl-PL" sz="2000" dirty="0" err="1">
                <a:solidFill>
                  <a:srgbClr val="68BD45"/>
                </a:solidFill>
                <a:latin typeface="Helvetica" pitchFamily="2" charset="0"/>
              </a:rPr>
              <a:t>GetMapping</a:t>
            </a:r>
            <a:r>
              <a:rPr lang="pl-PL" sz="2000" dirty="0">
                <a:solidFill>
                  <a:srgbClr val="68BD45"/>
                </a:solidFill>
                <a:latin typeface="Helvetica" pitchFamily="2" charset="0"/>
              </a:rPr>
              <a:t> </a:t>
            </a:r>
          </a:p>
          <a:p>
            <a:pPr marL="342900" indent="-342900">
              <a:lnSpc>
                <a:spcPct val="150000"/>
              </a:lnSpc>
              <a:buClr>
                <a:srgbClr val="262A2D"/>
              </a:buClr>
              <a:buFont typeface="Arial" panose="020B0604020202020204" pitchFamily="34" charset="0"/>
              <a:buChar char="•"/>
            </a:pPr>
            <a:r>
              <a:rPr lang="pl-PL" sz="2000" dirty="0">
                <a:solidFill>
                  <a:srgbClr val="68BD45"/>
                </a:solidFill>
                <a:latin typeface="Helvetica" pitchFamily="2" charset="0"/>
              </a:rPr>
              <a:t>@</a:t>
            </a:r>
            <a:r>
              <a:rPr lang="pl-PL" sz="2000" dirty="0" err="1">
                <a:solidFill>
                  <a:srgbClr val="68BD45"/>
                </a:solidFill>
                <a:latin typeface="Helvetica" pitchFamily="2" charset="0"/>
              </a:rPr>
              <a:t>PostMapping</a:t>
            </a:r>
            <a:r>
              <a:rPr lang="pl-PL" sz="2000" dirty="0">
                <a:solidFill>
                  <a:srgbClr val="68BD45"/>
                </a:solidFill>
                <a:latin typeface="Helvetica" pitchFamily="2" charset="0"/>
              </a:rPr>
              <a:t> </a:t>
            </a:r>
          </a:p>
          <a:p>
            <a:pPr marL="342900" indent="-342900">
              <a:lnSpc>
                <a:spcPct val="150000"/>
              </a:lnSpc>
              <a:buClr>
                <a:srgbClr val="262A2D"/>
              </a:buClr>
              <a:buFont typeface="Arial" panose="020B0604020202020204" pitchFamily="34" charset="0"/>
              <a:buChar char="•"/>
            </a:pPr>
            <a:r>
              <a:rPr lang="pl-PL" sz="2000" dirty="0">
                <a:solidFill>
                  <a:srgbClr val="68BD45"/>
                </a:solidFill>
                <a:latin typeface="Helvetica" pitchFamily="2" charset="0"/>
              </a:rPr>
              <a:t>@</a:t>
            </a:r>
            <a:r>
              <a:rPr lang="pl-PL" sz="2000" dirty="0" err="1">
                <a:solidFill>
                  <a:srgbClr val="68BD45"/>
                </a:solidFill>
                <a:latin typeface="Helvetica" pitchFamily="2" charset="0"/>
              </a:rPr>
              <a:t>PutMapping</a:t>
            </a:r>
            <a:r>
              <a:rPr lang="pl-PL" sz="2000" dirty="0">
                <a:solidFill>
                  <a:srgbClr val="68BD45"/>
                </a:solidFill>
                <a:latin typeface="Helvetica" pitchFamily="2" charset="0"/>
              </a:rPr>
              <a:t> </a:t>
            </a:r>
          </a:p>
          <a:p>
            <a:pPr marL="342900" indent="-342900">
              <a:lnSpc>
                <a:spcPct val="150000"/>
              </a:lnSpc>
              <a:buClr>
                <a:srgbClr val="262A2D"/>
              </a:buClr>
              <a:buFont typeface="Arial" panose="020B0604020202020204" pitchFamily="34" charset="0"/>
              <a:buChar char="•"/>
            </a:pPr>
            <a:r>
              <a:rPr lang="pl-PL" sz="2000" dirty="0">
                <a:solidFill>
                  <a:srgbClr val="68BD45"/>
                </a:solidFill>
                <a:latin typeface="Helvetica" pitchFamily="2" charset="0"/>
              </a:rPr>
              <a:t>@</a:t>
            </a:r>
            <a:r>
              <a:rPr lang="pl-PL" sz="2000" dirty="0" err="1">
                <a:solidFill>
                  <a:srgbClr val="68BD45"/>
                </a:solidFill>
                <a:latin typeface="Helvetica" pitchFamily="2" charset="0"/>
              </a:rPr>
              <a:t>DeleteMapping</a:t>
            </a:r>
            <a:endParaRPr lang="pl-PL" sz="2000" dirty="0">
              <a:solidFill>
                <a:srgbClr val="68BD45"/>
              </a:solidFill>
              <a:latin typeface="Helvetica" pitchFamily="2" charset="0"/>
            </a:endParaRPr>
          </a:p>
          <a:p>
            <a:pPr marL="342900" indent="-342900">
              <a:lnSpc>
                <a:spcPct val="150000"/>
              </a:lnSpc>
              <a:buClr>
                <a:srgbClr val="262A2D"/>
              </a:buClr>
              <a:buFont typeface="Arial" panose="020B0604020202020204" pitchFamily="34" charset="0"/>
              <a:buChar char="•"/>
            </a:pPr>
            <a:r>
              <a:rPr lang="pl-PL" sz="2000" dirty="0">
                <a:solidFill>
                  <a:srgbClr val="68BD45"/>
                </a:solidFill>
                <a:latin typeface="Helvetica" pitchFamily="2" charset="0"/>
              </a:rPr>
              <a:t>@</a:t>
            </a:r>
            <a:r>
              <a:rPr lang="pl-PL" sz="2000" dirty="0" err="1">
                <a:solidFill>
                  <a:srgbClr val="68BD45"/>
                </a:solidFill>
                <a:latin typeface="Helvetica" pitchFamily="2" charset="0"/>
              </a:rPr>
              <a:t>RequestParam</a:t>
            </a:r>
            <a:endParaRPr lang="pl-PL" sz="2000" dirty="0">
              <a:solidFill>
                <a:srgbClr val="68BD45"/>
              </a:solidFill>
              <a:latin typeface="Helvetica" pitchFamily="2" charset="0"/>
            </a:endParaRPr>
          </a:p>
          <a:p>
            <a:pPr marL="342900" indent="-342900">
              <a:lnSpc>
                <a:spcPct val="150000"/>
              </a:lnSpc>
              <a:buClr>
                <a:srgbClr val="262A2D"/>
              </a:buClr>
              <a:buFont typeface="Arial" panose="020B0604020202020204" pitchFamily="34" charset="0"/>
              <a:buChar char="•"/>
            </a:pPr>
            <a:r>
              <a:rPr lang="pl-PL" sz="2000" dirty="0">
                <a:solidFill>
                  <a:srgbClr val="68BD45"/>
                </a:solidFill>
                <a:latin typeface="Helvetica" pitchFamily="2" charset="0"/>
              </a:rPr>
              <a:t>@</a:t>
            </a:r>
            <a:r>
              <a:rPr lang="pl-PL" sz="2000" dirty="0" err="1">
                <a:solidFill>
                  <a:srgbClr val="68BD45"/>
                </a:solidFill>
                <a:latin typeface="Helvetica" pitchFamily="2" charset="0"/>
              </a:rPr>
              <a:t>PathVariable</a:t>
            </a:r>
            <a:endParaRPr lang="pl-PL" sz="2000" dirty="0">
              <a:solidFill>
                <a:srgbClr val="68BD45"/>
              </a:solidFill>
              <a:latin typeface="Helvetica" pitchFamily="2" charset="0"/>
            </a:endParaRPr>
          </a:p>
        </p:txBody>
      </p:sp>
      <p:sp>
        <p:nvSpPr>
          <p:cNvPr id="9" name="pole tekstowe 8">
            <a:extLst>
              <a:ext uri="{FF2B5EF4-FFF2-40B4-BE49-F238E27FC236}">
                <a16:creationId xmlns:a16="http://schemas.microsoft.com/office/drawing/2014/main" id="{569D2AB5-41E9-0E45-D29B-2E3CF52C7CA7}"/>
              </a:ext>
            </a:extLst>
          </p:cNvPr>
          <p:cNvSpPr txBox="1"/>
          <p:nvPr/>
        </p:nvSpPr>
        <p:spPr>
          <a:xfrm>
            <a:off x="723875" y="1054037"/>
            <a:ext cx="6096000" cy="461665"/>
          </a:xfrm>
          <a:prstGeom prst="rect">
            <a:avLst/>
          </a:prstGeom>
          <a:noFill/>
        </p:spPr>
        <p:txBody>
          <a:bodyPr wrap="square">
            <a:spAutoFit/>
          </a:bodyPr>
          <a:lstStyle/>
          <a:p>
            <a:r>
              <a:rPr lang="pl-PL" sz="2400" dirty="0">
                <a:latin typeface="Helvetica" pitchFamily="2" charset="0"/>
              </a:rPr>
              <a:t>Pozostałe adnotacje – znane z MVC</a:t>
            </a:r>
          </a:p>
        </p:txBody>
      </p:sp>
    </p:spTree>
    <p:extLst>
      <p:ext uri="{BB962C8B-B14F-4D97-AF65-F5344CB8AC3E}">
        <p14:creationId xmlns:p14="http://schemas.microsoft.com/office/powerpoint/2010/main" val="331069468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73</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6.6. Spring REST – REST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pole tekstowe 5">
            <a:extLst>
              <a:ext uri="{FF2B5EF4-FFF2-40B4-BE49-F238E27FC236}">
                <a16:creationId xmlns:a16="http://schemas.microsoft.com/office/drawing/2014/main" id="{A4A6F6D2-57B7-5485-EE2F-3287ACDFF54B}"/>
              </a:ext>
            </a:extLst>
          </p:cNvPr>
          <p:cNvSpPr txBox="1"/>
          <p:nvPr/>
        </p:nvSpPr>
        <p:spPr>
          <a:xfrm>
            <a:off x="571614" y="1809625"/>
            <a:ext cx="8382000" cy="1881925"/>
          </a:xfrm>
          <a:prstGeom prst="rect">
            <a:avLst/>
          </a:prstGeom>
          <a:noFill/>
        </p:spPr>
        <p:txBody>
          <a:bodyPr wrap="square">
            <a:spAutoFit/>
          </a:bodyPr>
          <a:lstStyle/>
          <a:p>
            <a:pPr marL="342900" indent="-342900">
              <a:lnSpc>
                <a:spcPct val="150000"/>
              </a:lnSpc>
              <a:buFont typeface="Arial" panose="020B0604020202020204" pitchFamily="34" charset="0"/>
              <a:buChar char="•"/>
            </a:pPr>
            <a:r>
              <a:rPr lang="pl-PL" sz="2000" b="1" dirty="0">
                <a:solidFill>
                  <a:srgbClr val="262A2D"/>
                </a:solidFill>
                <a:latin typeface="Helvetica" pitchFamily="2" charset="0"/>
              </a:rPr>
              <a:t>Dowolny obiekt </a:t>
            </a:r>
            <a:r>
              <a:rPr lang="pl-PL" sz="2000" dirty="0">
                <a:solidFill>
                  <a:srgbClr val="262A2D"/>
                </a:solidFill>
                <a:latin typeface="Helvetica" pitchFamily="2" charset="0"/>
              </a:rPr>
              <a:t>- @</a:t>
            </a:r>
            <a:r>
              <a:rPr lang="pl-PL" sz="2000" dirty="0" err="1">
                <a:solidFill>
                  <a:srgbClr val="262A2D"/>
                </a:solidFill>
                <a:latin typeface="Helvetica" pitchFamily="2" charset="0"/>
              </a:rPr>
              <a:t>RequestBody</a:t>
            </a:r>
            <a:endParaRPr lang="pl-PL" sz="2000" dirty="0">
              <a:solidFill>
                <a:srgbClr val="262A2D"/>
              </a:solidFill>
              <a:latin typeface="Helvetica" pitchFamily="2" charset="0"/>
            </a:endParaRPr>
          </a:p>
          <a:p>
            <a:pPr marL="342900" indent="-342900">
              <a:lnSpc>
                <a:spcPct val="150000"/>
              </a:lnSpc>
              <a:buFont typeface="Arial" panose="020B0604020202020204" pitchFamily="34" charset="0"/>
              <a:buChar char="•"/>
            </a:pPr>
            <a:r>
              <a:rPr lang="pl-PL" sz="2000" b="1" dirty="0">
                <a:solidFill>
                  <a:srgbClr val="262A2D"/>
                </a:solidFill>
                <a:latin typeface="Helvetica" pitchFamily="2" charset="0"/>
              </a:rPr>
              <a:t>Parametr przekazywany jako web </a:t>
            </a:r>
            <a:r>
              <a:rPr lang="pl-PL" sz="2000" b="1" dirty="0" err="1">
                <a:solidFill>
                  <a:srgbClr val="262A2D"/>
                </a:solidFill>
                <a:latin typeface="Helvetica" pitchFamily="2" charset="0"/>
              </a:rPr>
              <a:t>request</a:t>
            </a:r>
            <a:r>
              <a:rPr lang="pl-PL" sz="2000" b="1" dirty="0">
                <a:solidFill>
                  <a:srgbClr val="262A2D"/>
                </a:solidFill>
                <a:latin typeface="Helvetica" pitchFamily="2" charset="0"/>
              </a:rPr>
              <a:t> </a:t>
            </a:r>
            <a:r>
              <a:rPr lang="pl-PL" sz="2000" b="1" dirty="0" err="1">
                <a:solidFill>
                  <a:srgbClr val="262A2D"/>
                </a:solidFill>
                <a:latin typeface="Helvetica" pitchFamily="2" charset="0"/>
              </a:rPr>
              <a:t>parameter</a:t>
            </a:r>
            <a:r>
              <a:rPr lang="pl-PL" sz="2000" b="1" dirty="0">
                <a:solidFill>
                  <a:srgbClr val="262A2D"/>
                </a:solidFill>
                <a:latin typeface="Helvetica" pitchFamily="2" charset="0"/>
              </a:rPr>
              <a:t> (/</a:t>
            </a:r>
            <a:r>
              <a:rPr lang="pl-PL" sz="2000" b="1" dirty="0" err="1">
                <a:solidFill>
                  <a:srgbClr val="262A2D"/>
                </a:solidFill>
                <a:latin typeface="Helvetica" pitchFamily="2" charset="0"/>
              </a:rPr>
              <a:t>user?key</a:t>
            </a:r>
            <a:r>
              <a:rPr lang="pl-PL" sz="2000" b="1" dirty="0">
                <a:solidFill>
                  <a:srgbClr val="262A2D"/>
                </a:solidFill>
                <a:latin typeface="Helvetica" pitchFamily="2" charset="0"/>
              </a:rPr>
              <a:t>=</a:t>
            </a:r>
            <a:r>
              <a:rPr lang="pl-PL" sz="2000" b="1" dirty="0" err="1">
                <a:solidFill>
                  <a:srgbClr val="262A2D"/>
                </a:solidFill>
                <a:latin typeface="Helvetica" pitchFamily="2" charset="0"/>
              </a:rPr>
              <a:t>value</a:t>
            </a:r>
            <a:r>
              <a:rPr lang="pl-PL" sz="2000" b="1" dirty="0">
                <a:solidFill>
                  <a:srgbClr val="262A2D"/>
                </a:solidFill>
                <a:latin typeface="Helvetica" pitchFamily="2" charset="0"/>
              </a:rPr>
              <a:t>) </a:t>
            </a:r>
            <a:r>
              <a:rPr lang="pl-PL" sz="2000" dirty="0">
                <a:solidFill>
                  <a:srgbClr val="262A2D"/>
                </a:solidFill>
                <a:latin typeface="Helvetica" pitchFamily="2" charset="0"/>
              </a:rPr>
              <a:t>- @</a:t>
            </a:r>
            <a:r>
              <a:rPr lang="pl-PL" sz="2000" dirty="0" err="1">
                <a:solidFill>
                  <a:srgbClr val="262A2D"/>
                </a:solidFill>
                <a:latin typeface="Helvetica" pitchFamily="2" charset="0"/>
              </a:rPr>
              <a:t>RequestParam</a:t>
            </a:r>
            <a:endParaRPr lang="pl-PL" sz="2000" dirty="0">
              <a:solidFill>
                <a:srgbClr val="262A2D"/>
              </a:solidFill>
              <a:latin typeface="Helvetica" pitchFamily="2" charset="0"/>
            </a:endParaRPr>
          </a:p>
          <a:p>
            <a:pPr marL="342900" indent="-342900">
              <a:lnSpc>
                <a:spcPct val="150000"/>
              </a:lnSpc>
              <a:buFont typeface="Arial" panose="020B0604020202020204" pitchFamily="34" charset="0"/>
              <a:buChar char="•"/>
            </a:pPr>
            <a:r>
              <a:rPr lang="pl-PL" sz="2000" b="1" dirty="0">
                <a:solidFill>
                  <a:srgbClr val="262A2D"/>
                </a:solidFill>
                <a:latin typeface="Helvetica" pitchFamily="2" charset="0"/>
              </a:rPr>
              <a:t>Parametr przekazywany w URI („/</a:t>
            </a:r>
            <a:r>
              <a:rPr lang="pl-PL" sz="2000" b="1" dirty="0" err="1">
                <a:solidFill>
                  <a:srgbClr val="262A2D"/>
                </a:solidFill>
                <a:latin typeface="Helvetica" pitchFamily="2" charset="0"/>
              </a:rPr>
              <a:t>user</a:t>
            </a:r>
            <a:r>
              <a:rPr lang="pl-PL" sz="2000" b="1" dirty="0">
                <a:solidFill>
                  <a:srgbClr val="262A2D"/>
                </a:solidFill>
                <a:latin typeface="Helvetica" pitchFamily="2" charset="0"/>
              </a:rPr>
              <a:t>/</a:t>
            </a:r>
            <a:r>
              <a:rPr lang="pl-PL" sz="2000" b="1" u="sng" dirty="0">
                <a:solidFill>
                  <a:srgbClr val="262A2D"/>
                </a:solidFill>
                <a:latin typeface="Helvetica" pitchFamily="2" charset="0"/>
              </a:rPr>
              <a:t>John</a:t>
            </a:r>
            <a:r>
              <a:rPr lang="pl-PL" sz="2000" b="1" dirty="0">
                <a:solidFill>
                  <a:srgbClr val="262A2D"/>
                </a:solidFill>
                <a:latin typeface="Helvetica" pitchFamily="2" charset="0"/>
              </a:rPr>
              <a:t>”)</a:t>
            </a:r>
            <a:r>
              <a:rPr lang="pl-PL" sz="2000" dirty="0">
                <a:solidFill>
                  <a:srgbClr val="262A2D"/>
                </a:solidFill>
                <a:latin typeface="Helvetica" pitchFamily="2" charset="0"/>
              </a:rPr>
              <a:t>- @</a:t>
            </a:r>
            <a:r>
              <a:rPr lang="pl-PL" sz="2000" dirty="0" err="1">
                <a:solidFill>
                  <a:srgbClr val="262A2D"/>
                </a:solidFill>
                <a:latin typeface="Helvetica" pitchFamily="2" charset="0"/>
              </a:rPr>
              <a:t>PathVariable</a:t>
            </a:r>
            <a:endParaRPr lang="pl-PL" sz="2000" dirty="0">
              <a:solidFill>
                <a:srgbClr val="262A2D"/>
              </a:solidFill>
              <a:latin typeface="Helvetica" pitchFamily="2" charset="0"/>
            </a:endParaRPr>
          </a:p>
        </p:txBody>
      </p:sp>
      <p:sp>
        <p:nvSpPr>
          <p:cNvPr id="9" name="pole tekstowe 8">
            <a:extLst>
              <a:ext uri="{FF2B5EF4-FFF2-40B4-BE49-F238E27FC236}">
                <a16:creationId xmlns:a16="http://schemas.microsoft.com/office/drawing/2014/main" id="{569D2AB5-41E9-0E45-D29B-2E3CF52C7CA7}"/>
              </a:ext>
            </a:extLst>
          </p:cNvPr>
          <p:cNvSpPr txBox="1"/>
          <p:nvPr/>
        </p:nvSpPr>
        <p:spPr>
          <a:xfrm>
            <a:off x="723875" y="1054037"/>
            <a:ext cx="6096000" cy="461665"/>
          </a:xfrm>
          <a:prstGeom prst="rect">
            <a:avLst/>
          </a:prstGeom>
          <a:noFill/>
        </p:spPr>
        <p:txBody>
          <a:bodyPr wrap="square">
            <a:spAutoFit/>
          </a:bodyPr>
          <a:lstStyle/>
          <a:p>
            <a:r>
              <a:rPr lang="pl-PL" sz="2400" b="1" dirty="0">
                <a:latin typeface="Helvetica" pitchFamily="2" charset="0"/>
              </a:rPr>
              <a:t>REST - Input</a:t>
            </a:r>
          </a:p>
        </p:txBody>
      </p:sp>
    </p:spTree>
    <p:extLst>
      <p:ext uri="{BB962C8B-B14F-4D97-AF65-F5344CB8AC3E}">
        <p14:creationId xmlns:p14="http://schemas.microsoft.com/office/powerpoint/2010/main" val="178223100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6.6. Spring REST – REST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214785CF-DAC2-CE92-21F6-2BEDB80535BE}"/>
              </a:ext>
            </a:extLst>
          </p:cNvPr>
          <p:cNvSpPr txBox="1">
            <a:spLocks/>
          </p:cNvSpPr>
          <p:nvPr/>
        </p:nvSpPr>
        <p:spPr>
          <a:xfrm>
            <a:off x="571614" y="1316038"/>
            <a:ext cx="11376025" cy="504031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70" b="0" i="0" u="none" strike="noStrike" cap="none">
                <a:solidFill>
                  <a:srgbClr val="000000"/>
                </a:solidFill>
                <a:latin typeface="Arial"/>
                <a:ea typeface="Arial"/>
                <a:cs typeface="Arial"/>
                <a:sym typeface="Arial"/>
              </a:defRPr>
            </a:lvl9pPr>
          </a:lstStyle>
          <a:p>
            <a:pPr marL="285750" indent="-285750">
              <a:lnSpc>
                <a:spcPct val="150000"/>
              </a:lnSpc>
              <a:buFont typeface="Arial" panose="020B0604020202020204" pitchFamily="34" charset="0"/>
              <a:buChar char="•"/>
            </a:pPr>
            <a:r>
              <a:rPr lang="pl-PL" sz="2000" b="1" kern="0" dirty="0">
                <a:solidFill>
                  <a:srgbClr val="002B58"/>
                </a:solidFill>
                <a:latin typeface="Helvetica" pitchFamily="2" charset="0"/>
              </a:rPr>
              <a:t>Dowolny obiekt </a:t>
            </a:r>
            <a:r>
              <a:rPr lang="pl-PL" sz="2000" kern="0" dirty="0">
                <a:solidFill>
                  <a:srgbClr val="002B58"/>
                </a:solidFill>
                <a:latin typeface="Helvetica" pitchFamily="2" charset="0"/>
              </a:rPr>
              <a:t>- @</a:t>
            </a:r>
            <a:r>
              <a:rPr lang="pl-PL" sz="2000" kern="0" dirty="0" err="1">
                <a:solidFill>
                  <a:srgbClr val="002B58"/>
                </a:solidFill>
                <a:latin typeface="Helvetica" pitchFamily="2" charset="0"/>
              </a:rPr>
              <a:t>ResponseBody</a:t>
            </a:r>
            <a:endParaRPr lang="pl-PL" sz="2000" kern="0" dirty="0">
              <a:solidFill>
                <a:srgbClr val="002B58"/>
              </a:solidFill>
              <a:latin typeface="Helvetica" pitchFamily="2" charset="0"/>
            </a:endParaRPr>
          </a:p>
          <a:p>
            <a:pPr marL="285750" indent="-285750">
              <a:lnSpc>
                <a:spcPct val="150000"/>
              </a:lnSpc>
              <a:buFont typeface="Arial" panose="020B0604020202020204" pitchFamily="34" charset="0"/>
              <a:buChar char="•"/>
            </a:pPr>
            <a:r>
              <a:rPr lang="pl-PL" sz="2000" b="1" kern="0" dirty="0" err="1">
                <a:solidFill>
                  <a:srgbClr val="002B58"/>
                </a:solidFill>
                <a:latin typeface="Helvetica" pitchFamily="2" charset="0"/>
              </a:rPr>
              <a:t>ResponseEntity</a:t>
            </a:r>
            <a:endParaRPr lang="pl-PL" sz="2000" b="1" kern="0" dirty="0">
              <a:solidFill>
                <a:srgbClr val="002B58"/>
              </a:solidFill>
              <a:latin typeface="Helvetica" pitchFamily="2" charset="0"/>
            </a:endParaRPr>
          </a:p>
          <a:p>
            <a:pPr marL="0" lvl="1">
              <a:lnSpc>
                <a:spcPct val="150000"/>
              </a:lnSpc>
            </a:pPr>
            <a:r>
              <a:rPr lang="pl-PL" sz="2000" b="1" kern="0" dirty="0">
                <a:solidFill>
                  <a:srgbClr val="002B58"/>
                </a:solidFill>
                <a:latin typeface="Helvetica" pitchFamily="2" charset="0"/>
              </a:rPr>
              <a:t> </a:t>
            </a:r>
            <a:r>
              <a:rPr lang="pl-PL" sz="2000" kern="0" dirty="0">
                <a:solidFill>
                  <a:srgbClr val="002B58"/>
                </a:solidFill>
                <a:latin typeface="Helvetica" pitchFamily="2" charset="0"/>
              </a:rPr>
              <a:t>Klasa pozwalająca na opakowanie odpowiedzi kontrolera o np.:</a:t>
            </a:r>
          </a:p>
          <a:p>
            <a:pPr marL="1200150" lvl="2" indent="-285750">
              <a:buFont typeface="Symbol" panose="05050102010706020507" pitchFamily="18" charset="2"/>
              <a:buChar char="-"/>
            </a:pPr>
            <a:r>
              <a:rPr lang="pl-PL" sz="2000" kern="0" dirty="0" err="1">
                <a:solidFill>
                  <a:srgbClr val="002B58"/>
                </a:solidFill>
                <a:latin typeface="Helvetica" pitchFamily="2" charset="0"/>
              </a:rPr>
              <a:t>headery</a:t>
            </a:r>
            <a:endParaRPr lang="pl-PL" sz="2000" kern="0" dirty="0">
              <a:solidFill>
                <a:srgbClr val="002B58"/>
              </a:solidFill>
              <a:latin typeface="Helvetica" pitchFamily="2" charset="0"/>
            </a:endParaRPr>
          </a:p>
          <a:p>
            <a:pPr marL="1200150" lvl="2" indent="-285750">
              <a:buFont typeface="Symbol" panose="05050102010706020507" pitchFamily="18" charset="2"/>
              <a:buChar char="-"/>
            </a:pPr>
            <a:r>
              <a:rPr lang="pl-PL" sz="2000" kern="0" dirty="0" err="1">
                <a:solidFill>
                  <a:srgbClr val="002B58"/>
                </a:solidFill>
                <a:latin typeface="Helvetica" pitchFamily="2" charset="0"/>
              </a:rPr>
              <a:t>content</a:t>
            </a:r>
            <a:r>
              <a:rPr lang="pl-PL" sz="2000" kern="0" dirty="0">
                <a:solidFill>
                  <a:srgbClr val="002B58"/>
                </a:solidFill>
                <a:latin typeface="Helvetica" pitchFamily="2" charset="0"/>
              </a:rPr>
              <a:t> </a:t>
            </a:r>
            <a:r>
              <a:rPr lang="pl-PL" sz="2000" kern="0" dirty="0" err="1">
                <a:solidFill>
                  <a:srgbClr val="002B58"/>
                </a:solidFill>
                <a:latin typeface="Helvetica" pitchFamily="2" charset="0"/>
              </a:rPr>
              <a:t>type</a:t>
            </a:r>
            <a:endParaRPr lang="pl-PL" sz="2000" kern="0" dirty="0">
              <a:solidFill>
                <a:srgbClr val="002B58"/>
              </a:solidFill>
              <a:latin typeface="Helvetica" pitchFamily="2" charset="0"/>
            </a:endParaRPr>
          </a:p>
          <a:p>
            <a:pPr marL="1200150" lvl="2" indent="-285750">
              <a:buFont typeface="Symbol" panose="05050102010706020507" pitchFamily="18" charset="2"/>
              <a:buChar char="-"/>
            </a:pPr>
            <a:r>
              <a:rPr lang="pl-PL" sz="2000" kern="0" dirty="0">
                <a:solidFill>
                  <a:srgbClr val="002B58"/>
                </a:solidFill>
                <a:latin typeface="Helvetica" pitchFamily="2" charset="0"/>
              </a:rPr>
              <a:t>status</a:t>
            </a:r>
          </a:p>
          <a:p>
            <a:endParaRPr lang="pl-PL" sz="2000" kern="0" dirty="0">
              <a:latin typeface="Helvetica" pitchFamily="2" charset="0"/>
            </a:endParaRPr>
          </a:p>
        </p:txBody>
      </p:sp>
      <p:pic>
        <p:nvPicPr>
          <p:cNvPr id="10" name="Picture 7">
            <a:extLst>
              <a:ext uri="{FF2B5EF4-FFF2-40B4-BE49-F238E27FC236}">
                <a16:creationId xmlns:a16="http://schemas.microsoft.com/office/drawing/2014/main" id="{3C10ED38-1952-1511-36EF-5D98E822EB0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27647" y="3897648"/>
            <a:ext cx="5168007" cy="286563"/>
          </a:xfrm>
          <a:prstGeom prst="rect">
            <a:avLst/>
          </a:prstGeom>
        </p:spPr>
      </p:pic>
      <p:pic>
        <p:nvPicPr>
          <p:cNvPr id="11" name="Picture 8">
            <a:extLst>
              <a:ext uri="{FF2B5EF4-FFF2-40B4-BE49-F238E27FC236}">
                <a16:creationId xmlns:a16="http://schemas.microsoft.com/office/drawing/2014/main" id="{C2CBB814-6D92-4FD0-E88D-10CE242BF8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075459" y="4403066"/>
            <a:ext cx="4020195" cy="245134"/>
          </a:xfrm>
          <a:prstGeom prst="rect">
            <a:avLst/>
          </a:prstGeom>
        </p:spPr>
      </p:pic>
      <p:sp>
        <p:nvSpPr>
          <p:cNvPr id="12" name="pole tekstowe 11">
            <a:extLst>
              <a:ext uri="{FF2B5EF4-FFF2-40B4-BE49-F238E27FC236}">
                <a16:creationId xmlns:a16="http://schemas.microsoft.com/office/drawing/2014/main" id="{1DD73043-4643-8CFB-7E4D-CEBE9268C6F9}"/>
              </a:ext>
            </a:extLst>
          </p:cNvPr>
          <p:cNvSpPr txBox="1"/>
          <p:nvPr/>
        </p:nvSpPr>
        <p:spPr>
          <a:xfrm>
            <a:off x="723875" y="774864"/>
            <a:ext cx="6096000" cy="461665"/>
          </a:xfrm>
          <a:prstGeom prst="rect">
            <a:avLst/>
          </a:prstGeom>
          <a:noFill/>
        </p:spPr>
        <p:txBody>
          <a:bodyPr wrap="square">
            <a:spAutoFit/>
          </a:bodyPr>
          <a:lstStyle/>
          <a:p>
            <a:r>
              <a:rPr lang="pl-PL" sz="2400" b="1" dirty="0">
                <a:solidFill>
                  <a:srgbClr val="002B58"/>
                </a:solidFill>
                <a:latin typeface="Helvetica" pitchFamily="2" charset="0"/>
              </a:rPr>
              <a:t>REST - </a:t>
            </a:r>
            <a:r>
              <a:rPr lang="pl-PL" sz="2400" b="1" dirty="0" err="1">
                <a:solidFill>
                  <a:srgbClr val="002B58"/>
                </a:solidFill>
                <a:latin typeface="Helvetica" pitchFamily="2" charset="0"/>
              </a:rPr>
              <a:t>Output</a:t>
            </a:r>
            <a:endParaRPr lang="pl-PL" sz="2400" b="1" dirty="0">
              <a:solidFill>
                <a:srgbClr val="002B58"/>
              </a:solidFill>
              <a:latin typeface="Helvetica" pitchFamily="2" charset="0"/>
            </a:endParaRPr>
          </a:p>
        </p:txBody>
      </p:sp>
    </p:spTree>
    <p:extLst>
      <p:ext uri="{BB962C8B-B14F-4D97-AF65-F5344CB8AC3E}">
        <p14:creationId xmlns:p14="http://schemas.microsoft.com/office/powerpoint/2010/main" val="331792218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6.7. Spring REST – REST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2" name="pole tekstowe 11">
            <a:extLst>
              <a:ext uri="{FF2B5EF4-FFF2-40B4-BE49-F238E27FC236}">
                <a16:creationId xmlns:a16="http://schemas.microsoft.com/office/drawing/2014/main" id="{1DD73043-4643-8CFB-7E4D-CEBE9268C6F9}"/>
              </a:ext>
            </a:extLst>
          </p:cNvPr>
          <p:cNvSpPr txBox="1"/>
          <p:nvPr/>
        </p:nvSpPr>
        <p:spPr>
          <a:xfrm>
            <a:off x="723875" y="774864"/>
            <a:ext cx="6096000" cy="461665"/>
          </a:xfrm>
          <a:prstGeom prst="rect">
            <a:avLst/>
          </a:prstGeom>
          <a:noFill/>
        </p:spPr>
        <p:txBody>
          <a:bodyPr wrap="square">
            <a:spAutoFit/>
          </a:bodyPr>
          <a:lstStyle/>
          <a:p>
            <a:r>
              <a:rPr lang="pl-PL" sz="2400" b="1" dirty="0">
                <a:solidFill>
                  <a:srgbClr val="002B58"/>
                </a:solidFill>
                <a:latin typeface="Helvetica" pitchFamily="2" charset="0"/>
              </a:rPr>
              <a:t>Przykład kontrolera</a:t>
            </a:r>
          </a:p>
        </p:txBody>
      </p:sp>
      <p:pic>
        <p:nvPicPr>
          <p:cNvPr id="6" name="Picture 6">
            <a:extLst>
              <a:ext uri="{FF2B5EF4-FFF2-40B4-BE49-F238E27FC236}">
                <a16:creationId xmlns:a16="http://schemas.microsoft.com/office/drawing/2014/main" id="{AA6A742B-BB7E-C73C-A442-BD56E134EC0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45040" y="1453618"/>
            <a:ext cx="9627759" cy="4665327"/>
          </a:xfrm>
          <a:prstGeom prst="rect">
            <a:avLst/>
          </a:prstGeom>
        </p:spPr>
      </p:pic>
    </p:spTree>
    <p:extLst>
      <p:ext uri="{BB962C8B-B14F-4D97-AF65-F5344CB8AC3E}">
        <p14:creationId xmlns:p14="http://schemas.microsoft.com/office/powerpoint/2010/main" val="104464804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6.8. Spring REST – Wyjątki</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2" name="pole tekstowe 11">
            <a:extLst>
              <a:ext uri="{FF2B5EF4-FFF2-40B4-BE49-F238E27FC236}">
                <a16:creationId xmlns:a16="http://schemas.microsoft.com/office/drawing/2014/main" id="{1DD73043-4643-8CFB-7E4D-CEBE9268C6F9}"/>
              </a:ext>
            </a:extLst>
          </p:cNvPr>
          <p:cNvSpPr txBox="1"/>
          <p:nvPr/>
        </p:nvSpPr>
        <p:spPr>
          <a:xfrm>
            <a:off x="723875" y="774864"/>
            <a:ext cx="6096000" cy="461665"/>
          </a:xfrm>
          <a:prstGeom prst="rect">
            <a:avLst/>
          </a:prstGeom>
          <a:noFill/>
        </p:spPr>
        <p:txBody>
          <a:bodyPr wrap="square">
            <a:spAutoFit/>
          </a:bodyPr>
          <a:lstStyle/>
          <a:p>
            <a:r>
              <a:rPr lang="pl-PL" sz="2400" b="1" dirty="0">
                <a:latin typeface="Helvetica" pitchFamily="2" charset="0"/>
              </a:rPr>
              <a:t>Obsługa wyjątków</a:t>
            </a:r>
          </a:p>
        </p:txBody>
      </p:sp>
      <p:pic>
        <p:nvPicPr>
          <p:cNvPr id="3" name="Picture 7">
            <a:extLst>
              <a:ext uri="{FF2B5EF4-FFF2-40B4-BE49-F238E27FC236}">
                <a16:creationId xmlns:a16="http://schemas.microsoft.com/office/drawing/2014/main" id="{05B537BF-259B-A65C-01B7-CAB60BFE35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7550" y="3212976"/>
            <a:ext cx="10058400" cy="2484027"/>
          </a:xfrm>
          <a:prstGeom prst="rect">
            <a:avLst/>
          </a:prstGeom>
        </p:spPr>
      </p:pic>
      <p:pic>
        <p:nvPicPr>
          <p:cNvPr id="9" name="Picture 6">
            <a:extLst>
              <a:ext uri="{FF2B5EF4-FFF2-40B4-BE49-F238E27FC236}">
                <a16:creationId xmlns:a16="http://schemas.microsoft.com/office/drawing/2014/main" id="{F016BC36-E206-3A56-CCCA-785B3B421E0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73340" y="4365104"/>
            <a:ext cx="4134427" cy="1819529"/>
          </a:xfrm>
          <a:prstGeom prst="rect">
            <a:avLst/>
          </a:prstGeom>
        </p:spPr>
      </p:pic>
      <p:sp>
        <p:nvSpPr>
          <p:cNvPr id="11" name="pole tekstowe 10">
            <a:extLst>
              <a:ext uri="{FF2B5EF4-FFF2-40B4-BE49-F238E27FC236}">
                <a16:creationId xmlns:a16="http://schemas.microsoft.com/office/drawing/2014/main" id="{FF4A987B-9182-DBBB-B0EE-A79BE7BA6997}"/>
              </a:ext>
            </a:extLst>
          </p:cNvPr>
          <p:cNvSpPr txBox="1"/>
          <p:nvPr/>
        </p:nvSpPr>
        <p:spPr>
          <a:xfrm>
            <a:off x="723874" y="1173029"/>
            <a:ext cx="8877325" cy="1754326"/>
          </a:xfrm>
          <a:prstGeom prst="rect">
            <a:avLst/>
          </a:prstGeom>
          <a:noFill/>
        </p:spPr>
        <p:txBody>
          <a:bodyPr wrap="square">
            <a:spAutoFit/>
          </a:bodyPr>
          <a:lstStyle/>
          <a:p>
            <a:pPr marL="285750" indent="-285750">
              <a:buFont typeface="Arial" panose="020B0604020202020204" pitchFamily="34" charset="0"/>
              <a:buChar char="•"/>
            </a:pPr>
            <a:r>
              <a:rPr lang="pl-PL" b="1" dirty="0">
                <a:solidFill>
                  <a:srgbClr val="002B58"/>
                </a:solidFill>
              </a:rPr>
              <a:t>@</a:t>
            </a:r>
            <a:r>
              <a:rPr lang="pl-PL" b="1" dirty="0" err="1">
                <a:solidFill>
                  <a:srgbClr val="002B58"/>
                </a:solidFill>
              </a:rPr>
              <a:t>ExceptionHandler</a:t>
            </a:r>
            <a:endParaRPr lang="pl-PL" b="1" dirty="0">
              <a:solidFill>
                <a:srgbClr val="002B58"/>
              </a:solidFill>
            </a:endParaRPr>
          </a:p>
          <a:p>
            <a:pPr marL="742950" lvl="1" indent="-285750">
              <a:buFont typeface="Arial" panose="020B0604020202020204" pitchFamily="34" charset="0"/>
              <a:buChar char="•"/>
            </a:pPr>
            <a:r>
              <a:rPr lang="pl-PL" dirty="0">
                <a:solidFill>
                  <a:srgbClr val="002B58"/>
                </a:solidFill>
              </a:rPr>
              <a:t>Adnotacją służąca do oznaczenia metodę jako obsługującą wyjątek</a:t>
            </a:r>
          </a:p>
          <a:p>
            <a:endParaRPr lang="pl-PL" b="1" dirty="0">
              <a:solidFill>
                <a:srgbClr val="002B58"/>
              </a:solidFill>
            </a:endParaRPr>
          </a:p>
          <a:p>
            <a:pPr marL="285750" indent="-285750">
              <a:buFont typeface="Arial" panose="020B0604020202020204" pitchFamily="34" charset="0"/>
              <a:buChar char="•"/>
            </a:pPr>
            <a:r>
              <a:rPr lang="pl-PL" b="1" dirty="0">
                <a:solidFill>
                  <a:srgbClr val="002B58"/>
                </a:solidFill>
              </a:rPr>
              <a:t>@</a:t>
            </a:r>
            <a:r>
              <a:rPr lang="pl-PL" b="1" dirty="0" err="1">
                <a:solidFill>
                  <a:srgbClr val="002B58"/>
                </a:solidFill>
              </a:rPr>
              <a:t>ControllerAdvice</a:t>
            </a:r>
            <a:endParaRPr lang="pl-PL" b="1" dirty="0">
              <a:solidFill>
                <a:srgbClr val="002B58"/>
              </a:solidFill>
            </a:endParaRPr>
          </a:p>
          <a:p>
            <a:pPr marL="742950" lvl="1" indent="-285750">
              <a:buFont typeface="Arial" panose="020B0604020202020204" pitchFamily="34" charset="0"/>
              <a:buChar char="•"/>
            </a:pPr>
            <a:r>
              <a:rPr lang="pl-PL" dirty="0">
                <a:solidFill>
                  <a:srgbClr val="002B58"/>
                </a:solidFill>
              </a:rPr>
              <a:t>Specjalizacja adnotacji @Component - Adnotacja wskazująca, że dana klasa definiuje mechanizmy obsługi wyjątków</a:t>
            </a:r>
          </a:p>
        </p:txBody>
      </p:sp>
    </p:spTree>
    <p:extLst>
      <p:ext uri="{BB962C8B-B14F-4D97-AF65-F5344CB8AC3E}">
        <p14:creationId xmlns:p14="http://schemas.microsoft.com/office/powerpoint/2010/main" val="93462728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77</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a:latin typeface="Metropolis"/>
              </a:rPr>
              <a:t>modern.</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971800"/>
            <a:ext cx="12192000" cy="523220"/>
          </a:xfrm>
          <a:prstGeom prst="rect">
            <a:avLst/>
          </a:prstGeom>
          <a:noFill/>
        </p:spPr>
        <p:txBody>
          <a:bodyPr wrap="square">
            <a:spAutoFit/>
          </a:bodyPr>
          <a:lstStyle/>
          <a:p>
            <a:pPr algn="ctr"/>
            <a:r>
              <a:rPr lang="pl-PL" sz="2800" b="1" dirty="0">
                <a:latin typeface="Helvetica" panose="020B0604020202020204" pitchFamily="34" charset="0"/>
                <a:cs typeface="Helvetica" panose="020B0604020202020204" pitchFamily="34" charset="0"/>
              </a:rPr>
              <a:t>7. Spring </a:t>
            </a:r>
            <a:r>
              <a:rPr lang="pl-PL" sz="2800" b="1" dirty="0" err="1">
                <a:latin typeface="Helvetica" panose="020B0604020202020204" pitchFamily="34" charset="0"/>
                <a:cs typeface="Helvetica" panose="020B0604020202020204" pitchFamily="34" charset="0"/>
              </a:rPr>
              <a:t>Events</a:t>
            </a:r>
            <a:endParaRPr lang="pl-PL" sz="2800" b="1" dirty="0">
              <a:latin typeface="Helvetica" panose="020B0604020202020204" pitchFamily="34" charset="0"/>
              <a:cs typeface="Helvetica" panose="020B0604020202020204" pitchFamily="34" charset="0"/>
            </a:endParaRPr>
          </a:p>
        </p:txBody>
      </p:sp>
      <p:sp>
        <p:nvSpPr>
          <p:cNvPr id="4" name="TextBox 3">
            <a:extLst>
              <a:ext uri="{FF2B5EF4-FFF2-40B4-BE49-F238E27FC236}">
                <a16:creationId xmlns:a16="http://schemas.microsoft.com/office/drawing/2014/main" id="{E690E45C-2768-E5AF-B5C4-0A5C986551E5}"/>
              </a:ext>
            </a:extLst>
          </p:cNvPr>
          <p:cNvSpPr txBox="1"/>
          <p:nvPr/>
        </p:nvSpPr>
        <p:spPr>
          <a:xfrm>
            <a:off x="8686800" y="5737509"/>
            <a:ext cx="6096000" cy="369332"/>
          </a:xfrm>
          <a:prstGeom prst="rect">
            <a:avLst/>
          </a:prstGeom>
          <a:noFill/>
        </p:spPr>
        <p:txBody>
          <a:bodyPr wrap="square">
            <a:spAutoFit/>
          </a:bodyPr>
          <a:lstStyle/>
          <a:p>
            <a:r>
              <a:rPr lang="de-DE">
                <a:hlinkClick r:id="rId6"/>
              </a:rPr>
              <a:t>Spring Events | </a:t>
            </a:r>
            <a:r>
              <a:rPr lang="de-DE" err="1">
                <a:hlinkClick r:id="rId6"/>
              </a:rPr>
              <a:t>Baeldung</a:t>
            </a:r>
            <a:endParaRPr lang="de-DE"/>
          </a:p>
        </p:txBody>
      </p:sp>
    </p:spTree>
    <p:extLst>
      <p:ext uri="{BB962C8B-B14F-4D97-AF65-F5344CB8AC3E}">
        <p14:creationId xmlns:p14="http://schemas.microsoft.com/office/powerpoint/2010/main" val="108986698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7.1. Spring Event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9EFC10D-FF81-8A26-B3AF-65436B2D04BB}"/>
              </a:ext>
            </a:extLst>
          </p:cNvPr>
          <p:cNvSpPr txBox="1"/>
          <p:nvPr/>
        </p:nvSpPr>
        <p:spPr>
          <a:xfrm>
            <a:off x="638265" y="836104"/>
            <a:ext cx="9483399" cy="5176610"/>
          </a:xfrm>
          <a:prstGeom prst="rect">
            <a:avLst/>
          </a:prstGeom>
          <a:noFill/>
        </p:spPr>
        <p:txBody>
          <a:bodyPr wrap="square">
            <a:spAutoFit/>
          </a:bodyPr>
          <a:lstStyle/>
          <a:p>
            <a:pPr>
              <a:lnSpc>
                <a:spcPct val="150000"/>
              </a:lnSpc>
            </a:pPr>
            <a:r>
              <a:rPr lang="pl-PL" dirty="0">
                <a:latin typeface="Helvetica" panose="020B0604020202020204" pitchFamily="34" charset="0"/>
                <a:cs typeface="Helvetica" panose="020B0604020202020204" pitchFamily="34" charset="0"/>
              </a:rPr>
              <a:t>Zapewnia wsparcie dla mechanizmu wywoływania/obsługi zdarzeń</a:t>
            </a:r>
          </a:p>
          <a:p>
            <a:endParaRPr lang="pl-PL" dirty="0">
              <a:latin typeface="Helvetica" panose="020B0604020202020204" pitchFamily="34" charset="0"/>
              <a:cs typeface="Helvetica" panose="020B0604020202020204" pitchFamily="34" charset="0"/>
            </a:endParaRPr>
          </a:p>
          <a:p>
            <a:pPr>
              <a:lnSpc>
                <a:spcPct val="150000"/>
              </a:lnSpc>
            </a:pPr>
            <a:r>
              <a:rPr lang="pl-PL" dirty="0">
                <a:latin typeface="Helvetica" panose="020B0604020202020204" pitchFamily="34" charset="0"/>
                <a:cs typeface="Helvetica" panose="020B0604020202020204" pitchFamily="34" charset="0"/>
              </a:rPr>
              <a:t>Jest częścią modułu </a:t>
            </a:r>
            <a:r>
              <a:rPr lang="pl-PL" b="1" dirty="0">
                <a:latin typeface="Helvetica" panose="020B0604020202020204" pitchFamily="34" charset="0"/>
                <a:cs typeface="Helvetica" panose="020B0604020202020204" pitchFamily="34" charset="0"/>
              </a:rPr>
              <a:t>Spring</a:t>
            </a:r>
            <a:r>
              <a:rPr lang="pl-PL" dirty="0">
                <a:latin typeface="Helvetica" panose="020B0604020202020204" pitchFamily="34" charset="0"/>
                <a:cs typeface="Helvetica" panose="020B0604020202020204" pitchFamily="34" charset="0"/>
              </a:rPr>
              <a:t> </a:t>
            </a:r>
            <a:r>
              <a:rPr lang="pl-PL" b="1" dirty="0" err="1">
                <a:latin typeface="Helvetica" panose="020B0604020202020204" pitchFamily="34" charset="0"/>
                <a:cs typeface="Helvetica" panose="020B0604020202020204" pitchFamily="34" charset="0"/>
              </a:rPr>
              <a:t>Context</a:t>
            </a:r>
            <a:endParaRPr lang="pl-PL" b="1" dirty="0">
              <a:latin typeface="Helvetica" panose="020B0604020202020204" pitchFamily="34" charset="0"/>
              <a:cs typeface="Helvetica" panose="020B0604020202020204" pitchFamily="34" charset="0"/>
            </a:endParaRPr>
          </a:p>
          <a:p>
            <a:endParaRPr lang="pl-PL" dirty="0">
              <a:latin typeface="Helvetica" panose="020B0604020202020204" pitchFamily="34" charset="0"/>
              <a:cs typeface="Helvetica" panose="020B0604020202020204" pitchFamily="34" charset="0"/>
            </a:endParaRPr>
          </a:p>
          <a:p>
            <a:pPr>
              <a:lnSpc>
                <a:spcPct val="150000"/>
              </a:lnSpc>
            </a:pPr>
            <a:r>
              <a:rPr lang="pl-PL" dirty="0">
                <a:latin typeface="Helvetica" panose="020B0604020202020204" pitchFamily="34" charset="0"/>
                <a:cs typeface="Helvetica" panose="020B0604020202020204" pitchFamily="34" charset="0"/>
              </a:rPr>
              <a:t>Poprawne działanie </a:t>
            </a:r>
            <a:r>
              <a:rPr lang="pl-PL" b="1" dirty="0">
                <a:latin typeface="Helvetica" panose="020B0604020202020204" pitchFamily="34" charset="0"/>
                <a:cs typeface="Helvetica" panose="020B0604020202020204" pitchFamily="34" charset="0"/>
              </a:rPr>
              <a:t>wymaga stworzenia</a:t>
            </a:r>
            <a:r>
              <a:rPr lang="pl-PL" dirty="0">
                <a:latin typeface="Helvetica" panose="020B0604020202020204" pitchFamily="34" charset="0"/>
                <a:cs typeface="Helvetica" panose="020B0604020202020204" pitchFamily="34" charset="0"/>
              </a:rPr>
              <a:t>:</a:t>
            </a:r>
          </a:p>
          <a:p>
            <a:pPr marL="519113" lvl="1" indent="-285750">
              <a:lnSpc>
                <a:spcPct val="150000"/>
              </a:lnSpc>
              <a:buFont typeface="Arial" panose="020B0604020202020204" pitchFamily="34" charset="0"/>
              <a:buChar char="•"/>
            </a:pPr>
            <a:r>
              <a:rPr lang="pl-PL" b="1" dirty="0">
                <a:latin typeface="Helvetica" panose="020B0604020202020204" pitchFamily="34" charset="0"/>
                <a:cs typeface="Helvetica" panose="020B0604020202020204" pitchFamily="34" charset="0"/>
              </a:rPr>
              <a:t>Eventu</a:t>
            </a:r>
            <a:r>
              <a:rPr lang="pl-PL" dirty="0">
                <a:latin typeface="Helvetica" panose="020B0604020202020204" pitchFamily="34" charset="0"/>
                <a:cs typeface="Helvetica" panose="020B0604020202020204" pitchFamily="34" charset="0"/>
              </a:rPr>
              <a:t> – obiektu reprezentującego, zdarzenie musi rozszerzać klasę </a:t>
            </a:r>
            <a:r>
              <a:rPr lang="pl-PL" b="1" dirty="0" err="1">
                <a:latin typeface="Helvetica" panose="020B0604020202020204" pitchFamily="34" charset="0"/>
                <a:cs typeface="Helvetica" panose="020B0604020202020204" pitchFamily="34" charset="0"/>
              </a:rPr>
              <a:t>ApplicationEvent</a:t>
            </a:r>
            <a:endParaRPr lang="pl-PL" dirty="0">
              <a:latin typeface="Helvetica" panose="020B0604020202020204" pitchFamily="34" charset="0"/>
              <a:cs typeface="Helvetica" panose="020B0604020202020204" pitchFamily="34" charset="0"/>
            </a:endParaRPr>
          </a:p>
          <a:p>
            <a:pPr marL="519113" lvl="1" indent="-285750">
              <a:lnSpc>
                <a:spcPct val="150000"/>
              </a:lnSpc>
              <a:buFont typeface="Arial" panose="020B0604020202020204" pitchFamily="34" charset="0"/>
              <a:buChar char="•"/>
            </a:pPr>
            <a:r>
              <a:rPr lang="pl-PL" b="1" dirty="0" err="1">
                <a:latin typeface="Helvetica" panose="020B0604020202020204" pitchFamily="34" charset="0"/>
                <a:cs typeface="Helvetica" panose="020B0604020202020204" pitchFamily="34" charset="0"/>
              </a:rPr>
              <a:t>Publishera</a:t>
            </a:r>
            <a:r>
              <a:rPr lang="pl-PL" dirty="0">
                <a:latin typeface="Helvetica" panose="020B0604020202020204" pitchFamily="34" charset="0"/>
                <a:cs typeface="Helvetica" panose="020B0604020202020204" pitchFamily="34" charset="0"/>
              </a:rPr>
              <a:t> – beana ze wstrzykniętym </a:t>
            </a:r>
            <a:r>
              <a:rPr lang="pl-PL" b="1" dirty="0" err="1">
                <a:latin typeface="Helvetica" panose="020B0604020202020204" pitchFamily="34" charset="0"/>
                <a:cs typeface="Helvetica" panose="020B0604020202020204" pitchFamily="34" charset="0"/>
              </a:rPr>
              <a:t>ApplicationEventPublisher</a:t>
            </a:r>
            <a:r>
              <a:rPr lang="pl-PL" dirty="0">
                <a:latin typeface="Helvetica" panose="020B0604020202020204" pitchFamily="34" charset="0"/>
                <a:cs typeface="Helvetica" panose="020B0604020202020204" pitchFamily="34" charset="0"/>
              </a:rPr>
              <a:t>, pozwalającego na informowanie o eventach</a:t>
            </a:r>
          </a:p>
          <a:p>
            <a:pPr marL="519113" lvl="1" indent="-285750">
              <a:lnSpc>
                <a:spcPct val="150000"/>
              </a:lnSpc>
              <a:buFont typeface="Arial" panose="020B0604020202020204" pitchFamily="34" charset="0"/>
              <a:buChar char="•"/>
            </a:pPr>
            <a:r>
              <a:rPr lang="pl-PL" b="1" dirty="0" err="1">
                <a:latin typeface="Helvetica" panose="020B0604020202020204" pitchFamily="34" charset="0"/>
                <a:cs typeface="Helvetica" panose="020B0604020202020204" pitchFamily="34" charset="0"/>
              </a:rPr>
              <a:t>Listenera</a:t>
            </a:r>
            <a:r>
              <a:rPr lang="pl-PL" dirty="0">
                <a:latin typeface="Helvetica" panose="020B0604020202020204" pitchFamily="34" charset="0"/>
                <a:cs typeface="Helvetica" panose="020B0604020202020204" pitchFamily="34" charset="0"/>
              </a:rPr>
              <a:t> – beana implementującego interfejs </a:t>
            </a:r>
            <a:r>
              <a:rPr lang="pl-PL" b="1" dirty="0" err="1">
                <a:latin typeface="Helvetica" panose="020B0604020202020204" pitchFamily="34" charset="0"/>
                <a:cs typeface="Helvetica" panose="020B0604020202020204" pitchFamily="34" charset="0"/>
              </a:rPr>
              <a:t>ApplicationListener</a:t>
            </a:r>
            <a:r>
              <a:rPr lang="pl-PL" dirty="0">
                <a:latin typeface="Helvetica" panose="020B0604020202020204" pitchFamily="34" charset="0"/>
                <a:cs typeface="Helvetica" panose="020B0604020202020204" pitchFamily="34" charset="0"/>
              </a:rPr>
              <a:t>, który będzie potrafił obsłużyć opublikowane eventy</a:t>
            </a:r>
          </a:p>
          <a:p>
            <a:pPr marL="233363" lvl="1">
              <a:lnSpc>
                <a:spcPct val="150000"/>
              </a:lnSpc>
            </a:pPr>
            <a:endParaRPr lang="pl-PL" dirty="0">
              <a:latin typeface="Helvetica" panose="020B0604020202020204" pitchFamily="34" charset="0"/>
              <a:cs typeface="Helvetica" panose="020B0604020202020204" pitchFamily="34" charset="0"/>
            </a:endParaRPr>
          </a:p>
          <a:p>
            <a:pPr marL="0" lvl="1">
              <a:lnSpc>
                <a:spcPct val="150000"/>
              </a:lnSpc>
            </a:pPr>
            <a:r>
              <a:rPr lang="pl-PL" b="1" dirty="0">
                <a:latin typeface="Helvetica" panose="020B0604020202020204" pitchFamily="34" charset="0"/>
                <a:cs typeface="Helvetica" panose="020B0604020202020204" pitchFamily="34" charset="0"/>
              </a:rPr>
              <a:t>Jak rozpocząć? Żadna konfiguracja nie jest wymagana</a:t>
            </a:r>
          </a:p>
        </p:txBody>
      </p:sp>
    </p:spTree>
    <p:extLst>
      <p:ext uri="{BB962C8B-B14F-4D97-AF65-F5344CB8AC3E}">
        <p14:creationId xmlns:p14="http://schemas.microsoft.com/office/powerpoint/2010/main" val="409910477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79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7.2. Spring Event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20DD7621-023F-DCB5-15E1-69218DF7F14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32941" y="1495155"/>
            <a:ext cx="8726118" cy="3867690"/>
          </a:xfrm>
          <a:prstGeom prst="rect">
            <a:avLst/>
          </a:prstGeom>
        </p:spPr>
      </p:pic>
    </p:spTree>
    <p:extLst>
      <p:ext uri="{BB962C8B-B14F-4D97-AF65-F5344CB8AC3E}">
        <p14:creationId xmlns:p14="http://schemas.microsoft.com/office/powerpoint/2010/main" val="3871451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3200" dirty="0">
                <a:latin typeface="Helvetica" pitchFamily="2" charset="0"/>
              </a:rPr>
              <a:t>1.2. Harmonogram (</a:t>
            </a:r>
            <a:r>
              <a:rPr lang="pl-PL" sz="3200" dirty="0" err="1">
                <a:latin typeface="Helvetica" pitchFamily="2" charset="0"/>
              </a:rPr>
              <a:t>Cyberbezpieczeństwo</a:t>
            </a:r>
            <a:r>
              <a:rPr lang="pl-PL" sz="3200" dirty="0">
                <a:latin typeface="Helvetica" pitchFamily="2" charset="0"/>
              </a:rPr>
              <a:t>)</a:t>
            </a:r>
            <a:endParaRPr lang="pl-PL" sz="2900" dirty="0">
              <a:latin typeface="Helvetica" pitchFamily="2" charset="0"/>
            </a:endParaRPr>
          </a:p>
        </p:txBody>
      </p:sp>
      <p:pic>
        <p:nvPicPr>
          <p:cNvPr id="3" name="Obraz 3" descr="Uniwersytet WSB Merito Wrocław">
            <a:extLst>
              <a:ext uri="{FF2B5EF4-FFF2-40B4-BE49-F238E27FC236}">
                <a16:creationId xmlns:a16="http://schemas.microsoft.com/office/drawing/2014/main" id="{965B9637-15A0-43C2-51E8-BC3560BC49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Straight Connector 3">
            <a:extLst>
              <a:ext uri="{FF2B5EF4-FFF2-40B4-BE49-F238E27FC236}">
                <a16:creationId xmlns:a16="http://schemas.microsoft.com/office/drawing/2014/main" id="{F280EDFE-4480-50F7-321C-69CFDF034036}"/>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5" name="Picture 2" descr="Capgemini Logo Logo and symbol, meaning, history, PNG">
            <a:extLst>
              <a:ext uri="{FF2B5EF4-FFF2-40B4-BE49-F238E27FC236}">
                <a16:creationId xmlns:a16="http://schemas.microsoft.com/office/drawing/2014/main" id="{6ECC9F4F-EFF1-6053-7B42-32937F2679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Tabela 7">
            <a:extLst>
              <a:ext uri="{FF2B5EF4-FFF2-40B4-BE49-F238E27FC236}">
                <a16:creationId xmlns:a16="http://schemas.microsoft.com/office/drawing/2014/main" id="{265AE94D-33AB-38FE-E3E5-464F351E4785}"/>
              </a:ext>
            </a:extLst>
          </p:cNvPr>
          <p:cNvGraphicFramePr>
            <a:graphicFrameLocks noGrp="1"/>
          </p:cNvGraphicFramePr>
          <p:nvPr>
            <p:extLst>
              <p:ext uri="{D42A27DB-BD31-4B8C-83A1-F6EECF244321}">
                <p14:modId xmlns:p14="http://schemas.microsoft.com/office/powerpoint/2010/main" val="3029862083"/>
              </p:ext>
            </p:extLst>
          </p:nvPr>
        </p:nvGraphicFramePr>
        <p:xfrm>
          <a:off x="3067049" y="1219200"/>
          <a:ext cx="6057901" cy="3840955"/>
        </p:xfrm>
        <a:graphic>
          <a:graphicData uri="http://schemas.openxmlformats.org/drawingml/2006/table">
            <a:tbl>
              <a:tblPr/>
              <a:tblGrid>
                <a:gridCol w="980839">
                  <a:extLst>
                    <a:ext uri="{9D8B030D-6E8A-4147-A177-3AD203B41FA5}">
                      <a16:colId xmlns:a16="http://schemas.microsoft.com/office/drawing/2014/main" val="22581801"/>
                    </a:ext>
                  </a:extLst>
                </a:gridCol>
                <a:gridCol w="980839">
                  <a:extLst>
                    <a:ext uri="{9D8B030D-6E8A-4147-A177-3AD203B41FA5}">
                      <a16:colId xmlns:a16="http://schemas.microsoft.com/office/drawing/2014/main" val="3432485335"/>
                    </a:ext>
                  </a:extLst>
                </a:gridCol>
                <a:gridCol w="1476895">
                  <a:extLst>
                    <a:ext uri="{9D8B030D-6E8A-4147-A177-3AD203B41FA5}">
                      <a16:colId xmlns:a16="http://schemas.microsoft.com/office/drawing/2014/main" val="3439134460"/>
                    </a:ext>
                  </a:extLst>
                </a:gridCol>
                <a:gridCol w="1638489">
                  <a:extLst>
                    <a:ext uri="{9D8B030D-6E8A-4147-A177-3AD203B41FA5}">
                      <a16:colId xmlns:a16="http://schemas.microsoft.com/office/drawing/2014/main" val="3363290613"/>
                    </a:ext>
                  </a:extLst>
                </a:gridCol>
                <a:gridCol w="980839">
                  <a:extLst>
                    <a:ext uri="{9D8B030D-6E8A-4147-A177-3AD203B41FA5}">
                      <a16:colId xmlns:a16="http://schemas.microsoft.com/office/drawing/2014/main" val="3675925682"/>
                    </a:ext>
                  </a:extLst>
                </a:gridCol>
              </a:tblGrid>
              <a:tr h="242077">
                <a:tc>
                  <a:txBody>
                    <a:bodyPr/>
                    <a:lstStyle/>
                    <a:p>
                      <a:pPr algn="l" fontAlgn="b"/>
                      <a:r>
                        <a:rPr lang="pl-PL" sz="1100" b="1" i="0" u="none" strike="noStrike">
                          <a:solidFill>
                            <a:srgbClr val="000000"/>
                          </a:solidFill>
                          <a:effectLst/>
                          <a:latin typeface="Aptos Narrow" panose="020B000402020202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pl-PL" sz="1100" b="1" i="0" u="none" strike="noStrike">
                          <a:solidFill>
                            <a:srgbClr val="000000"/>
                          </a:solidFill>
                          <a:effectLst/>
                          <a:latin typeface="Aptos Narrow" panose="020B0004020202020204" pitchFamily="34" charset="0"/>
                        </a:rPr>
                        <a:t>Data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pl-PL" sz="1100" b="1" i="0" u="none" strike="noStrike">
                          <a:solidFill>
                            <a:srgbClr val="000000"/>
                          </a:solidFill>
                          <a:effectLst/>
                          <a:latin typeface="Aptos Narrow" panose="020B0004020202020204" pitchFamily="34" charset="0"/>
                        </a:rPr>
                        <a:t>CB1m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pl-PL" sz="1100" b="1" i="0" u="none" strike="noStrike">
                          <a:solidFill>
                            <a:srgbClr val="000000"/>
                          </a:solidFill>
                          <a:effectLst/>
                          <a:latin typeface="Aptos Narrow" panose="020B0004020202020204" pitchFamily="34" charset="0"/>
                        </a:rPr>
                        <a:t>CB2m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pl-PL" sz="1100" b="0" i="0" u="none" strike="noStrike">
                          <a:solidFill>
                            <a:srgbClr val="000000"/>
                          </a:solidFill>
                          <a:effectLst/>
                          <a:latin typeface="Aptos Narrow" panose="020B000402020202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11925467"/>
                  </a:ext>
                </a:extLst>
              </a:tr>
              <a:tr h="242077">
                <a:tc>
                  <a:txBody>
                    <a:bodyPr/>
                    <a:lstStyle/>
                    <a:p>
                      <a:pPr algn="l" fontAlgn="b"/>
                      <a:r>
                        <a:rPr lang="pl-PL" sz="1100" b="1" i="0" u="none" strike="noStrike">
                          <a:solidFill>
                            <a:srgbClr val="000000"/>
                          </a:solidFill>
                          <a:effectLst/>
                          <a:latin typeface="Aptos Narrow" panose="020B0004020202020204" pitchFamily="34" charset="0"/>
                        </a:rPr>
                        <a:t>sobota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5.paź</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5">
                  <a:txBody>
                    <a:bodyPr/>
                    <a:lstStyle/>
                    <a:p>
                      <a:pPr algn="ctr" fontAlgn="ctr"/>
                      <a:r>
                        <a:rPr lang="pl-PL" sz="1100" b="1" i="0" u="none" strike="noStrike">
                          <a:solidFill>
                            <a:srgbClr val="000000"/>
                          </a:solidFill>
                          <a:effectLst/>
                          <a:latin typeface="Aptos Narrow" panose="020B0004020202020204" pitchFamily="34" charset="0"/>
                        </a:rPr>
                        <a:t>Spring</a:t>
                      </a:r>
                    </a:p>
                  </a:txBody>
                  <a:tcPr marL="9525" marR="9525" marT="9525" marB="0" vert="vert"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3275332732"/>
                  </a:ext>
                </a:extLst>
              </a:tr>
              <a:tr h="387323">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6.paź</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2">
                  <a:txBody>
                    <a:bodyPr/>
                    <a:lstStyle/>
                    <a:p>
                      <a:pPr algn="ctr" fontAlgn="b"/>
                      <a:r>
                        <a:rPr lang="pl-PL" sz="1100" b="0" i="0" u="none" strike="noStrike">
                          <a:solidFill>
                            <a:srgbClr val="000000"/>
                          </a:solidFill>
                          <a:effectLst/>
                          <a:latin typeface="Aptos Narrow" panose="020B0004020202020204" pitchFamily="34" charset="0"/>
                        </a:rPr>
                        <a:t>Wykład 14:30 - 16:00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vMerge="1">
                  <a:txBody>
                    <a:bodyPr/>
                    <a:lstStyle/>
                    <a:p>
                      <a:endParaRPr lang="pl-PL"/>
                    </a:p>
                  </a:txBody>
                  <a:tcPr/>
                </a:tc>
                <a:extLst>
                  <a:ext uri="{0D108BD9-81ED-4DB2-BD59-A6C34878D82A}">
                    <a16:rowId xmlns:a16="http://schemas.microsoft.com/office/drawing/2014/main" val="2684462232"/>
                  </a:ext>
                </a:extLst>
              </a:tr>
              <a:tr h="322769">
                <a:tc>
                  <a:txBody>
                    <a:bodyPr/>
                    <a:lstStyle/>
                    <a:p>
                      <a:pPr algn="l" fontAlgn="b"/>
                      <a:r>
                        <a:rPr lang="pl-PL" sz="1100" b="1" i="0" u="none" strike="noStrike">
                          <a:solidFill>
                            <a:srgbClr val="000000"/>
                          </a:solidFill>
                          <a:effectLst/>
                          <a:latin typeface="Aptos Narrow" panose="020B0004020202020204" pitchFamily="34" charset="0"/>
                        </a:rPr>
                        <a:t>sobota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19.paź</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2937460341"/>
                  </a:ext>
                </a:extLst>
              </a:tr>
              <a:tr h="242077">
                <a:tc>
                  <a:txBody>
                    <a:bodyPr/>
                    <a:lstStyle/>
                    <a:p>
                      <a:pPr algn="l" fontAlgn="b"/>
                      <a:r>
                        <a:rPr lang="pl-PL" sz="1100" b="1" i="0" u="none" strike="noStrike">
                          <a:solidFill>
                            <a:srgbClr val="000000"/>
                          </a:solidFill>
                          <a:effectLst/>
                          <a:latin typeface="Aptos Narrow" panose="020B0004020202020204" pitchFamily="34" charset="0"/>
                        </a:rPr>
                        <a:t>sobota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9.lis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2857521838"/>
                  </a:ext>
                </a:extLst>
              </a:tr>
              <a:tr h="338908">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10.lis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2">
                  <a:txBody>
                    <a:bodyPr/>
                    <a:lstStyle/>
                    <a:p>
                      <a:pPr algn="ctr" fontAlgn="b"/>
                      <a:r>
                        <a:rPr lang="pl-PL" sz="1100" b="0" i="0" u="none" strike="noStrike">
                          <a:solidFill>
                            <a:srgbClr val="000000"/>
                          </a:solidFill>
                          <a:effectLst/>
                          <a:latin typeface="Aptos Narrow" panose="020B0004020202020204" pitchFamily="34" charset="0"/>
                        </a:rPr>
                        <a:t>Wykład 14:30 - 16:00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vMerge="1">
                  <a:txBody>
                    <a:bodyPr/>
                    <a:lstStyle/>
                    <a:p>
                      <a:endParaRPr lang="pl-PL"/>
                    </a:p>
                  </a:txBody>
                  <a:tcPr/>
                </a:tc>
                <a:extLst>
                  <a:ext uri="{0D108BD9-81ED-4DB2-BD59-A6C34878D82A}">
                    <a16:rowId xmlns:a16="http://schemas.microsoft.com/office/drawing/2014/main" val="1680415864"/>
                  </a:ext>
                </a:extLst>
              </a:tr>
              <a:tr h="613262">
                <a:tc>
                  <a:txBody>
                    <a:bodyPr/>
                    <a:lstStyle/>
                    <a:p>
                      <a:pPr algn="l" fontAlgn="b"/>
                      <a:r>
                        <a:rPr lang="pl-PL" sz="1100" b="1" i="0" u="none" strike="noStrike">
                          <a:solidFill>
                            <a:srgbClr val="000000"/>
                          </a:solidFill>
                          <a:effectLst/>
                          <a:latin typeface="Aptos Narrow" panose="020B0004020202020204" pitchFamily="34" charset="0"/>
                        </a:rPr>
                        <a:t>sobota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23.lis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dirty="0">
                          <a:solidFill>
                            <a:srgbClr val="000000"/>
                          </a:solidFill>
                          <a:effectLst/>
                          <a:latin typeface="Aptos Narrow" panose="020B0004020202020204" pitchFamily="34" charset="0"/>
                        </a:rPr>
                        <a:t>Lab 18:00 - 19:30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5">
                  <a:txBody>
                    <a:bodyPr/>
                    <a:lstStyle/>
                    <a:p>
                      <a:pPr algn="ctr" fontAlgn="ctr"/>
                      <a:r>
                        <a:rPr lang="pl-PL" sz="1100" b="1" i="0" u="none" strike="noStrike">
                          <a:solidFill>
                            <a:srgbClr val="000000"/>
                          </a:solidFill>
                          <a:effectLst/>
                          <a:latin typeface="Aptos Narrow" panose="020B0004020202020204" pitchFamily="34" charset="0"/>
                        </a:rPr>
                        <a:t>JPA</a:t>
                      </a:r>
                    </a:p>
                  </a:txBody>
                  <a:tcPr marL="9525" marR="9525" marT="9525" marB="0" vert="vert"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265122028"/>
                  </a:ext>
                </a:extLst>
              </a:tr>
              <a:tr h="242077">
                <a:tc>
                  <a:txBody>
                    <a:bodyPr/>
                    <a:lstStyle/>
                    <a:p>
                      <a:pPr algn="l" fontAlgn="b"/>
                      <a:r>
                        <a:rPr lang="pl-PL" sz="1100" b="1" i="0" u="none" strike="noStrike">
                          <a:solidFill>
                            <a:srgbClr val="000000"/>
                          </a:solidFill>
                          <a:effectLst/>
                          <a:latin typeface="Aptos Narrow" panose="020B0004020202020204" pitchFamily="34" charset="0"/>
                        </a:rPr>
                        <a:t>sobota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7.gru</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227580874"/>
                  </a:ext>
                </a:extLst>
              </a:tr>
              <a:tr h="242077">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8.gru</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2">
                  <a:txBody>
                    <a:bodyPr/>
                    <a:lstStyle/>
                    <a:p>
                      <a:pPr algn="ctr" fontAlgn="b"/>
                      <a:r>
                        <a:rPr lang="pl-PL" sz="1100" b="0" i="0" u="none" strike="noStrike">
                          <a:solidFill>
                            <a:srgbClr val="000000"/>
                          </a:solidFill>
                          <a:effectLst/>
                          <a:latin typeface="Aptos Narrow" panose="020B0004020202020204" pitchFamily="34" charset="0"/>
                        </a:rPr>
                        <a:t>Wykład 09:00 - 10:30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vMerge="1">
                  <a:txBody>
                    <a:bodyPr/>
                    <a:lstStyle/>
                    <a:p>
                      <a:endParaRPr lang="pl-PL"/>
                    </a:p>
                  </a:txBody>
                  <a:tcPr/>
                </a:tc>
                <a:extLst>
                  <a:ext uri="{0D108BD9-81ED-4DB2-BD59-A6C34878D82A}">
                    <a16:rowId xmlns:a16="http://schemas.microsoft.com/office/drawing/2014/main" val="2844199179"/>
                  </a:ext>
                </a:extLst>
              </a:tr>
              <a:tr h="242077">
                <a:tc>
                  <a:txBody>
                    <a:bodyPr/>
                    <a:lstStyle/>
                    <a:p>
                      <a:pPr algn="l" fontAlgn="b"/>
                      <a:r>
                        <a:rPr lang="pl-PL" sz="1100" b="1" i="0" u="none" strike="noStrike">
                          <a:solidFill>
                            <a:srgbClr val="000000"/>
                          </a:solidFill>
                          <a:effectLst/>
                          <a:latin typeface="Aptos Narrow" panose="020B0004020202020204" pitchFamily="34" charset="0"/>
                        </a:rPr>
                        <a:t>sobota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4.sty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pl-PL"/>
                    </a:p>
                  </a:txBody>
                  <a:tcPr/>
                </a:tc>
                <a:extLst>
                  <a:ext uri="{0D108BD9-81ED-4DB2-BD59-A6C34878D82A}">
                    <a16:rowId xmlns:a16="http://schemas.microsoft.com/office/drawing/2014/main" val="2266522210"/>
                  </a:ext>
                </a:extLst>
              </a:tr>
              <a:tr h="242077">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5.sty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2">
                  <a:txBody>
                    <a:bodyPr/>
                    <a:lstStyle/>
                    <a:p>
                      <a:pPr algn="ctr" fontAlgn="b"/>
                      <a:r>
                        <a:rPr lang="pl-PL" sz="1100" b="0" i="0" u="none" strike="noStrike">
                          <a:solidFill>
                            <a:srgbClr val="000000"/>
                          </a:solidFill>
                          <a:effectLst/>
                          <a:latin typeface="Aptos Narrow" panose="020B0004020202020204" pitchFamily="34" charset="0"/>
                        </a:rPr>
                        <a:t>Wykład 14:30 - 16:00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vMerge="1">
                  <a:txBody>
                    <a:bodyPr/>
                    <a:lstStyle/>
                    <a:p>
                      <a:endParaRPr lang="pl-PL"/>
                    </a:p>
                  </a:txBody>
                  <a:tcPr/>
                </a:tc>
                <a:extLst>
                  <a:ext uri="{0D108BD9-81ED-4DB2-BD59-A6C34878D82A}">
                    <a16:rowId xmlns:a16="http://schemas.microsoft.com/office/drawing/2014/main" val="4154089139"/>
                  </a:ext>
                </a:extLst>
              </a:tr>
              <a:tr h="242077">
                <a:tc>
                  <a:txBody>
                    <a:bodyPr/>
                    <a:lstStyle/>
                    <a:p>
                      <a:pPr algn="l" fontAlgn="b"/>
                      <a:r>
                        <a:rPr lang="pl-PL" sz="1100" b="1" i="0" u="none" strike="noStrike">
                          <a:solidFill>
                            <a:srgbClr val="000000"/>
                          </a:solidFill>
                          <a:effectLst/>
                          <a:latin typeface="Aptos Narrow" panose="020B0004020202020204" pitchFamily="34" charset="0"/>
                        </a:rPr>
                        <a:t>sobota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18.sty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18:00 - 19:30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0" i="0" u="none" strike="noStrike">
                          <a:solidFill>
                            <a:srgbClr val="000000"/>
                          </a:solidFill>
                          <a:effectLst/>
                          <a:latin typeface="Aptos Narrow" panose="020B0004020202020204" pitchFamily="34" charset="0"/>
                        </a:rPr>
                        <a:t>Lab 16:15 - 17:45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2">
                  <a:txBody>
                    <a:bodyPr/>
                    <a:lstStyle/>
                    <a:p>
                      <a:pPr algn="ctr" fontAlgn="b"/>
                      <a:r>
                        <a:rPr lang="pl-PL" sz="1100" b="0" i="0" u="none" strike="noStrike">
                          <a:solidFill>
                            <a:srgbClr val="000000"/>
                          </a:solidFill>
                          <a:effectLst/>
                          <a:latin typeface="Aptos Narrow" panose="020B0004020202020204" pitchFamily="34" charset="0"/>
                        </a:rPr>
                        <a:t>Spring/JPA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35430919"/>
                  </a:ext>
                </a:extLst>
              </a:tr>
              <a:tr h="242077">
                <a:tc>
                  <a:txBody>
                    <a:bodyPr/>
                    <a:lstStyle/>
                    <a:p>
                      <a:pPr algn="l" fontAlgn="b"/>
                      <a:r>
                        <a:rPr lang="pl-PL" sz="1100" b="1" i="0" u="none" strike="noStrike">
                          <a:solidFill>
                            <a:srgbClr val="000000"/>
                          </a:solidFill>
                          <a:effectLst/>
                          <a:latin typeface="Aptos Narrow" panose="020B0004020202020204" pitchFamily="34" charset="0"/>
                        </a:rPr>
                        <a:t>niedziela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l-PL" sz="1100" b="1" i="0" u="none" strike="noStrike">
                          <a:solidFill>
                            <a:srgbClr val="000000"/>
                          </a:solidFill>
                          <a:effectLst/>
                          <a:latin typeface="Aptos Narrow" panose="020B0004020202020204" pitchFamily="34" charset="0"/>
                        </a:rPr>
                        <a:t>19.sty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2">
                  <a:txBody>
                    <a:bodyPr/>
                    <a:lstStyle/>
                    <a:p>
                      <a:pPr algn="ctr" fontAlgn="b"/>
                      <a:r>
                        <a:rPr lang="pl-PL" sz="1100" b="0" i="0" u="none" strike="noStrike" dirty="0">
                          <a:solidFill>
                            <a:srgbClr val="000000"/>
                          </a:solidFill>
                          <a:effectLst/>
                          <a:latin typeface="Aptos Narrow" panose="020B0004020202020204" pitchFamily="34" charset="0"/>
                        </a:rPr>
                        <a:t>Wykład 14:30 - 16:00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pl-PL"/>
                    </a:p>
                  </a:txBody>
                  <a:tcPr/>
                </a:tc>
                <a:tc vMerge="1">
                  <a:txBody>
                    <a:bodyPr/>
                    <a:lstStyle/>
                    <a:p>
                      <a:endParaRPr lang="pl-PL"/>
                    </a:p>
                  </a:txBody>
                  <a:tcPr/>
                </a:tc>
                <a:extLst>
                  <a:ext uri="{0D108BD9-81ED-4DB2-BD59-A6C34878D82A}">
                    <a16:rowId xmlns:a16="http://schemas.microsoft.com/office/drawing/2014/main" val="3021724412"/>
                  </a:ext>
                </a:extLst>
              </a:tr>
            </a:tbl>
          </a:graphicData>
        </a:graphic>
      </p:graphicFrame>
    </p:spTree>
    <p:extLst>
      <p:ext uri="{BB962C8B-B14F-4D97-AF65-F5344CB8AC3E}">
        <p14:creationId xmlns:p14="http://schemas.microsoft.com/office/powerpoint/2010/main" val="100762144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7.3. Spring Publisher</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3BFE40C-78DB-B134-B607-0348CBDD19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090" y="1484784"/>
            <a:ext cx="10058400" cy="4001272"/>
          </a:xfrm>
          <a:prstGeom prst="rect">
            <a:avLst/>
          </a:prstGeom>
        </p:spPr>
      </p:pic>
    </p:spTree>
    <p:extLst>
      <p:ext uri="{BB962C8B-B14F-4D97-AF65-F5344CB8AC3E}">
        <p14:creationId xmlns:p14="http://schemas.microsoft.com/office/powerpoint/2010/main" val="61626138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81</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7.4. Spring </a:t>
            </a:r>
            <a:r>
              <a:rPr lang="pl-PL" sz="2900" dirty="0" err="1">
                <a:solidFill>
                  <a:srgbClr val="002C58"/>
                </a:solidFill>
                <a:latin typeface="Helvetica" pitchFamily="2" charset="0"/>
                <a:ea typeface="+mn-ea"/>
                <a:cs typeface="+mn-cs"/>
              </a:rPr>
              <a:t>Listener</a:t>
            </a:r>
            <a:endParaRPr lang="pl-PL" sz="2900"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E129F09D-FBBE-7CC4-84C1-877C26A7FB2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090" y="2276872"/>
            <a:ext cx="10058400" cy="2722992"/>
          </a:xfrm>
          <a:prstGeom prst="rect">
            <a:avLst/>
          </a:prstGeom>
        </p:spPr>
      </p:pic>
    </p:spTree>
    <p:extLst>
      <p:ext uri="{BB962C8B-B14F-4D97-AF65-F5344CB8AC3E}">
        <p14:creationId xmlns:p14="http://schemas.microsoft.com/office/powerpoint/2010/main" val="325473688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7.5. Spring Event </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1812034" y="767297"/>
            <a:ext cx="8382000" cy="461665"/>
          </a:xfrm>
          <a:prstGeom prst="rect">
            <a:avLst/>
          </a:prstGeom>
          <a:noFill/>
        </p:spPr>
        <p:txBody>
          <a:bodyPr wrap="square">
            <a:spAutoFit/>
          </a:bodyPr>
          <a:lstStyle/>
          <a:p>
            <a:pPr algn="ctr"/>
            <a:r>
              <a:rPr lang="pl-PL" sz="2400" b="1" dirty="0">
                <a:solidFill>
                  <a:srgbClr val="002B58"/>
                </a:solidFill>
                <a:latin typeface="Helvetica" pitchFamily="2" charset="0"/>
              </a:rPr>
              <a:t>Zadanie</a:t>
            </a:r>
            <a:endParaRPr lang="pl-PL" sz="2000" b="1" dirty="0">
              <a:solidFill>
                <a:srgbClr val="002B58"/>
              </a:solidFill>
              <a:latin typeface="Helvetica" pitchFamily="2" charset="0"/>
            </a:endParaRPr>
          </a:p>
        </p:txBody>
      </p:sp>
      <p:sp>
        <p:nvSpPr>
          <p:cNvPr id="9" name="Textfeld 8">
            <a:extLst>
              <a:ext uri="{FF2B5EF4-FFF2-40B4-BE49-F238E27FC236}">
                <a16:creationId xmlns:a16="http://schemas.microsoft.com/office/drawing/2014/main" id="{C4930A7A-19D0-1BA5-C5D5-70EB6D7D481F}"/>
              </a:ext>
            </a:extLst>
          </p:cNvPr>
          <p:cNvSpPr txBox="1"/>
          <p:nvPr/>
        </p:nvSpPr>
        <p:spPr>
          <a:xfrm>
            <a:off x="1819122" y="1358645"/>
            <a:ext cx="8113346" cy="3046988"/>
          </a:xfrm>
          <a:prstGeom prst="rect">
            <a:avLst/>
          </a:prstGeom>
          <a:noFill/>
        </p:spPr>
        <p:txBody>
          <a:bodyPr wrap="square">
            <a:spAutoFit/>
          </a:bodyPr>
          <a:lstStyle/>
          <a:p>
            <a:pPr marL="342900" indent="-342900">
              <a:buFont typeface="+mj-lt"/>
              <a:buAutoNum type="arabicPeriod"/>
            </a:pPr>
            <a:r>
              <a:rPr lang="de-DE" sz="1600" dirty="0" err="1">
                <a:latin typeface="Helvetica" panose="020B0604020202020204" pitchFamily="34" charset="0"/>
                <a:cs typeface="Helvetica" panose="020B0604020202020204" pitchFamily="34" charset="0"/>
              </a:rPr>
              <a:t>Utwórz</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nowy</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projekt</a:t>
            </a:r>
            <a:r>
              <a:rPr lang="de-DE" sz="1600" dirty="0">
                <a:latin typeface="Helvetica" panose="020B0604020202020204" pitchFamily="34" charset="0"/>
                <a:cs typeface="Helvetica" panose="020B0604020202020204" pitchFamily="34" charset="0"/>
              </a:rPr>
              <a:t> Spring Boot </a:t>
            </a:r>
            <a:r>
              <a:rPr lang="de-DE" sz="1600" dirty="0" err="1">
                <a:latin typeface="Helvetica" panose="020B0604020202020204" pitchFamily="34" charset="0"/>
                <a:cs typeface="Helvetica" panose="020B0604020202020204" pitchFamily="34" charset="0"/>
              </a:rPr>
              <a:t>za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pomocą</a:t>
            </a:r>
            <a:r>
              <a:rPr lang="de-DE" sz="1600" dirty="0">
                <a:latin typeface="Helvetica" panose="020B0604020202020204" pitchFamily="34" charset="0"/>
                <a:cs typeface="Helvetica" panose="020B0604020202020204" pitchFamily="34" charset="0"/>
              </a:rPr>
              <a:t> Spring </a:t>
            </a:r>
            <a:r>
              <a:rPr lang="de-DE" sz="1600" dirty="0" err="1">
                <a:latin typeface="Helvetica" panose="020B0604020202020204" pitchFamily="34" charset="0"/>
                <a:cs typeface="Helvetica" panose="020B0604020202020204" pitchFamily="34" charset="0"/>
              </a:rPr>
              <a:t>Initializr</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lub</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innego</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narzędzia</a:t>
            </a:r>
            <a:r>
              <a:rPr lang="de-DE" sz="1600" dirty="0">
                <a:latin typeface="Helvetica" panose="020B0604020202020204" pitchFamily="34" charset="0"/>
                <a:cs typeface="Helvetica" panose="020B0604020202020204" pitchFamily="34" charset="0"/>
              </a:rPr>
              <a:t> do </a:t>
            </a:r>
            <a:r>
              <a:rPr lang="de-DE" sz="1600" dirty="0" err="1">
                <a:latin typeface="Helvetica" panose="020B0604020202020204" pitchFamily="34" charset="0"/>
                <a:cs typeface="Helvetica" panose="020B0604020202020204" pitchFamily="34" charset="0"/>
              </a:rPr>
              <a:t>generowania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szkieletów</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projektów</a:t>
            </a:r>
            <a:r>
              <a:rPr lang="de-DE" sz="1600" dirty="0">
                <a:latin typeface="Helvetica" panose="020B0604020202020204" pitchFamily="34" charset="0"/>
                <a:cs typeface="Helvetica" panose="020B0604020202020204" pitchFamily="34" charset="0"/>
              </a:rPr>
              <a:t>. </a:t>
            </a:r>
            <a:r>
              <a:rPr lang="pl-PL" sz="1600" dirty="0">
                <a:latin typeface="Helvetica" panose="020B0604020202020204" pitchFamily="34" charset="0"/>
                <a:cs typeface="Helvetica" panose="020B0604020202020204" pitchFamily="34" charset="0"/>
              </a:rPr>
              <a:t>Możesz pracować w istniejącym projekcie.</a:t>
            </a:r>
            <a:endParaRPr lang="de-DE" sz="1600" dirty="0">
              <a:latin typeface="Helvetica" panose="020B0604020202020204" pitchFamily="34" charset="0"/>
              <a:cs typeface="Helvetica" panose="020B0604020202020204" pitchFamily="34" charset="0"/>
            </a:endParaRPr>
          </a:p>
          <a:p>
            <a:pPr marL="342900" indent="-342900">
              <a:buFont typeface="+mj-lt"/>
              <a:buAutoNum type="arabicPeriod"/>
            </a:pPr>
            <a:r>
              <a:rPr lang="pl-PL" sz="1600" dirty="0">
                <a:latin typeface="Helvetica" panose="020B0604020202020204" pitchFamily="34" charset="0"/>
                <a:cs typeface="Helvetica" panose="020B0604020202020204" pitchFamily="34" charset="0"/>
              </a:rPr>
              <a:t>Utwórz klasę </a:t>
            </a:r>
            <a:r>
              <a:rPr lang="pl-PL" sz="1600" dirty="0" err="1">
                <a:latin typeface="Helvetica" panose="020B0604020202020204" pitchFamily="34" charset="0"/>
                <a:cs typeface="Helvetica" panose="020B0604020202020204" pitchFamily="34" charset="0"/>
              </a:rPr>
              <a:t>MySpringEvent</a:t>
            </a:r>
            <a:r>
              <a:rPr lang="pl-PL" sz="1600" dirty="0">
                <a:latin typeface="Helvetica" panose="020B0604020202020204" pitchFamily="34" charset="0"/>
                <a:cs typeface="Helvetica" panose="020B0604020202020204" pitchFamily="34" charset="0"/>
              </a:rPr>
              <a:t> w pakiecie </a:t>
            </a:r>
            <a:r>
              <a:rPr lang="pl-PL" sz="1600" dirty="0" err="1">
                <a:latin typeface="Helvetica" panose="020B0604020202020204" pitchFamily="34" charset="0"/>
                <a:cs typeface="Helvetica" panose="020B0604020202020204" pitchFamily="34" charset="0"/>
              </a:rPr>
              <a:t>com.example.demo.event</a:t>
            </a:r>
            <a:r>
              <a:rPr lang="pl-PL" sz="1600" dirty="0">
                <a:latin typeface="Helvetica" panose="020B0604020202020204" pitchFamily="34" charset="0"/>
                <a:cs typeface="Helvetica" panose="020B0604020202020204" pitchFamily="34" charset="0"/>
              </a:rPr>
              <a:t>. Ta klasa będzie reprezentować nasze zdarzenie.  </a:t>
            </a:r>
          </a:p>
          <a:p>
            <a:pPr marL="342900" indent="-342900">
              <a:buFont typeface="+mj-lt"/>
              <a:buAutoNum type="arabicPeriod"/>
            </a:pPr>
            <a:r>
              <a:rPr lang="pl-PL" sz="1600" dirty="0">
                <a:latin typeface="Helvetica" panose="020B0604020202020204" pitchFamily="34" charset="0"/>
                <a:cs typeface="Helvetica" panose="020B0604020202020204" pitchFamily="34" charset="0"/>
              </a:rPr>
              <a:t>Utwórz klasę </a:t>
            </a:r>
            <a:r>
              <a:rPr lang="pl-PL" sz="1600" dirty="0" err="1">
                <a:latin typeface="Helvetica" panose="020B0604020202020204" pitchFamily="34" charset="0"/>
                <a:cs typeface="Helvetica" panose="020B0604020202020204" pitchFamily="34" charset="0"/>
              </a:rPr>
              <a:t>MySpringEventListener</a:t>
            </a:r>
            <a:r>
              <a:rPr lang="pl-PL" sz="1600" dirty="0">
                <a:latin typeface="Helvetica" panose="020B0604020202020204" pitchFamily="34" charset="0"/>
                <a:cs typeface="Helvetica" panose="020B0604020202020204" pitchFamily="34" charset="0"/>
              </a:rPr>
              <a:t> w tym samym pakiecie. Ta klasa będzie nasłuchiwać na zdarzenia </a:t>
            </a:r>
            <a:r>
              <a:rPr lang="pl-PL" sz="1600" dirty="0" err="1">
                <a:latin typeface="Helvetica" panose="020B0604020202020204" pitchFamily="34" charset="0"/>
                <a:cs typeface="Helvetica" panose="020B0604020202020204" pitchFamily="34" charset="0"/>
              </a:rPr>
              <a:t>MySpringEvent</a:t>
            </a:r>
            <a:r>
              <a:rPr lang="pl-PL" sz="1600" dirty="0">
                <a:latin typeface="Helvetica" panose="020B0604020202020204" pitchFamily="34" charset="0"/>
                <a:cs typeface="Helvetica" panose="020B0604020202020204" pitchFamily="34" charset="0"/>
              </a:rPr>
              <a:t> i reagować na nie.  </a:t>
            </a:r>
          </a:p>
          <a:p>
            <a:pPr marL="342900" indent="-342900">
              <a:buFont typeface="+mj-lt"/>
              <a:buAutoNum type="arabicPeriod"/>
            </a:pPr>
            <a:r>
              <a:rPr lang="pl-PL" sz="1600" dirty="0">
                <a:latin typeface="Helvetica" panose="020B0604020202020204" pitchFamily="34" charset="0"/>
                <a:cs typeface="Helvetica" panose="020B0604020202020204" pitchFamily="34" charset="0"/>
              </a:rPr>
              <a:t>Utwórz klasę </a:t>
            </a:r>
            <a:r>
              <a:rPr lang="pl-PL" sz="1600" dirty="0" err="1">
                <a:latin typeface="Helvetica" panose="020B0604020202020204" pitchFamily="34" charset="0"/>
                <a:cs typeface="Helvetica" panose="020B0604020202020204" pitchFamily="34" charset="0"/>
              </a:rPr>
              <a:t>MySpringEventPublisher</a:t>
            </a:r>
            <a:r>
              <a:rPr lang="pl-PL" sz="1600" dirty="0">
                <a:latin typeface="Helvetica" panose="020B0604020202020204" pitchFamily="34" charset="0"/>
                <a:cs typeface="Helvetica" panose="020B0604020202020204" pitchFamily="34" charset="0"/>
              </a:rPr>
              <a:t> w tym samym pakiecie. Ta klasa będzie publikować zdarzenia </a:t>
            </a:r>
            <a:r>
              <a:rPr lang="pl-PL" sz="1600" dirty="0" err="1">
                <a:latin typeface="Helvetica" panose="020B0604020202020204" pitchFamily="34" charset="0"/>
                <a:cs typeface="Helvetica" panose="020B0604020202020204" pitchFamily="34" charset="0"/>
              </a:rPr>
              <a:t>MySpringEvent</a:t>
            </a:r>
            <a:r>
              <a:rPr lang="pl-PL" sz="1600" dirty="0">
                <a:latin typeface="Helvetica" panose="020B0604020202020204" pitchFamily="34" charset="0"/>
                <a:cs typeface="Helvetica" panose="020B0604020202020204" pitchFamily="34" charset="0"/>
              </a:rPr>
              <a:t>.  </a:t>
            </a:r>
          </a:p>
          <a:p>
            <a:pPr marL="342900" indent="-342900">
              <a:buFont typeface="+mj-lt"/>
              <a:buAutoNum type="arabicPeriod"/>
            </a:pPr>
            <a:r>
              <a:rPr lang="pl-PL" sz="1600" dirty="0">
                <a:latin typeface="Helvetica" panose="020B0604020202020204" pitchFamily="34" charset="0"/>
                <a:cs typeface="Helvetica" panose="020B0604020202020204" pitchFamily="34" charset="0"/>
              </a:rPr>
              <a:t>Utwórz kontroler </a:t>
            </a:r>
            <a:r>
              <a:rPr lang="pl-PL" sz="1600" dirty="0" err="1">
                <a:latin typeface="Helvetica" panose="020B0604020202020204" pitchFamily="34" charset="0"/>
                <a:cs typeface="Helvetica" panose="020B0604020202020204" pitchFamily="34" charset="0"/>
              </a:rPr>
              <a:t>PublisherController</a:t>
            </a:r>
            <a:r>
              <a:rPr lang="pl-PL" sz="1600" dirty="0">
                <a:latin typeface="Helvetica" panose="020B0604020202020204" pitchFamily="34" charset="0"/>
                <a:cs typeface="Helvetica" panose="020B0604020202020204" pitchFamily="34" charset="0"/>
              </a:rPr>
              <a:t>, który będzie używać </a:t>
            </a:r>
            <a:r>
              <a:rPr lang="pl-PL" sz="1600" dirty="0" err="1">
                <a:latin typeface="Helvetica" panose="020B0604020202020204" pitchFamily="34" charset="0"/>
                <a:cs typeface="Helvetica" panose="020B0604020202020204" pitchFamily="34" charset="0"/>
              </a:rPr>
              <a:t>MySpringEventPublisher</a:t>
            </a:r>
            <a:r>
              <a:rPr lang="pl-PL" sz="1600" dirty="0">
                <a:latin typeface="Helvetica" panose="020B0604020202020204" pitchFamily="34" charset="0"/>
                <a:cs typeface="Helvetica" panose="020B0604020202020204" pitchFamily="34" charset="0"/>
              </a:rPr>
              <a:t> do publikowania zdarzeń.  </a:t>
            </a:r>
          </a:p>
          <a:p>
            <a:pPr marL="342900" indent="-342900">
              <a:buFont typeface="+mj-lt"/>
              <a:buAutoNum type="arabicPeriod"/>
            </a:pPr>
            <a:r>
              <a:rPr lang="pl-PL" sz="1600" dirty="0">
                <a:latin typeface="Helvetica" panose="020B0604020202020204" pitchFamily="34" charset="0"/>
                <a:cs typeface="Helvetica" panose="020B0604020202020204" pitchFamily="34" charset="0"/>
              </a:rPr>
              <a:t>Uruchom aplikację i sprawdź, czy zdarzenia są poprawnie publikowane i obsługiwane.</a:t>
            </a:r>
            <a:endParaRPr lang="de-DE" sz="16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2926320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83</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a:latin typeface="Metropolis"/>
              </a:rPr>
              <a:t>simple.</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971800"/>
            <a:ext cx="12192000" cy="954107"/>
          </a:xfrm>
          <a:prstGeom prst="rect">
            <a:avLst/>
          </a:prstGeom>
          <a:noFill/>
        </p:spPr>
        <p:txBody>
          <a:bodyPr wrap="square">
            <a:spAutoFit/>
          </a:bodyPr>
          <a:lstStyle/>
          <a:p>
            <a:pPr algn="ctr"/>
            <a:r>
              <a:rPr lang="pl-PL" sz="2800" b="1" dirty="0">
                <a:latin typeface="Helvetica" panose="020B0604020202020204" pitchFamily="34" charset="0"/>
                <a:cs typeface="Helvetica" panose="020B0604020202020204" pitchFamily="34" charset="0"/>
              </a:rPr>
              <a:t>8. Spring AOP </a:t>
            </a:r>
          </a:p>
          <a:p>
            <a:pPr algn="ctr"/>
            <a:r>
              <a:rPr lang="pl-PL" sz="2800" b="1" dirty="0">
                <a:latin typeface="Helvetica" panose="020B0604020202020204" pitchFamily="34" charset="0"/>
                <a:cs typeface="Helvetica" panose="020B0604020202020204" pitchFamily="34" charset="0"/>
              </a:rPr>
              <a:t>(</a:t>
            </a:r>
            <a:r>
              <a:rPr lang="pl-PL" sz="2800" b="1" dirty="0" err="1">
                <a:latin typeface="Helvetica" panose="020B0604020202020204" pitchFamily="34" charset="0"/>
                <a:cs typeface="Helvetica" panose="020B0604020202020204" pitchFamily="34" charset="0"/>
              </a:rPr>
              <a:t>Aspect</a:t>
            </a:r>
            <a:r>
              <a:rPr lang="pl-PL" sz="2800" b="1" dirty="0">
                <a:latin typeface="Helvetica" panose="020B0604020202020204" pitchFamily="34" charset="0"/>
                <a:cs typeface="Helvetica" panose="020B0604020202020204" pitchFamily="34" charset="0"/>
              </a:rPr>
              <a:t> </a:t>
            </a:r>
            <a:r>
              <a:rPr lang="pl-PL" sz="2800" b="1" dirty="0" err="1">
                <a:latin typeface="Helvetica" panose="020B0604020202020204" pitchFamily="34" charset="0"/>
                <a:cs typeface="Helvetica" panose="020B0604020202020204" pitchFamily="34" charset="0"/>
              </a:rPr>
              <a:t>Oriented</a:t>
            </a:r>
            <a:r>
              <a:rPr lang="pl-PL" sz="2800" b="1" dirty="0">
                <a:latin typeface="Helvetica" panose="020B0604020202020204" pitchFamily="34" charset="0"/>
                <a:cs typeface="Helvetica" panose="020B0604020202020204" pitchFamily="34" charset="0"/>
              </a:rPr>
              <a:t> Programming)</a:t>
            </a:r>
          </a:p>
        </p:txBody>
      </p:sp>
      <p:sp>
        <p:nvSpPr>
          <p:cNvPr id="7" name="TextBox 6">
            <a:extLst>
              <a:ext uri="{FF2B5EF4-FFF2-40B4-BE49-F238E27FC236}">
                <a16:creationId xmlns:a16="http://schemas.microsoft.com/office/drawing/2014/main" id="{A0627792-186D-4A99-236C-EBCDFA594599}"/>
              </a:ext>
            </a:extLst>
          </p:cNvPr>
          <p:cNvSpPr txBox="1"/>
          <p:nvPr/>
        </p:nvSpPr>
        <p:spPr>
          <a:xfrm>
            <a:off x="7418068" y="5769930"/>
            <a:ext cx="6096000" cy="369332"/>
          </a:xfrm>
          <a:prstGeom prst="rect">
            <a:avLst/>
          </a:prstGeom>
          <a:noFill/>
        </p:spPr>
        <p:txBody>
          <a:bodyPr wrap="square">
            <a:spAutoFit/>
          </a:bodyPr>
          <a:lstStyle/>
          <a:p>
            <a:r>
              <a:rPr lang="en-US">
                <a:hlinkClick r:id="rId6"/>
              </a:rPr>
              <a:t>Logging With AOP in Spring | </a:t>
            </a:r>
            <a:r>
              <a:rPr lang="en-US" err="1">
                <a:hlinkClick r:id="rId6"/>
              </a:rPr>
              <a:t>Baeldung</a:t>
            </a:r>
            <a:endParaRPr lang="de-DE"/>
          </a:p>
        </p:txBody>
      </p:sp>
      <p:sp>
        <p:nvSpPr>
          <p:cNvPr id="8" name="TextBox 7">
            <a:extLst>
              <a:ext uri="{FF2B5EF4-FFF2-40B4-BE49-F238E27FC236}">
                <a16:creationId xmlns:a16="http://schemas.microsoft.com/office/drawing/2014/main" id="{9BA5EC8F-19BA-92FD-DBA8-0EF244DD8A06}"/>
              </a:ext>
            </a:extLst>
          </p:cNvPr>
          <p:cNvSpPr txBox="1"/>
          <p:nvPr/>
        </p:nvSpPr>
        <p:spPr>
          <a:xfrm>
            <a:off x="7418068" y="5362498"/>
            <a:ext cx="6757986" cy="369332"/>
          </a:xfrm>
          <a:prstGeom prst="rect">
            <a:avLst/>
          </a:prstGeom>
          <a:noFill/>
        </p:spPr>
        <p:txBody>
          <a:bodyPr wrap="square">
            <a:spAutoFit/>
          </a:bodyPr>
          <a:lstStyle/>
          <a:p>
            <a:r>
              <a:rPr lang="en-US">
                <a:hlinkClick r:id="rId7"/>
              </a:rPr>
              <a:t>Introduction to Spring AOP | </a:t>
            </a:r>
            <a:r>
              <a:rPr lang="en-US" err="1">
                <a:hlinkClick r:id="rId7"/>
              </a:rPr>
              <a:t>Baeldung</a:t>
            </a:r>
            <a:endParaRPr lang="de-DE"/>
          </a:p>
        </p:txBody>
      </p:sp>
    </p:spTree>
    <p:extLst>
      <p:ext uri="{BB962C8B-B14F-4D97-AF65-F5344CB8AC3E}">
        <p14:creationId xmlns:p14="http://schemas.microsoft.com/office/powerpoint/2010/main" val="424970919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8.1. Spring AOP</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9EFC10D-FF81-8A26-B3AF-65436B2D04BB}"/>
              </a:ext>
            </a:extLst>
          </p:cNvPr>
          <p:cNvSpPr txBox="1"/>
          <p:nvPr/>
        </p:nvSpPr>
        <p:spPr>
          <a:xfrm>
            <a:off x="645885" y="788984"/>
            <a:ext cx="9483399" cy="5046959"/>
          </a:xfrm>
          <a:prstGeom prst="rect">
            <a:avLst/>
          </a:prstGeom>
          <a:noFill/>
        </p:spPr>
        <p:txBody>
          <a:bodyPr wrap="square">
            <a:spAutoFit/>
          </a:bodyPr>
          <a:lstStyle/>
          <a:p>
            <a:pPr>
              <a:lnSpc>
                <a:spcPct val="150000"/>
              </a:lnSpc>
            </a:pPr>
            <a:r>
              <a:rPr lang="pl-PL" b="1" dirty="0">
                <a:latin typeface="Helvetica" panose="020B0604020202020204" pitchFamily="34" charset="0"/>
                <a:cs typeface="Helvetica" panose="020B0604020202020204" pitchFamily="34" charset="0"/>
              </a:rPr>
              <a:t>Spring </a:t>
            </a:r>
            <a:r>
              <a:rPr lang="pl-PL" dirty="0">
                <a:latin typeface="Helvetica" panose="020B0604020202020204" pitchFamily="34" charset="0"/>
                <a:cs typeface="Helvetica" panose="020B0604020202020204" pitchFamily="34" charset="0"/>
              </a:rPr>
              <a:t>Zapewnia wsparcie dla </a:t>
            </a:r>
            <a:r>
              <a:rPr lang="pl-PL" b="1" dirty="0">
                <a:latin typeface="Helvetica" panose="020B0604020202020204" pitchFamily="34" charset="0"/>
                <a:cs typeface="Helvetica" panose="020B0604020202020204" pitchFamily="34" charset="0"/>
              </a:rPr>
              <a:t>Programowania</a:t>
            </a:r>
            <a:r>
              <a:rPr lang="pl-PL" dirty="0">
                <a:latin typeface="Helvetica" panose="020B0604020202020204" pitchFamily="34" charset="0"/>
                <a:cs typeface="Helvetica" panose="020B0604020202020204" pitchFamily="34" charset="0"/>
              </a:rPr>
              <a:t> </a:t>
            </a:r>
            <a:r>
              <a:rPr lang="pl-PL" b="1" dirty="0">
                <a:latin typeface="Helvetica" panose="020B0604020202020204" pitchFamily="34" charset="0"/>
                <a:cs typeface="Helvetica" panose="020B0604020202020204" pitchFamily="34" charset="0"/>
              </a:rPr>
              <a:t>Zorientowanego Aspektowo </a:t>
            </a:r>
            <a:endParaRPr lang="pl-PL" dirty="0">
              <a:latin typeface="Helvetica" panose="020B0604020202020204" pitchFamily="34" charset="0"/>
              <a:cs typeface="Helvetica" panose="020B0604020202020204" pitchFamily="34" charset="0"/>
            </a:endParaRPr>
          </a:p>
          <a:p>
            <a:pPr>
              <a:lnSpc>
                <a:spcPct val="150000"/>
              </a:lnSpc>
            </a:pPr>
            <a:r>
              <a:rPr lang="pl-PL" dirty="0">
                <a:latin typeface="Helvetica" panose="020B0604020202020204" pitchFamily="34" charset="0"/>
                <a:cs typeface="Helvetica" panose="020B0604020202020204" pitchFamily="34" charset="0"/>
              </a:rPr>
              <a:t>Jest oddzielnym modułem w ramach Spring Framework</a:t>
            </a:r>
          </a:p>
          <a:p>
            <a:pPr>
              <a:lnSpc>
                <a:spcPct val="150000"/>
              </a:lnSpc>
            </a:pPr>
            <a:endParaRPr lang="pl-PL" dirty="0">
              <a:latin typeface="Helvetica" panose="020B0604020202020204" pitchFamily="34" charset="0"/>
              <a:cs typeface="Helvetica" panose="020B0604020202020204" pitchFamily="34" charset="0"/>
            </a:endParaRPr>
          </a:p>
          <a:p>
            <a:pPr>
              <a:lnSpc>
                <a:spcPct val="150000"/>
              </a:lnSpc>
            </a:pPr>
            <a:r>
              <a:rPr lang="pl-PL" dirty="0">
                <a:latin typeface="Helvetica" panose="020B0604020202020204" pitchFamily="34" charset="0"/>
                <a:cs typeface="Helvetica" panose="020B0604020202020204" pitchFamily="34" charset="0"/>
              </a:rPr>
              <a:t>Czym jest AOP?</a:t>
            </a:r>
            <a:endParaRPr lang="pl-PL" sz="1050" dirty="0">
              <a:latin typeface="Helvetica" panose="020B0604020202020204" pitchFamily="34" charset="0"/>
              <a:cs typeface="Helvetica" panose="020B0604020202020204" pitchFamily="34" charset="0"/>
            </a:endParaRPr>
          </a:p>
          <a:p>
            <a:pPr>
              <a:lnSpc>
                <a:spcPct val="150000"/>
              </a:lnSpc>
            </a:pPr>
            <a:r>
              <a:rPr lang="pl-PL" sz="1200" i="1" dirty="0">
                <a:latin typeface="Helvetica" panose="020B0604020202020204" pitchFamily="34" charset="0"/>
                <a:cs typeface="Helvetica" panose="020B0604020202020204" pitchFamily="34" charset="0"/>
              </a:rPr>
              <a:t>Programowanie zorientowane aspektowo (AOP) to podejście do programowania, które umożliwia przechwycenie działań wskazanej metody, w celu uruchomieniu jakiegoś fragmentu kodu przed lub po logice wykonującej się w przechwytywanej metodzie.</a:t>
            </a:r>
          </a:p>
          <a:p>
            <a:pPr>
              <a:lnSpc>
                <a:spcPct val="150000"/>
              </a:lnSpc>
            </a:pPr>
            <a:endParaRPr lang="pl-PL" sz="1100" i="1" dirty="0">
              <a:latin typeface="Helvetica" panose="020B0604020202020204" pitchFamily="34" charset="0"/>
              <a:cs typeface="Helvetica" panose="020B0604020202020204" pitchFamily="34" charset="0"/>
            </a:endParaRPr>
          </a:p>
          <a:p>
            <a:pPr>
              <a:lnSpc>
                <a:spcPct val="150000"/>
              </a:lnSpc>
            </a:pPr>
            <a:r>
              <a:rPr lang="pl-PL" sz="2000" b="1" dirty="0">
                <a:latin typeface="Helvetica" panose="020B0604020202020204" pitchFamily="34" charset="0"/>
                <a:cs typeface="Helvetica" panose="020B0604020202020204" pitchFamily="34" charset="0"/>
              </a:rPr>
              <a:t>Przykłady zastosowania AOP</a:t>
            </a:r>
            <a:endParaRPr lang="pl-PL" sz="2000" b="1" i="1" dirty="0">
              <a:latin typeface="Helvetica" panose="020B0604020202020204" pitchFamily="34" charset="0"/>
              <a:cs typeface="Helvetica" panose="020B0604020202020204" pitchFamily="34" charset="0"/>
            </a:endParaRPr>
          </a:p>
          <a:p>
            <a:pPr marL="171450" indent="-171450">
              <a:lnSpc>
                <a:spcPct val="150000"/>
              </a:lnSpc>
              <a:buFont typeface="Arial" panose="020B0604020202020204" pitchFamily="34" charset="0"/>
              <a:buChar char="•"/>
            </a:pPr>
            <a:r>
              <a:rPr lang="pl-PL" sz="1300" dirty="0">
                <a:latin typeface="Helvetica" panose="020B0604020202020204" pitchFamily="34" charset="0"/>
                <a:cs typeface="Helvetica" panose="020B0604020202020204" pitchFamily="34" charset="0"/>
              </a:rPr>
              <a:t>Wydzielenie technicznej części kodu od logiki biznesowej:</a:t>
            </a:r>
          </a:p>
          <a:p>
            <a:pPr marL="171450" indent="-171450">
              <a:lnSpc>
                <a:spcPct val="150000"/>
              </a:lnSpc>
              <a:buFont typeface="Arial" panose="020B0604020202020204" pitchFamily="34" charset="0"/>
              <a:buChar char="•"/>
            </a:pPr>
            <a:r>
              <a:rPr lang="pl-PL" sz="1300" dirty="0">
                <a:latin typeface="Helvetica" panose="020B0604020202020204" pitchFamily="34" charset="0"/>
                <a:cs typeface="Helvetica" panose="020B0604020202020204" pitchFamily="34" charset="0"/>
              </a:rPr>
              <a:t>Logowanie </a:t>
            </a:r>
            <a:r>
              <a:rPr lang="pl-PL" sz="1300" dirty="0" err="1">
                <a:latin typeface="Helvetica" panose="020B0604020202020204" pitchFamily="34" charset="0"/>
                <a:cs typeface="Helvetica" panose="020B0604020202020204" pitchFamily="34" charset="0"/>
              </a:rPr>
              <a:t>wywołań</a:t>
            </a:r>
            <a:r>
              <a:rPr lang="pl-PL" sz="1300" dirty="0">
                <a:latin typeface="Helvetica" panose="020B0604020202020204" pitchFamily="34" charset="0"/>
                <a:cs typeface="Helvetica" panose="020B0604020202020204" pitchFamily="34" charset="0"/>
              </a:rPr>
              <a:t> metod z serwisu – zamiast wywoływania w każdej metodzie metody logującej na obiekcie </a:t>
            </a:r>
            <a:r>
              <a:rPr lang="pl-PL" sz="1300" dirty="0" err="1">
                <a:latin typeface="Helvetica" panose="020B0604020202020204" pitchFamily="34" charset="0"/>
                <a:cs typeface="Helvetica" panose="020B0604020202020204" pitchFamily="34" charset="0"/>
              </a:rPr>
              <a:t>Loggera</a:t>
            </a:r>
            <a:endParaRPr lang="pl-PL" sz="1300" dirty="0">
              <a:latin typeface="Helvetica" panose="020B0604020202020204" pitchFamily="34" charset="0"/>
              <a:cs typeface="Helvetica" panose="020B0604020202020204" pitchFamily="34" charset="0"/>
            </a:endParaRPr>
          </a:p>
          <a:p>
            <a:pPr marL="171450" indent="-171450">
              <a:lnSpc>
                <a:spcPct val="150000"/>
              </a:lnSpc>
              <a:buFont typeface="Arial" panose="020B0604020202020204" pitchFamily="34" charset="0"/>
              <a:buChar char="•"/>
            </a:pPr>
            <a:r>
              <a:rPr lang="pl-PL" sz="1300" dirty="0">
                <a:latin typeface="Helvetica" panose="020B0604020202020204" pitchFamily="34" charset="0"/>
                <a:cs typeface="Helvetica" panose="020B0604020202020204" pitchFamily="34" charset="0"/>
              </a:rPr>
              <a:t>Zbieranie metryk wywoływania kodu – zamiast tworzenia w ciele metody dodatkowych zmiennych, które będą je wyliczyć</a:t>
            </a:r>
          </a:p>
          <a:p>
            <a:pPr marL="171450" indent="-171450">
              <a:lnSpc>
                <a:spcPct val="150000"/>
              </a:lnSpc>
              <a:buFont typeface="Arial" panose="020B0604020202020204" pitchFamily="34" charset="0"/>
              <a:buChar char="•"/>
            </a:pPr>
            <a:r>
              <a:rPr lang="pl-PL" sz="1300" dirty="0">
                <a:latin typeface="Helvetica" panose="020B0604020202020204" pitchFamily="34" charset="0"/>
                <a:cs typeface="Helvetica" panose="020B0604020202020204" pitchFamily="34" charset="0"/>
              </a:rPr>
              <a:t>Wydzielenie wspólnej funkcjonalności wykorzystywanej w dużej części kodu</a:t>
            </a:r>
          </a:p>
          <a:p>
            <a:pPr marL="171450" indent="-171450">
              <a:lnSpc>
                <a:spcPct val="150000"/>
              </a:lnSpc>
              <a:buFont typeface="Arial" panose="020B0604020202020204" pitchFamily="34" charset="0"/>
              <a:buChar char="•"/>
            </a:pPr>
            <a:r>
              <a:rPr lang="pl-PL" sz="1300" dirty="0">
                <a:latin typeface="Helvetica" panose="020B0604020202020204" pitchFamily="34" charset="0"/>
                <a:cs typeface="Helvetica" panose="020B0604020202020204" pitchFamily="34" charset="0"/>
              </a:rPr>
              <a:t>Ograniczenie dostępu do metody dla wybranych użytkowników</a:t>
            </a:r>
          </a:p>
          <a:p>
            <a:pPr marL="171450" indent="-171450">
              <a:lnSpc>
                <a:spcPct val="150000"/>
              </a:lnSpc>
              <a:buFont typeface="Arial" panose="020B0604020202020204" pitchFamily="34" charset="0"/>
              <a:buChar char="•"/>
            </a:pPr>
            <a:r>
              <a:rPr lang="pl-PL" sz="1300" dirty="0">
                <a:latin typeface="Helvetica" panose="020B0604020202020204" pitchFamily="34" charset="0"/>
                <a:cs typeface="Helvetica" panose="020B0604020202020204" pitchFamily="34" charset="0"/>
              </a:rPr>
              <a:t>Otwarcie transakcji</a:t>
            </a:r>
          </a:p>
          <a:p>
            <a:pPr>
              <a:lnSpc>
                <a:spcPct val="150000"/>
              </a:lnSpc>
            </a:pPr>
            <a:endParaRPr lang="de-DE" sz="1100" i="1"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28931946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85</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8.2. Spring AOP - Pojęcia</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9EFC10D-FF81-8A26-B3AF-65436B2D04BB}"/>
              </a:ext>
            </a:extLst>
          </p:cNvPr>
          <p:cNvSpPr txBox="1"/>
          <p:nvPr/>
        </p:nvSpPr>
        <p:spPr>
          <a:xfrm>
            <a:off x="638265" y="836104"/>
            <a:ext cx="9483399" cy="4090415"/>
          </a:xfrm>
          <a:prstGeom prst="rect">
            <a:avLst/>
          </a:prstGeom>
          <a:noFill/>
        </p:spPr>
        <p:txBody>
          <a:bodyPr wrap="square">
            <a:spAutoFit/>
          </a:bodyPr>
          <a:lstStyle/>
          <a:p>
            <a:pPr>
              <a:lnSpc>
                <a:spcPct val="150000"/>
              </a:lnSpc>
            </a:pPr>
            <a:r>
              <a:rPr lang="pl-PL" sz="2000" b="1" dirty="0">
                <a:latin typeface="Helvetica" panose="020B0604020202020204" pitchFamily="34" charset="0"/>
                <a:cs typeface="Helvetica" panose="020B0604020202020204" pitchFamily="34" charset="0"/>
              </a:rPr>
              <a:t>Podstawowe pojęcia</a:t>
            </a:r>
            <a:endParaRPr lang="pl-PL" sz="2000" b="1" i="1" dirty="0">
              <a:latin typeface="Helvetica" panose="020B0604020202020204" pitchFamily="34" charset="0"/>
              <a:cs typeface="Helvetica" panose="020B0604020202020204" pitchFamily="34" charset="0"/>
            </a:endParaRPr>
          </a:p>
          <a:p>
            <a:pPr marL="228600" indent="-228600">
              <a:lnSpc>
                <a:spcPct val="150000"/>
              </a:lnSpc>
              <a:buFont typeface="+mj-lt"/>
              <a:buAutoNum type="arabicPeriod"/>
            </a:pPr>
            <a:r>
              <a:rPr lang="pl-PL" sz="1600" dirty="0" err="1">
                <a:latin typeface="Helvetica" panose="020B0604020202020204" pitchFamily="34" charset="0"/>
                <a:cs typeface="Helvetica" panose="020B0604020202020204" pitchFamily="34" charset="0"/>
              </a:rPr>
              <a:t>Advice</a:t>
            </a:r>
            <a:r>
              <a:rPr lang="pl-PL" sz="1600" dirty="0">
                <a:latin typeface="Helvetica" panose="020B0604020202020204" pitchFamily="34" charset="0"/>
                <a:cs typeface="Helvetica" panose="020B0604020202020204" pitchFamily="34" charset="0"/>
              </a:rPr>
              <a:t> – konkretna implementacja zachowania, które zostanie wstrzyknięte do wybranych metod/klas</a:t>
            </a:r>
          </a:p>
          <a:p>
            <a:pPr marL="228600" indent="-228600">
              <a:lnSpc>
                <a:spcPct val="150000"/>
              </a:lnSpc>
              <a:buFont typeface="+mj-lt"/>
              <a:buAutoNum type="arabicPeriod"/>
            </a:pPr>
            <a:r>
              <a:rPr lang="pl-PL" sz="1600" dirty="0" err="1">
                <a:latin typeface="Helvetica" panose="020B0604020202020204" pitchFamily="34" charset="0"/>
                <a:cs typeface="Helvetica" panose="020B0604020202020204" pitchFamily="34" charset="0"/>
              </a:rPr>
              <a:t>JoinPoint</a:t>
            </a:r>
            <a:r>
              <a:rPr lang="pl-PL" sz="1600" dirty="0">
                <a:latin typeface="Helvetica" panose="020B0604020202020204" pitchFamily="34" charset="0"/>
                <a:cs typeface="Helvetica" panose="020B0604020202020204" pitchFamily="34" charset="0"/>
              </a:rPr>
              <a:t> – to miejsce, do którego będziemy dołączyć </a:t>
            </a:r>
            <a:r>
              <a:rPr lang="pl-PL" sz="1600" dirty="0" err="1">
                <a:latin typeface="Helvetica" panose="020B0604020202020204" pitchFamily="34" charset="0"/>
                <a:cs typeface="Helvetica" panose="020B0604020202020204" pitchFamily="34" charset="0"/>
              </a:rPr>
              <a:t>Advice</a:t>
            </a:r>
            <a:r>
              <a:rPr lang="pl-PL" sz="1600" dirty="0">
                <a:latin typeface="Helvetica" panose="020B0604020202020204" pitchFamily="34" charset="0"/>
                <a:cs typeface="Helvetica" panose="020B0604020202020204" pitchFamily="34" charset="0"/>
              </a:rPr>
              <a:t> (inaczej miejsce wstrzyknięcia)</a:t>
            </a:r>
          </a:p>
          <a:p>
            <a:pPr marL="228600" indent="-228600">
              <a:lnSpc>
                <a:spcPct val="150000"/>
              </a:lnSpc>
              <a:buFont typeface="+mj-lt"/>
              <a:buAutoNum type="arabicPeriod"/>
            </a:pPr>
            <a:r>
              <a:rPr lang="pl-PL" sz="1600" dirty="0" err="1">
                <a:latin typeface="Helvetica" panose="020B0604020202020204" pitchFamily="34" charset="0"/>
                <a:cs typeface="Helvetica" panose="020B0604020202020204" pitchFamily="34" charset="0"/>
              </a:rPr>
              <a:t>Pointcut</a:t>
            </a:r>
            <a:r>
              <a:rPr lang="pl-PL" sz="1600" dirty="0">
                <a:latin typeface="Helvetica" panose="020B0604020202020204" pitchFamily="34" charset="0"/>
                <a:cs typeface="Helvetica" panose="020B0604020202020204" pitchFamily="34" charset="0"/>
              </a:rPr>
              <a:t> – kolekcja </a:t>
            </a:r>
            <a:r>
              <a:rPr lang="pl-PL" sz="1600" dirty="0" err="1">
                <a:latin typeface="Helvetica" panose="020B0604020202020204" pitchFamily="34" charset="0"/>
                <a:cs typeface="Helvetica" panose="020B0604020202020204" pitchFamily="34" charset="0"/>
              </a:rPr>
              <a:t>Join</a:t>
            </a:r>
            <a:r>
              <a:rPr lang="pl-PL" sz="1600" dirty="0">
                <a:latin typeface="Helvetica" panose="020B0604020202020204" pitchFamily="34" charset="0"/>
                <a:cs typeface="Helvetica" panose="020B0604020202020204" pitchFamily="34" charset="0"/>
              </a:rPr>
              <a:t> </a:t>
            </a:r>
            <a:r>
              <a:rPr lang="pl-PL" sz="1600" dirty="0" err="1">
                <a:latin typeface="Helvetica" panose="020B0604020202020204" pitchFamily="34" charset="0"/>
                <a:cs typeface="Helvetica" panose="020B0604020202020204" pitchFamily="34" charset="0"/>
              </a:rPr>
              <a:t>pointów</a:t>
            </a:r>
            <a:r>
              <a:rPr lang="pl-PL" sz="1600" dirty="0">
                <a:latin typeface="Helvetica" panose="020B0604020202020204" pitchFamily="34" charset="0"/>
                <a:cs typeface="Helvetica" panose="020B0604020202020204" pitchFamily="34" charset="0"/>
              </a:rPr>
              <a:t> (lub jednego </a:t>
            </a:r>
            <a:r>
              <a:rPr lang="pl-PL" sz="1600" dirty="0" err="1">
                <a:latin typeface="Helvetica" panose="020B0604020202020204" pitchFamily="34" charset="0"/>
                <a:cs typeface="Helvetica" panose="020B0604020202020204" pitchFamily="34" charset="0"/>
              </a:rPr>
              <a:t>JoinPointa</a:t>
            </a:r>
            <a:r>
              <a:rPr lang="pl-PL" sz="1600" dirty="0">
                <a:latin typeface="Helvetica" panose="020B0604020202020204" pitchFamily="34" charset="0"/>
                <a:cs typeface="Helvetica" panose="020B0604020202020204" pitchFamily="34" charset="0"/>
              </a:rPr>
              <a:t>); warunek, określający wystąpienie punktu złączenia</a:t>
            </a:r>
          </a:p>
          <a:p>
            <a:pPr marL="228600" indent="-228600">
              <a:lnSpc>
                <a:spcPct val="150000"/>
              </a:lnSpc>
              <a:buFont typeface="+mj-lt"/>
              <a:buAutoNum type="arabicPeriod"/>
            </a:pPr>
            <a:r>
              <a:rPr lang="pl-PL" sz="1600" dirty="0" err="1">
                <a:latin typeface="Helvetica" panose="020B0604020202020204" pitchFamily="34" charset="0"/>
                <a:cs typeface="Helvetica" panose="020B0604020202020204" pitchFamily="34" charset="0"/>
              </a:rPr>
              <a:t>Weaving</a:t>
            </a:r>
            <a:r>
              <a:rPr lang="pl-PL" sz="1600" dirty="0">
                <a:latin typeface="Helvetica" panose="020B0604020202020204" pitchFamily="34" charset="0"/>
                <a:cs typeface="Helvetica" panose="020B0604020202020204" pitchFamily="34" charset="0"/>
              </a:rPr>
              <a:t> – proces wstrzykiwania </a:t>
            </a:r>
            <a:r>
              <a:rPr lang="pl-PL" sz="1600" dirty="0" err="1">
                <a:latin typeface="Helvetica" panose="020B0604020202020204" pitchFamily="34" charset="0"/>
                <a:cs typeface="Helvetica" panose="020B0604020202020204" pitchFamily="34" charset="0"/>
              </a:rPr>
              <a:t>Advice</a:t>
            </a:r>
            <a:r>
              <a:rPr lang="pl-PL" sz="1600" dirty="0">
                <a:latin typeface="Helvetica" panose="020B0604020202020204" pitchFamily="34" charset="0"/>
                <a:cs typeface="Helvetica" panose="020B0604020202020204" pitchFamily="34" charset="0"/>
              </a:rPr>
              <a:t> do </a:t>
            </a:r>
            <a:r>
              <a:rPr lang="pl-PL" sz="1600" dirty="0" err="1">
                <a:latin typeface="Helvetica" panose="020B0604020202020204" pitchFamily="34" charset="0"/>
                <a:cs typeface="Helvetica" panose="020B0604020202020204" pitchFamily="34" charset="0"/>
              </a:rPr>
              <a:t>JoinPointów</a:t>
            </a:r>
            <a:endParaRPr lang="pl-PL" sz="1600" dirty="0">
              <a:latin typeface="Helvetica" panose="020B0604020202020204" pitchFamily="34" charset="0"/>
              <a:cs typeface="Helvetica" panose="020B0604020202020204" pitchFamily="34" charset="0"/>
            </a:endParaRPr>
          </a:p>
          <a:p>
            <a:pPr marL="228600" indent="-228600">
              <a:lnSpc>
                <a:spcPct val="150000"/>
              </a:lnSpc>
              <a:buFont typeface="+mj-lt"/>
              <a:buAutoNum type="arabicPeriod"/>
            </a:pPr>
            <a:r>
              <a:rPr lang="pl-PL" sz="1600" dirty="0" err="1">
                <a:latin typeface="Helvetica" panose="020B0604020202020204" pitchFamily="34" charset="0"/>
                <a:cs typeface="Helvetica" panose="020B0604020202020204" pitchFamily="34" charset="0"/>
              </a:rPr>
              <a:t>Aspect</a:t>
            </a:r>
            <a:r>
              <a:rPr lang="pl-PL" sz="1600" dirty="0">
                <a:latin typeface="Helvetica" panose="020B0604020202020204" pitchFamily="34" charset="0"/>
                <a:cs typeface="Helvetica" panose="020B0604020202020204" pitchFamily="34" charset="0"/>
              </a:rPr>
              <a:t> – modularyzacja problemu/zagadnienia (np. logowanie)</a:t>
            </a:r>
          </a:p>
          <a:p>
            <a:pPr marL="228600" indent="-228600">
              <a:lnSpc>
                <a:spcPct val="150000"/>
              </a:lnSpc>
              <a:buFont typeface="+mj-lt"/>
              <a:buAutoNum type="arabicPeriod"/>
            </a:pPr>
            <a:r>
              <a:rPr lang="pl-PL" sz="1600" dirty="0" err="1">
                <a:latin typeface="Helvetica" panose="020B0604020202020204" pitchFamily="34" charset="0"/>
                <a:cs typeface="Helvetica" panose="020B0604020202020204" pitchFamily="34" charset="0"/>
              </a:rPr>
              <a:t>AdvicedObject</a:t>
            </a:r>
            <a:r>
              <a:rPr lang="pl-PL" sz="1600" dirty="0">
                <a:latin typeface="Helvetica" panose="020B0604020202020204" pitchFamily="34" charset="0"/>
                <a:cs typeface="Helvetica" panose="020B0604020202020204" pitchFamily="34" charset="0"/>
              </a:rPr>
              <a:t>/</a:t>
            </a:r>
            <a:r>
              <a:rPr lang="pl-PL" sz="1600" dirty="0" err="1">
                <a:latin typeface="Helvetica" panose="020B0604020202020204" pitchFamily="34" charset="0"/>
                <a:cs typeface="Helvetica" panose="020B0604020202020204" pitchFamily="34" charset="0"/>
              </a:rPr>
              <a:t>TargetObject</a:t>
            </a:r>
            <a:r>
              <a:rPr lang="pl-PL" sz="1600" dirty="0">
                <a:latin typeface="Helvetica" panose="020B0604020202020204" pitchFamily="34" charset="0"/>
                <a:cs typeface="Helvetica" panose="020B0604020202020204" pitchFamily="34" charset="0"/>
              </a:rPr>
              <a:t> – obiekt, który będzie poddany operacji </a:t>
            </a:r>
            <a:r>
              <a:rPr lang="pl-PL" sz="1600" dirty="0" err="1">
                <a:latin typeface="Helvetica" panose="020B0604020202020204" pitchFamily="34" charset="0"/>
                <a:cs typeface="Helvetica" panose="020B0604020202020204" pitchFamily="34" charset="0"/>
              </a:rPr>
              <a:t>Advice</a:t>
            </a:r>
            <a:r>
              <a:rPr lang="pl-PL" sz="1600" dirty="0">
                <a:latin typeface="Helvetica" panose="020B0604020202020204" pitchFamily="34" charset="0"/>
                <a:cs typeface="Helvetica" panose="020B0604020202020204" pitchFamily="34" charset="0"/>
              </a:rPr>
              <a:t> przez jeden lub więcej </a:t>
            </a:r>
            <a:r>
              <a:rPr lang="pl-PL" sz="1600" dirty="0" err="1">
                <a:latin typeface="Helvetica" panose="020B0604020202020204" pitchFamily="34" charset="0"/>
                <a:cs typeface="Helvetica" panose="020B0604020202020204" pitchFamily="34" charset="0"/>
              </a:rPr>
              <a:t>Aspectów</a:t>
            </a:r>
            <a:endParaRPr lang="pl-PL" sz="1600" dirty="0">
              <a:latin typeface="Helvetica" panose="020B0604020202020204" pitchFamily="34" charset="0"/>
              <a:cs typeface="Helvetica" panose="020B0604020202020204" pitchFamily="34" charset="0"/>
            </a:endParaRPr>
          </a:p>
          <a:p>
            <a:pPr>
              <a:lnSpc>
                <a:spcPct val="150000"/>
              </a:lnSpc>
            </a:pPr>
            <a:endParaRPr lang="de-DE" sz="1100" i="1"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97782896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8.3. Spring AOP – </a:t>
            </a:r>
            <a:r>
              <a:rPr lang="pl-PL" sz="2900" dirty="0" err="1">
                <a:solidFill>
                  <a:srgbClr val="002C58"/>
                </a:solidFill>
                <a:latin typeface="Helvetica" pitchFamily="2" charset="0"/>
                <a:ea typeface="+mn-ea"/>
                <a:cs typeface="+mn-cs"/>
              </a:rPr>
              <a:t>Pointcut</a:t>
            </a:r>
            <a:r>
              <a:rPr lang="pl-PL" sz="2900" dirty="0">
                <a:solidFill>
                  <a:srgbClr val="002C58"/>
                </a:solidFill>
                <a:latin typeface="Helvetica" pitchFamily="2" charset="0"/>
                <a:ea typeface="+mn-ea"/>
                <a:cs typeface="+mn-cs"/>
              </a:rPr>
              <a:t> </a:t>
            </a:r>
            <a:r>
              <a:rPr lang="pl-PL" sz="2900" dirty="0" err="1">
                <a:solidFill>
                  <a:srgbClr val="002C58"/>
                </a:solidFill>
                <a:latin typeface="Helvetica" pitchFamily="2" charset="0"/>
                <a:ea typeface="+mn-ea"/>
                <a:cs typeface="+mn-cs"/>
              </a:rPr>
              <a:t>expression</a:t>
            </a:r>
            <a:endParaRPr lang="pl-PL" sz="2900"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9EFC10D-FF81-8A26-B3AF-65436B2D04BB}"/>
              </a:ext>
            </a:extLst>
          </p:cNvPr>
          <p:cNvSpPr txBox="1"/>
          <p:nvPr/>
        </p:nvSpPr>
        <p:spPr>
          <a:xfrm>
            <a:off x="638265" y="836104"/>
            <a:ext cx="10563135" cy="4680448"/>
          </a:xfrm>
          <a:prstGeom prst="rect">
            <a:avLst/>
          </a:prstGeom>
          <a:noFill/>
        </p:spPr>
        <p:txBody>
          <a:bodyPr wrap="square">
            <a:spAutoFit/>
          </a:bodyPr>
          <a:lstStyle/>
          <a:p>
            <a:pPr>
              <a:lnSpc>
                <a:spcPct val="150000"/>
              </a:lnSpc>
            </a:pPr>
            <a:r>
              <a:rPr lang="pl-PL" sz="2000" b="1" dirty="0" err="1">
                <a:latin typeface="Helvetica" panose="020B0604020202020204" pitchFamily="34" charset="0"/>
                <a:cs typeface="Helvetica" panose="020B0604020202020204" pitchFamily="34" charset="0"/>
              </a:rPr>
              <a:t>Pointcut</a:t>
            </a:r>
            <a:r>
              <a:rPr lang="pl-PL" sz="2000" b="1" dirty="0">
                <a:latin typeface="Helvetica" panose="020B0604020202020204" pitchFamily="34" charset="0"/>
                <a:cs typeface="Helvetica" panose="020B0604020202020204" pitchFamily="34" charset="0"/>
              </a:rPr>
              <a:t> </a:t>
            </a:r>
            <a:r>
              <a:rPr lang="pl-PL" sz="2000" b="1" dirty="0" err="1">
                <a:latin typeface="Helvetica" panose="020B0604020202020204" pitchFamily="34" charset="0"/>
                <a:cs typeface="Helvetica" panose="020B0604020202020204" pitchFamily="34" charset="0"/>
              </a:rPr>
              <a:t>expression</a:t>
            </a:r>
            <a:endParaRPr lang="pl-PL" sz="2000" b="1" dirty="0">
              <a:latin typeface="Helvetica" panose="020B0604020202020204" pitchFamily="34" charset="0"/>
              <a:cs typeface="Helvetica" panose="020B0604020202020204" pitchFamily="34" charset="0"/>
            </a:endParaRPr>
          </a:p>
          <a:p>
            <a:pPr>
              <a:lnSpc>
                <a:spcPct val="150000"/>
              </a:lnSpc>
            </a:pPr>
            <a:endParaRPr lang="pl-PL" sz="1600" b="1" i="1" dirty="0">
              <a:latin typeface="Helvetica" panose="020B0604020202020204" pitchFamily="34" charset="0"/>
              <a:cs typeface="Helvetica" panose="020B0604020202020204" pitchFamily="34" charset="0"/>
            </a:endParaRPr>
          </a:p>
          <a:p>
            <a:pPr>
              <a:lnSpc>
                <a:spcPct val="150000"/>
              </a:lnSpc>
            </a:pPr>
            <a:r>
              <a:rPr lang="pl-PL" sz="1400" dirty="0">
                <a:latin typeface="Helvetica" panose="020B0604020202020204" pitchFamily="34" charset="0"/>
                <a:cs typeface="Helvetica" panose="020B0604020202020204" pitchFamily="34" charset="0"/>
              </a:rPr>
              <a:t>Spring dostarcza kilka typów </a:t>
            </a:r>
            <a:r>
              <a:rPr lang="pl-PL" sz="1400" dirty="0" err="1">
                <a:latin typeface="Helvetica" panose="020B0604020202020204" pitchFamily="34" charset="0"/>
                <a:cs typeface="Helvetica" panose="020B0604020202020204" pitchFamily="34" charset="0"/>
              </a:rPr>
              <a:t>Advice</a:t>
            </a:r>
            <a:r>
              <a:rPr lang="pl-PL" sz="1400" dirty="0">
                <a:latin typeface="Helvetica" panose="020B0604020202020204" pitchFamily="34" charset="0"/>
                <a:cs typeface="Helvetica" panose="020B0604020202020204" pitchFamily="34" charset="0"/>
              </a:rPr>
              <a:t>, np. @</a:t>
            </a:r>
            <a:r>
              <a:rPr lang="pl-PL" sz="1400" dirty="0" err="1">
                <a:latin typeface="Helvetica" panose="020B0604020202020204" pitchFamily="34" charset="0"/>
                <a:cs typeface="Helvetica" panose="020B0604020202020204" pitchFamily="34" charset="0"/>
              </a:rPr>
              <a:t>Around</a:t>
            </a:r>
            <a:r>
              <a:rPr lang="pl-PL" sz="1400" dirty="0">
                <a:latin typeface="Helvetica" panose="020B0604020202020204" pitchFamily="34" charset="0"/>
                <a:cs typeface="Helvetica" panose="020B0604020202020204" pitchFamily="34" charset="0"/>
              </a:rPr>
              <a:t>, @</a:t>
            </a:r>
            <a:r>
              <a:rPr lang="pl-PL" sz="1400" dirty="0" err="1">
                <a:latin typeface="Helvetica" panose="020B0604020202020204" pitchFamily="34" charset="0"/>
                <a:cs typeface="Helvetica" panose="020B0604020202020204" pitchFamily="34" charset="0"/>
              </a:rPr>
              <a:t>After</a:t>
            </a:r>
            <a:r>
              <a:rPr lang="pl-PL" sz="1400" dirty="0">
                <a:latin typeface="Helvetica" panose="020B0604020202020204" pitchFamily="34" charset="0"/>
                <a:cs typeface="Helvetica" panose="020B0604020202020204" pitchFamily="34" charset="0"/>
              </a:rPr>
              <a:t>, @</a:t>
            </a:r>
            <a:r>
              <a:rPr lang="pl-PL" sz="1400" dirty="0" err="1">
                <a:latin typeface="Helvetica" panose="020B0604020202020204" pitchFamily="34" charset="0"/>
                <a:cs typeface="Helvetica" panose="020B0604020202020204" pitchFamily="34" charset="0"/>
              </a:rPr>
              <a:t>Before</a:t>
            </a:r>
            <a:r>
              <a:rPr lang="pl-PL" sz="1400" dirty="0">
                <a:latin typeface="Helvetica" panose="020B0604020202020204" pitchFamily="34" charset="0"/>
                <a:cs typeface="Helvetica" panose="020B0604020202020204" pitchFamily="34" charset="0"/>
              </a:rPr>
              <a:t>, @</a:t>
            </a:r>
            <a:r>
              <a:rPr lang="pl-PL" sz="1400" dirty="0" err="1">
                <a:latin typeface="Helvetica" panose="020B0604020202020204" pitchFamily="34" charset="0"/>
                <a:cs typeface="Helvetica" panose="020B0604020202020204" pitchFamily="34" charset="0"/>
              </a:rPr>
              <a:t>AfterReturning</a:t>
            </a:r>
            <a:r>
              <a:rPr lang="pl-PL" sz="1400" dirty="0">
                <a:latin typeface="Helvetica" panose="020B0604020202020204" pitchFamily="34" charset="0"/>
                <a:cs typeface="Helvetica" panose="020B0604020202020204" pitchFamily="34" charset="0"/>
              </a:rPr>
              <a:t>, @</a:t>
            </a:r>
            <a:r>
              <a:rPr lang="pl-PL" sz="1400" dirty="0" err="1">
                <a:latin typeface="Helvetica" panose="020B0604020202020204" pitchFamily="34" charset="0"/>
                <a:cs typeface="Helvetica" panose="020B0604020202020204" pitchFamily="34" charset="0"/>
              </a:rPr>
              <a:t>AfterThrowing</a:t>
            </a:r>
            <a:endParaRPr lang="pl-PL" sz="1400" dirty="0">
              <a:latin typeface="Helvetica" panose="020B0604020202020204" pitchFamily="34" charset="0"/>
              <a:cs typeface="Helvetica" panose="020B0604020202020204" pitchFamily="34" charset="0"/>
            </a:endParaRPr>
          </a:p>
          <a:p>
            <a:pPr>
              <a:lnSpc>
                <a:spcPct val="150000"/>
              </a:lnSpc>
            </a:pPr>
            <a:r>
              <a:rPr lang="pl-PL" sz="1400" dirty="0">
                <a:latin typeface="Helvetica" panose="020B0604020202020204" pitchFamily="34" charset="0"/>
                <a:cs typeface="Helvetica" panose="020B0604020202020204" pitchFamily="34" charset="0"/>
              </a:rPr>
              <a:t>Połączenie typu </a:t>
            </a:r>
            <a:r>
              <a:rPr lang="pl-PL" sz="1400" dirty="0" err="1">
                <a:latin typeface="Helvetica" panose="020B0604020202020204" pitchFamily="34" charset="0"/>
                <a:cs typeface="Helvetica" panose="020B0604020202020204" pitchFamily="34" charset="0"/>
              </a:rPr>
              <a:t>Advice</a:t>
            </a:r>
            <a:r>
              <a:rPr lang="pl-PL" sz="1400" dirty="0">
                <a:latin typeface="Helvetica" panose="020B0604020202020204" pitchFamily="34" charset="0"/>
                <a:cs typeface="Helvetica" panose="020B0604020202020204" pitchFamily="34" charset="0"/>
              </a:rPr>
              <a:t> z </a:t>
            </a:r>
            <a:r>
              <a:rPr lang="pl-PL" sz="1400" dirty="0" err="1">
                <a:latin typeface="Helvetica" panose="020B0604020202020204" pitchFamily="34" charset="0"/>
                <a:cs typeface="Helvetica" panose="020B0604020202020204" pitchFamily="34" charset="0"/>
              </a:rPr>
              <a:t>Pointcutem</a:t>
            </a:r>
            <a:r>
              <a:rPr lang="pl-PL" sz="1400" dirty="0">
                <a:latin typeface="Helvetica" panose="020B0604020202020204" pitchFamily="34" charset="0"/>
                <a:cs typeface="Helvetica" panose="020B0604020202020204" pitchFamily="34" charset="0"/>
              </a:rPr>
              <a:t>: @</a:t>
            </a:r>
            <a:r>
              <a:rPr lang="pl-PL" sz="1400" dirty="0" err="1">
                <a:latin typeface="Helvetica" panose="020B0604020202020204" pitchFamily="34" charset="0"/>
                <a:cs typeface="Helvetica" panose="020B0604020202020204" pitchFamily="34" charset="0"/>
              </a:rPr>
              <a:t>Around</a:t>
            </a:r>
            <a:r>
              <a:rPr lang="pl-PL" sz="1400" dirty="0">
                <a:latin typeface="Helvetica" panose="020B0604020202020204" pitchFamily="34" charset="0"/>
                <a:cs typeface="Helvetica" panose="020B0604020202020204" pitchFamily="34" charset="0"/>
              </a:rPr>
              <a:t>(„</a:t>
            </a:r>
            <a:r>
              <a:rPr lang="pl-PL" sz="1400" dirty="0" err="1">
                <a:latin typeface="Helvetica" panose="020B0604020202020204" pitchFamily="34" charset="0"/>
                <a:cs typeface="Helvetica" panose="020B0604020202020204" pitchFamily="34" charset="0"/>
              </a:rPr>
              <a:t>expression</a:t>
            </a:r>
            <a:r>
              <a:rPr lang="pl-PL" sz="1400" dirty="0">
                <a:latin typeface="Helvetica" panose="020B0604020202020204" pitchFamily="34" charset="0"/>
                <a:cs typeface="Helvetica" panose="020B0604020202020204" pitchFamily="34" charset="0"/>
              </a:rPr>
              <a:t>”), np.:</a:t>
            </a:r>
          </a:p>
          <a:p>
            <a:pPr>
              <a:lnSpc>
                <a:spcPct val="150000"/>
              </a:lnSpc>
            </a:pPr>
            <a:endParaRPr lang="pl-PL" sz="1400" dirty="0">
              <a:latin typeface="Helvetica" panose="020B0604020202020204" pitchFamily="34" charset="0"/>
              <a:cs typeface="Helvetica" panose="020B0604020202020204" pitchFamily="34" charset="0"/>
            </a:endParaRPr>
          </a:p>
          <a:p>
            <a:pPr marL="285750" indent="-285750">
              <a:lnSpc>
                <a:spcPct val="150000"/>
              </a:lnSpc>
              <a:buFont typeface="Courier New" panose="02070309020205020404" pitchFamily="49" charset="0"/>
              <a:buChar char="o"/>
            </a:pPr>
            <a:r>
              <a:rPr lang="de-DE" sz="1400" b="1" dirty="0" err="1">
                <a:latin typeface="Helvetica" panose="020B0604020202020204" pitchFamily="34" charset="0"/>
                <a:cs typeface="Helvetica" panose="020B0604020202020204" pitchFamily="34" charset="0"/>
              </a:rPr>
              <a:t>execution</a:t>
            </a:r>
            <a:r>
              <a:rPr lang="de-DE" sz="1400" b="1" dirty="0">
                <a:latin typeface="Helvetica" panose="020B0604020202020204" pitchFamily="34" charset="0"/>
                <a:cs typeface="Helvetica" panose="020B0604020202020204" pitchFamily="34" charset="0"/>
              </a:rPr>
              <a:t>(</a:t>
            </a:r>
            <a:r>
              <a:rPr lang="de-DE" sz="1400" b="1" dirty="0" err="1">
                <a:latin typeface="Helvetica" panose="020B0604020202020204" pitchFamily="34" charset="0"/>
                <a:cs typeface="Helvetica" panose="020B0604020202020204" pitchFamily="34" charset="0"/>
              </a:rPr>
              <a:t>public</a:t>
            </a:r>
            <a:r>
              <a:rPr lang="de-DE" sz="1400" b="1" dirty="0">
                <a:latin typeface="Helvetica" panose="020B0604020202020204" pitchFamily="34" charset="0"/>
                <a:cs typeface="Helvetica" panose="020B0604020202020204" pitchFamily="34" charset="0"/>
              </a:rPr>
              <a:t> * *(..))</a:t>
            </a:r>
            <a:r>
              <a:rPr lang="pl-PL" sz="1400" b="1" dirty="0">
                <a:latin typeface="Helvetica" panose="020B0604020202020204" pitchFamily="34" charset="0"/>
                <a:cs typeface="Helvetica" panose="020B0604020202020204" pitchFamily="34" charset="0"/>
              </a:rPr>
              <a:t> </a:t>
            </a:r>
            <a:r>
              <a:rPr lang="pl-PL" sz="1400" dirty="0">
                <a:latin typeface="Helvetica" panose="020B0604020202020204" pitchFamily="34" charset="0"/>
                <a:cs typeface="Helvetica" panose="020B0604020202020204" pitchFamily="34" charset="0"/>
              </a:rPr>
              <a:t>– oznacza, że </a:t>
            </a:r>
            <a:r>
              <a:rPr lang="pl-PL" sz="1400" dirty="0" err="1">
                <a:latin typeface="Helvetica" panose="020B0604020202020204" pitchFamily="34" charset="0"/>
                <a:cs typeface="Helvetica" panose="020B0604020202020204" pitchFamily="34" charset="0"/>
              </a:rPr>
              <a:t>advice</a:t>
            </a:r>
            <a:r>
              <a:rPr lang="pl-PL" sz="1400" dirty="0">
                <a:latin typeface="Helvetica" panose="020B0604020202020204" pitchFamily="34" charset="0"/>
                <a:cs typeface="Helvetica" panose="020B0604020202020204" pitchFamily="34" charset="0"/>
              </a:rPr>
              <a:t> zostanie wywołany w przypadku wykonania jakiejkolwiek metody publicznej</a:t>
            </a:r>
          </a:p>
          <a:p>
            <a:pPr marL="285750" indent="-285750">
              <a:lnSpc>
                <a:spcPct val="150000"/>
              </a:lnSpc>
              <a:buFont typeface="Courier New" panose="02070309020205020404" pitchFamily="49" charset="0"/>
              <a:buChar char="o"/>
            </a:pPr>
            <a:r>
              <a:rPr lang="de-DE" sz="1400" b="1" dirty="0" err="1">
                <a:latin typeface="Helvetica" panose="020B0604020202020204" pitchFamily="34" charset="0"/>
                <a:cs typeface="Helvetica" panose="020B0604020202020204" pitchFamily="34" charset="0"/>
              </a:rPr>
              <a:t>execution</a:t>
            </a:r>
            <a:r>
              <a:rPr lang="de-DE" sz="1400" b="1" dirty="0">
                <a:latin typeface="Helvetica" panose="020B0604020202020204" pitchFamily="34" charset="0"/>
                <a:cs typeface="Helvetica" panose="020B0604020202020204" pitchFamily="34" charset="0"/>
              </a:rPr>
              <a:t>(</a:t>
            </a:r>
            <a:r>
              <a:rPr lang="de-DE" sz="1400" b="1" dirty="0" err="1">
                <a:latin typeface="Helvetica" panose="020B0604020202020204" pitchFamily="34" charset="0"/>
                <a:cs typeface="Helvetica" panose="020B0604020202020204" pitchFamily="34" charset="0"/>
              </a:rPr>
              <a:t>public</a:t>
            </a:r>
            <a:r>
              <a:rPr lang="de-DE" sz="1400" b="1" dirty="0">
                <a:latin typeface="Helvetica" panose="020B0604020202020204" pitchFamily="34" charset="0"/>
                <a:cs typeface="Helvetica" panose="020B0604020202020204" pitchFamily="34" charset="0"/>
              </a:rPr>
              <a:t> </a:t>
            </a:r>
            <a:r>
              <a:rPr lang="de-DE" sz="1400" b="1" dirty="0" err="1">
                <a:latin typeface="Helvetica" panose="020B0604020202020204" pitchFamily="34" charset="0"/>
                <a:cs typeface="Helvetica" panose="020B0604020202020204" pitchFamily="34" charset="0"/>
              </a:rPr>
              <a:t>void</a:t>
            </a:r>
            <a:r>
              <a:rPr lang="de-DE" sz="1400" b="1" dirty="0">
                <a:latin typeface="Helvetica" panose="020B0604020202020204" pitchFamily="34" charset="0"/>
                <a:cs typeface="Helvetica" panose="020B0604020202020204" pitchFamily="34" charset="0"/>
              </a:rPr>
              <a:t> </a:t>
            </a:r>
            <a:r>
              <a:rPr lang="de-DE" sz="1400" b="1" dirty="0" err="1">
                <a:latin typeface="Helvetica" panose="020B0604020202020204" pitchFamily="34" charset="0"/>
                <a:cs typeface="Helvetica" panose="020B0604020202020204" pitchFamily="34" charset="0"/>
              </a:rPr>
              <a:t>set</a:t>
            </a:r>
            <a:r>
              <a:rPr lang="de-DE" sz="1400" b="1" dirty="0">
                <a:latin typeface="Helvetica" panose="020B0604020202020204" pitchFamily="34" charset="0"/>
                <a:cs typeface="Helvetica" panose="020B0604020202020204" pitchFamily="34" charset="0"/>
              </a:rPr>
              <a:t>*(..))</a:t>
            </a:r>
            <a:r>
              <a:rPr lang="pl-PL" sz="1400" b="1" dirty="0">
                <a:latin typeface="Helvetica" panose="020B0604020202020204" pitchFamily="34" charset="0"/>
                <a:cs typeface="Helvetica" panose="020B0604020202020204" pitchFamily="34" charset="0"/>
              </a:rPr>
              <a:t> </a:t>
            </a:r>
            <a:r>
              <a:rPr lang="pl-PL" sz="1400" dirty="0">
                <a:latin typeface="Helvetica" panose="020B0604020202020204" pitchFamily="34" charset="0"/>
                <a:cs typeface="Helvetica" panose="020B0604020202020204" pitchFamily="34" charset="0"/>
              </a:rPr>
              <a:t>– </a:t>
            </a:r>
            <a:r>
              <a:rPr lang="pl-PL" sz="1400" dirty="0" err="1">
                <a:latin typeface="Helvetica" panose="020B0604020202020204" pitchFamily="34" charset="0"/>
                <a:cs typeface="Helvetica" panose="020B0604020202020204" pitchFamily="34" charset="0"/>
              </a:rPr>
              <a:t>advice</a:t>
            </a:r>
            <a:r>
              <a:rPr lang="pl-PL" sz="1400" dirty="0">
                <a:latin typeface="Helvetica" panose="020B0604020202020204" pitchFamily="34" charset="0"/>
                <a:cs typeface="Helvetica" panose="020B0604020202020204" pitchFamily="34" charset="0"/>
              </a:rPr>
              <a:t> wykonany dla każdej </a:t>
            </a:r>
            <a:r>
              <a:rPr lang="pl-PL" sz="1400" dirty="0" err="1">
                <a:latin typeface="Helvetica" panose="020B0604020202020204" pitchFamily="34" charset="0"/>
                <a:cs typeface="Helvetica" panose="020B0604020202020204" pitchFamily="34" charset="0"/>
              </a:rPr>
              <a:t>meotdy</a:t>
            </a:r>
            <a:r>
              <a:rPr lang="pl-PL" sz="1400" dirty="0">
                <a:latin typeface="Helvetica" panose="020B0604020202020204" pitchFamily="34" charset="0"/>
                <a:cs typeface="Helvetica" panose="020B0604020202020204" pitchFamily="34" charset="0"/>
              </a:rPr>
              <a:t> publicznej, nie zwracającej niczego i której nazwa rozpoczyna się od wyrażenia „set”</a:t>
            </a:r>
          </a:p>
          <a:p>
            <a:pPr marL="285750" indent="-285750">
              <a:lnSpc>
                <a:spcPct val="150000"/>
              </a:lnSpc>
              <a:buFont typeface="Courier New" panose="02070309020205020404" pitchFamily="49" charset="0"/>
              <a:buChar char="o"/>
            </a:pPr>
            <a:r>
              <a:rPr lang="de-DE" sz="1400" b="1" dirty="0">
                <a:latin typeface="Helvetica" panose="020B0604020202020204" pitchFamily="34" charset="0"/>
                <a:cs typeface="Helvetica" panose="020B0604020202020204" pitchFamily="34" charset="0"/>
              </a:rPr>
              <a:t>@</a:t>
            </a:r>
            <a:r>
              <a:rPr lang="de-DE" sz="1400" b="1" dirty="0" err="1">
                <a:latin typeface="Helvetica" panose="020B0604020202020204" pitchFamily="34" charset="0"/>
                <a:cs typeface="Helvetica" panose="020B0604020202020204" pitchFamily="34" charset="0"/>
              </a:rPr>
              <a:t>annotation</a:t>
            </a:r>
            <a:r>
              <a:rPr lang="de-DE" sz="1400" b="1" dirty="0">
                <a:latin typeface="Helvetica" panose="020B0604020202020204" pitchFamily="34" charset="0"/>
                <a:cs typeface="Helvetica" panose="020B0604020202020204" pitchFamily="34" charset="0"/>
              </a:rPr>
              <a:t>(</a:t>
            </a:r>
            <a:r>
              <a:rPr lang="de-DE" sz="1400" b="1" dirty="0" err="1">
                <a:latin typeface="Helvetica" panose="020B0604020202020204" pitchFamily="34" charset="0"/>
                <a:cs typeface="Helvetica" panose="020B0604020202020204" pitchFamily="34" charset="0"/>
              </a:rPr>
              <a:t>org.springframework.web.bind.annotation.RequestMapping</a:t>
            </a:r>
            <a:r>
              <a:rPr lang="de-DE" sz="1400" b="1" dirty="0">
                <a:latin typeface="Helvetica" panose="020B0604020202020204" pitchFamily="34" charset="0"/>
                <a:cs typeface="Helvetica" panose="020B0604020202020204" pitchFamily="34" charset="0"/>
              </a:rPr>
              <a:t>)</a:t>
            </a:r>
            <a:r>
              <a:rPr lang="pl-PL" sz="1400" b="1" dirty="0">
                <a:latin typeface="Helvetica" panose="020B0604020202020204" pitchFamily="34" charset="0"/>
                <a:cs typeface="Helvetica" panose="020B0604020202020204" pitchFamily="34" charset="0"/>
              </a:rPr>
              <a:t> </a:t>
            </a:r>
            <a:r>
              <a:rPr lang="pl-PL" sz="1400" dirty="0">
                <a:latin typeface="Helvetica" panose="020B0604020202020204" pitchFamily="34" charset="0"/>
                <a:cs typeface="Helvetica" panose="020B0604020202020204" pitchFamily="34" charset="0"/>
              </a:rPr>
              <a:t>– </a:t>
            </a:r>
            <a:r>
              <a:rPr lang="pl-PL" sz="1400" dirty="0" err="1">
                <a:latin typeface="Helvetica" panose="020B0604020202020204" pitchFamily="34" charset="0"/>
                <a:cs typeface="Helvetica" panose="020B0604020202020204" pitchFamily="34" charset="0"/>
              </a:rPr>
              <a:t>advice</a:t>
            </a:r>
            <a:r>
              <a:rPr lang="pl-PL" sz="1400" dirty="0">
                <a:latin typeface="Helvetica" panose="020B0604020202020204" pitchFamily="34" charset="0"/>
                <a:cs typeface="Helvetica" panose="020B0604020202020204" pitchFamily="34" charset="0"/>
              </a:rPr>
              <a:t> wywoływany dla każdego elementu oznaczonego adnotacją </a:t>
            </a:r>
            <a:r>
              <a:rPr lang="pl-PL" sz="1400" dirty="0" err="1">
                <a:latin typeface="Helvetica" panose="020B0604020202020204" pitchFamily="34" charset="0"/>
                <a:cs typeface="Helvetica" panose="020B0604020202020204" pitchFamily="34" charset="0"/>
              </a:rPr>
              <a:t>RequestMapping</a:t>
            </a:r>
            <a:r>
              <a:rPr lang="pl-PL" sz="1400" dirty="0">
                <a:latin typeface="Helvetica" panose="020B0604020202020204" pitchFamily="34" charset="0"/>
                <a:cs typeface="Helvetica" panose="020B0604020202020204" pitchFamily="34" charset="0"/>
              </a:rPr>
              <a:t> ze wskazanego pakietu</a:t>
            </a:r>
          </a:p>
          <a:p>
            <a:pPr marL="285750" indent="-285750">
              <a:lnSpc>
                <a:spcPct val="150000"/>
              </a:lnSpc>
              <a:buFont typeface="Courier New" panose="02070309020205020404" pitchFamily="49" charset="0"/>
              <a:buChar char="o"/>
            </a:pPr>
            <a:r>
              <a:rPr lang="de-DE" sz="1400" b="1" dirty="0">
                <a:latin typeface="Helvetica" panose="020B0604020202020204" pitchFamily="34" charset="0"/>
                <a:cs typeface="Helvetica" panose="020B0604020202020204" pitchFamily="34" charset="0"/>
              </a:rPr>
              <a:t>@</a:t>
            </a:r>
            <a:r>
              <a:rPr lang="de-DE" sz="1400" b="1" dirty="0" err="1">
                <a:latin typeface="Helvetica" panose="020B0604020202020204" pitchFamily="34" charset="0"/>
                <a:cs typeface="Helvetica" panose="020B0604020202020204" pitchFamily="34" charset="0"/>
              </a:rPr>
              <a:t>annotation</a:t>
            </a:r>
            <a:r>
              <a:rPr lang="de-DE" sz="1400" b="1" dirty="0">
                <a:latin typeface="Helvetica" panose="020B0604020202020204" pitchFamily="34" charset="0"/>
                <a:cs typeface="Helvetica" panose="020B0604020202020204" pitchFamily="34" charset="0"/>
              </a:rPr>
              <a:t>(</a:t>
            </a:r>
            <a:r>
              <a:rPr lang="de-DE" sz="1400" b="1" dirty="0" err="1">
                <a:latin typeface="Helvetica" panose="020B0604020202020204" pitchFamily="34" charset="0"/>
                <a:cs typeface="Helvetica" panose="020B0604020202020204" pitchFamily="34" charset="0"/>
              </a:rPr>
              <a:t>org.springframework.web.bind.annotation.RequestMapping</a:t>
            </a:r>
            <a:r>
              <a:rPr lang="de-DE" sz="1400" b="1" dirty="0">
                <a:latin typeface="Helvetica" panose="020B0604020202020204" pitchFamily="34" charset="0"/>
                <a:cs typeface="Helvetica" panose="020B0604020202020204" pitchFamily="34" charset="0"/>
              </a:rPr>
              <a:t>) &amp;&amp; </a:t>
            </a:r>
            <a:r>
              <a:rPr lang="de-DE" sz="1400" b="1" dirty="0" err="1">
                <a:latin typeface="Helvetica" panose="020B0604020202020204" pitchFamily="34" charset="0"/>
                <a:cs typeface="Helvetica" panose="020B0604020202020204" pitchFamily="34" charset="0"/>
              </a:rPr>
              <a:t>execution</a:t>
            </a:r>
            <a:r>
              <a:rPr lang="de-DE" sz="1400" b="1" dirty="0">
                <a:latin typeface="Helvetica" panose="020B0604020202020204" pitchFamily="34" charset="0"/>
                <a:cs typeface="Helvetica" panose="020B0604020202020204" pitchFamily="34" charset="0"/>
              </a:rPr>
              <a:t>(</a:t>
            </a:r>
            <a:r>
              <a:rPr lang="de-DE" sz="1400" b="1" dirty="0" err="1">
                <a:latin typeface="Helvetica" panose="020B0604020202020204" pitchFamily="34" charset="0"/>
                <a:cs typeface="Helvetica" panose="020B0604020202020204" pitchFamily="34" charset="0"/>
              </a:rPr>
              <a:t>public</a:t>
            </a:r>
            <a:r>
              <a:rPr lang="de-DE" sz="1400" b="1" dirty="0">
                <a:latin typeface="Helvetica" panose="020B0604020202020204" pitchFamily="34" charset="0"/>
                <a:cs typeface="Helvetica" panose="020B0604020202020204" pitchFamily="34" charset="0"/>
              </a:rPr>
              <a:t> * </a:t>
            </a:r>
            <a:r>
              <a:rPr lang="de-DE" sz="1400" b="1" dirty="0" err="1">
                <a:latin typeface="Helvetica" panose="020B0604020202020204" pitchFamily="34" charset="0"/>
                <a:cs typeface="Helvetica" panose="020B0604020202020204" pitchFamily="34" charset="0"/>
              </a:rPr>
              <a:t>admin</a:t>
            </a:r>
            <a:r>
              <a:rPr lang="de-DE" sz="1400" b="1" dirty="0">
                <a:latin typeface="Helvetica" panose="020B0604020202020204" pitchFamily="34" charset="0"/>
                <a:cs typeface="Helvetica" panose="020B0604020202020204" pitchFamily="34" charset="0"/>
              </a:rPr>
              <a:t>*(..))</a:t>
            </a:r>
            <a:r>
              <a:rPr lang="pl-PL" sz="1400" b="1" dirty="0">
                <a:latin typeface="Helvetica" panose="020B0604020202020204" pitchFamily="34" charset="0"/>
                <a:cs typeface="Helvetica" panose="020B0604020202020204" pitchFamily="34" charset="0"/>
              </a:rPr>
              <a:t> </a:t>
            </a:r>
            <a:r>
              <a:rPr lang="pl-PL" sz="1400" dirty="0">
                <a:latin typeface="Helvetica" panose="020B0604020202020204" pitchFamily="34" charset="0"/>
                <a:cs typeface="Helvetica" panose="020B0604020202020204" pitchFamily="34" charset="0"/>
              </a:rPr>
              <a:t>- </a:t>
            </a:r>
            <a:r>
              <a:rPr lang="pl-PL" sz="1400" dirty="0" err="1">
                <a:latin typeface="Helvetica" panose="020B0604020202020204" pitchFamily="34" charset="0"/>
                <a:cs typeface="Helvetica" panose="020B0604020202020204" pitchFamily="34" charset="0"/>
              </a:rPr>
              <a:t>advice</a:t>
            </a:r>
            <a:r>
              <a:rPr lang="pl-PL" sz="1400" dirty="0">
                <a:latin typeface="Helvetica" panose="020B0604020202020204" pitchFamily="34" charset="0"/>
                <a:cs typeface="Helvetica" panose="020B0604020202020204" pitchFamily="34" charset="0"/>
              </a:rPr>
              <a:t> będzie wywołany w przypadku wywołania metod ze wskazaną adnotacją </a:t>
            </a:r>
            <a:r>
              <a:rPr lang="pl-PL" sz="1400" dirty="0" err="1">
                <a:latin typeface="Helvetica" panose="020B0604020202020204" pitchFamily="34" charset="0"/>
                <a:cs typeface="Helvetica" panose="020B0604020202020204" pitchFamily="34" charset="0"/>
              </a:rPr>
              <a:t>RequestMapping</a:t>
            </a:r>
            <a:r>
              <a:rPr lang="pl-PL" sz="1400" dirty="0">
                <a:latin typeface="Helvetica" panose="020B0604020202020204" pitchFamily="34" charset="0"/>
                <a:cs typeface="Helvetica" panose="020B0604020202020204" pitchFamily="34" charset="0"/>
              </a:rPr>
              <a:t>, które będą metodami publicznymi </a:t>
            </a:r>
            <a:br>
              <a:rPr lang="pl-PL" sz="1400" dirty="0">
                <a:latin typeface="Helvetica" panose="020B0604020202020204" pitchFamily="34" charset="0"/>
                <a:cs typeface="Helvetica" panose="020B0604020202020204" pitchFamily="34" charset="0"/>
              </a:rPr>
            </a:br>
            <a:r>
              <a:rPr lang="pl-PL" sz="1400" dirty="0">
                <a:latin typeface="Helvetica" panose="020B0604020202020204" pitchFamily="34" charset="0"/>
                <a:cs typeface="Helvetica" panose="020B0604020202020204" pitchFamily="34" charset="0"/>
              </a:rPr>
              <a:t>a ich nazwa rozpocznie się od nazwy admin</a:t>
            </a:r>
            <a:endParaRPr lang="de-DE" sz="1400" dirty="0">
              <a:latin typeface="Helvetica" panose="020B0604020202020204" pitchFamily="34" charset="0"/>
              <a:cs typeface="Helvetica" panose="020B0604020202020204" pitchFamily="34" charset="0"/>
            </a:endParaRPr>
          </a:p>
          <a:p>
            <a:pPr>
              <a:lnSpc>
                <a:spcPct val="150000"/>
              </a:lnSpc>
            </a:pPr>
            <a:endParaRPr lang="de-DE" sz="1000" i="1"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83926845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87</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8.4. Spring AOP – Rodzaje </a:t>
            </a:r>
            <a:r>
              <a:rPr lang="pl-PL" sz="2900" dirty="0" err="1">
                <a:solidFill>
                  <a:srgbClr val="002C58"/>
                </a:solidFill>
                <a:latin typeface="Helvetica" pitchFamily="2" charset="0"/>
                <a:ea typeface="+mn-ea"/>
                <a:cs typeface="+mn-cs"/>
              </a:rPr>
              <a:t>advice</a:t>
            </a:r>
            <a:endParaRPr lang="pl-PL" sz="2900"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9EFC10D-FF81-8A26-B3AF-65436B2D04BB}"/>
              </a:ext>
            </a:extLst>
          </p:cNvPr>
          <p:cNvSpPr txBox="1"/>
          <p:nvPr/>
        </p:nvSpPr>
        <p:spPr>
          <a:xfrm>
            <a:off x="638265" y="836104"/>
            <a:ext cx="10563135" cy="2926122"/>
          </a:xfrm>
          <a:prstGeom prst="rect">
            <a:avLst/>
          </a:prstGeom>
          <a:noFill/>
        </p:spPr>
        <p:txBody>
          <a:bodyPr wrap="square">
            <a:spAutoFit/>
          </a:bodyPr>
          <a:lstStyle/>
          <a:p>
            <a:pPr>
              <a:lnSpc>
                <a:spcPct val="150000"/>
              </a:lnSpc>
            </a:pPr>
            <a:r>
              <a:rPr lang="pl-PL" sz="2000" b="1" dirty="0">
                <a:latin typeface="Helvetica" panose="020B0604020202020204" pitchFamily="34" charset="0"/>
                <a:cs typeface="Helvetica" panose="020B0604020202020204" pitchFamily="34" charset="0"/>
              </a:rPr>
              <a:t>Rodzaje </a:t>
            </a:r>
            <a:r>
              <a:rPr lang="pl-PL" sz="2000" b="1" dirty="0" err="1">
                <a:latin typeface="Helvetica" panose="020B0604020202020204" pitchFamily="34" charset="0"/>
                <a:cs typeface="Helvetica" panose="020B0604020202020204" pitchFamily="34" charset="0"/>
              </a:rPr>
              <a:t>advice</a:t>
            </a:r>
            <a:endParaRPr lang="pl-PL" sz="2000" b="1" dirty="0">
              <a:latin typeface="Helvetica" panose="020B0604020202020204" pitchFamily="34" charset="0"/>
              <a:cs typeface="Helvetica" panose="020B0604020202020204" pitchFamily="34" charset="0"/>
            </a:endParaRPr>
          </a:p>
          <a:p>
            <a:pPr>
              <a:lnSpc>
                <a:spcPct val="150000"/>
              </a:lnSpc>
            </a:pPr>
            <a:r>
              <a:rPr lang="pl-PL" sz="1600" b="1" dirty="0">
                <a:latin typeface="Helvetica" panose="020B0604020202020204" pitchFamily="34" charset="0"/>
                <a:cs typeface="Helvetica" panose="020B0604020202020204" pitchFamily="34" charset="0"/>
              </a:rPr>
              <a:t>@Before </a:t>
            </a:r>
            <a:r>
              <a:rPr lang="pl-PL" sz="1600" dirty="0">
                <a:latin typeface="Helvetica" panose="020B0604020202020204" pitchFamily="34" charset="0"/>
                <a:cs typeface="Helvetica" panose="020B0604020202020204" pitchFamily="34" charset="0"/>
              </a:rPr>
              <a:t>– wykonywanie przed wykonaniem </a:t>
            </a:r>
            <a:r>
              <a:rPr lang="pl-PL" sz="1600" dirty="0" err="1">
                <a:latin typeface="Helvetica" panose="020B0604020202020204" pitchFamily="34" charset="0"/>
                <a:cs typeface="Helvetica" panose="020B0604020202020204" pitchFamily="34" charset="0"/>
              </a:rPr>
              <a:t>JoinPointa</a:t>
            </a:r>
            <a:endParaRPr lang="pl-PL" sz="1600" dirty="0">
              <a:latin typeface="Helvetica" panose="020B0604020202020204" pitchFamily="34" charset="0"/>
              <a:cs typeface="Helvetica" panose="020B0604020202020204" pitchFamily="34" charset="0"/>
            </a:endParaRPr>
          </a:p>
          <a:p>
            <a:pPr>
              <a:lnSpc>
                <a:spcPct val="150000"/>
              </a:lnSpc>
            </a:pPr>
            <a:r>
              <a:rPr lang="pl-PL" sz="1600" b="1" dirty="0">
                <a:latin typeface="Helvetica" panose="020B0604020202020204" pitchFamily="34" charset="0"/>
                <a:cs typeface="Helvetica" panose="020B0604020202020204" pitchFamily="34" charset="0"/>
              </a:rPr>
              <a:t>@AfterReturning </a:t>
            </a:r>
            <a:r>
              <a:rPr lang="pl-PL" sz="1600" dirty="0">
                <a:latin typeface="Helvetica" panose="020B0604020202020204" pitchFamily="34" charset="0"/>
                <a:cs typeface="Helvetica" panose="020B0604020202020204" pitchFamily="34" charset="0"/>
              </a:rPr>
              <a:t>– wykonywanie po bezproblemowym(bez </a:t>
            </a:r>
            <a:r>
              <a:rPr lang="pl-PL" sz="1600" dirty="0" err="1">
                <a:latin typeface="Helvetica" panose="020B0604020202020204" pitchFamily="34" charset="0"/>
                <a:cs typeface="Helvetica" panose="020B0604020202020204" pitchFamily="34" charset="0"/>
              </a:rPr>
              <a:t>Exceptionów</a:t>
            </a:r>
            <a:r>
              <a:rPr lang="pl-PL" sz="1600" dirty="0">
                <a:latin typeface="Helvetica" panose="020B0604020202020204" pitchFamily="34" charset="0"/>
                <a:cs typeface="Helvetica" panose="020B0604020202020204" pitchFamily="34" charset="0"/>
              </a:rPr>
              <a:t>) wywołaniu </a:t>
            </a:r>
            <a:r>
              <a:rPr lang="pl-PL" sz="1600" dirty="0" err="1">
                <a:latin typeface="Helvetica" panose="020B0604020202020204" pitchFamily="34" charset="0"/>
                <a:cs typeface="Helvetica" panose="020B0604020202020204" pitchFamily="34" charset="0"/>
              </a:rPr>
              <a:t>JoinPointa</a:t>
            </a:r>
            <a:endParaRPr lang="pl-PL" sz="1600" dirty="0">
              <a:latin typeface="Helvetica" panose="020B0604020202020204" pitchFamily="34" charset="0"/>
              <a:cs typeface="Helvetica" panose="020B0604020202020204" pitchFamily="34" charset="0"/>
            </a:endParaRPr>
          </a:p>
          <a:p>
            <a:pPr>
              <a:lnSpc>
                <a:spcPct val="150000"/>
              </a:lnSpc>
            </a:pPr>
            <a:r>
              <a:rPr lang="pl-PL" sz="1600" b="1" dirty="0">
                <a:latin typeface="Helvetica" panose="020B0604020202020204" pitchFamily="34" charset="0"/>
                <a:cs typeface="Helvetica" panose="020B0604020202020204" pitchFamily="34" charset="0"/>
              </a:rPr>
              <a:t>@AfterThrowing </a:t>
            </a:r>
            <a:r>
              <a:rPr lang="pl-PL" sz="1600" dirty="0">
                <a:latin typeface="Helvetica" panose="020B0604020202020204" pitchFamily="34" charset="0"/>
                <a:cs typeface="Helvetica" panose="020B0604020202020204" pitchFamily="34" charset="0"/>
              </a:rPr>
              <a:t>- wykonywanie po wyrzuceniu wyjątku w </a:t>
            </a:r>
            <a:r>
              <a:rPr lang="pl-PL" sz="1600" dirty="0" err="1">
                <a:latin typeface="Helvetica" panose="020B0604020202020204" pitchFamily="34" charset="0"/>
                <a:cs typeface="Helvetica" panose="020B0604020202020204" pitchFamily="34" charset="0"/>
              </a:rPr>
              <a:t>JoinPointa</a:t>
            </a:r>
            <a:endParaRPr lang="pl-PL" sz="1600" dirty="0">
              <a:latin typeface="Helvetica" panose="020B0604020202020204" pitchFamily="34" charset="0"/>
              <a:cs typeface="Helvetica" panose="020B0604020202020204" pitchFamily="34" charset="0"/>
            </a:endParaRPr>
          </a:p>
          <a:p>
            <a:pPr>
              <a:lnSpc>
                <a:spcPct val="150000"/>
              </a:lnSpc>
            </a:pPr>
            <a:r>
              <a:rPr lang="pl-PL" sz="1600" b="1" dirty="0">
                <a:latin typeface="Helvetica" panose="020B0604020202020204" pitchFamily="34" charset="0"/>
                <a:cs typeface="Helvetica" panose="020B0604020202020204" pitchFamily="34" charset="0"/>
              </a:rPr>
              <a:t>@After </a:t>
            </a:r>
            <a:r>
              <a:rPr lang="pl-PL" sz="1600" dirty="0">
                <a:latin typeface="Helvetica" panose="020B0604020202020204" pitchFamily="34" charset="0"/>
                <a:cs typeface="Helvetica" panose="020B0604020202020204" pitchFamily="34" charset="0"/>
              </a:rPr>
              <a:t>– wykonywanie po wykonaniu </a:t>
            </a:r>
            <a:r>
              <a:rPr lang="pl-PL" sz="1600" dirty="0" err="1">
                <a:latin typeface="Helvetica" panose="020B0604020202020204" pitchFamily="34" charset="0"/>
                <a:cs typeface="Helvetica" panose="020B0604020202020204" pitchFamily="34" charset="0"/>
              </a:rPr>
              <a:t>JoinPointa</a:t>
            </a:r>
            <a:endParaRPr lang="pl-PL" sz="1600" dirty="0">
              <a:latin typeface="Helvetica" panose="020B0604020202020204" pitchFamily="34" charset="0"/>
              <a:cs typeface="Helvetica" panose="020B0604020202020204" pitchFamily="34" charset="0"/>
            </a:endParaRPr>
          </a:p>
          <a:p>
            <a:pPr>
              <a:lnSpc>
                <a:spcPct val="150000"/>
              </a:lnSpc>
            </a:pPr>
            <a:r>
              <a:rPr lang="pl-PL" sz="1600" b="1" dirty="0">
                <a:latin typeface="Helvetica" panose="020B0604020202020204" pitchFamily="34" charset="0"/>
                <a:cs typeface="Helvetica" panose="020B0604020202020204" pitchFamily="34" charset="0"/>
              </a:rPr>
              <a:t>@Around </a:t>
            </a:r>
            <a:r>
              <a:rPr lang="pl-PL" sz="1600" dirty="0">
                <a:latin typeface="Helvetica" panose="020B0604020202020204" pitchFamily="34" charset="0"/>
                <a:cs typeface="Helvetica" panose="020B0604020202020204" pitchFamily="34" charset="0"/>
              </a:rPr>
              <a:t>– wykonywane przed i po wywołaniu </a:t>
            </a:r>
            <a:r>
              <a:rPr lang="pl-PL" sz="1600" dirty="0" err="1">
                <a:latin typeface="Helvetica" panose="020B0604020202020204" pitchFamily="34" charset="0"/>
                <a:cs typeface="Helvetica" panose="020B0604020202020204" pitchFamily="34" charset="0"/>
              </a:rPr>
              <a:t>JoinPointa</a:t>
            </a:r>
            <a:endParaRPr lang="pl-PL" sz="1600" dirty="0">
              <a:latin typeface="Helvetica" panose="020B0604020202020204" pitchFamily="34" charset="0"/>
              <a:cs typeface="Helvetica" panose="020B0604020202020204" pitchFamily="34" charset="0"/>
            </a:endParaRPr>
          </a:p>
          <a:p>
            <a:pPr>
              <a:lnSpc>
                <a:spcPct val="150000"/>
              </a:lnSpc>
            </a:pPr>
            <a:endParaRPr lang="de-DE" sz="1400" dirty="0"/>
          </a:p>
          <a:p>
            <a:pPr>
              <a:lnSpc>
                <a:spcPct val="150000"/>
              </a:lnSpc>
            </a:pPr>
            <a:endParaRPr lang="de-DE" sz="1000" i="1"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84023365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8.5. Spring AOP – Jak rozpocząć?</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2F4C1D7E-7ADF-B883-08E7-58D3F4BEE117}"/>
              </a:ext>
            </a:extLst>
          </p:cNvPr>
          <p:cNvSpPr txBox="1"/>
          <p:nvPr/>
        </p:nvSpPr>
        <p:spPr>
          <a:xfrm>
            <a:off x="645885" y="1099040"/>
            <a:ext cx="10254520" cy="3539430"/>
          </a:xfrm>
          <a:prstGeom prst="rect">
            <a:avLst/>
          </a:prstGeom>
          <a:noFill/>
        </p:spPr>
        <p:txBody>
          <a:bodyPr wrap="square">
            <a:spAutoFit/>
          </a:bodyPr>
          <a:lstStyle/>
          <a:p>
            <a:r>
              <a:rPr lang="pl-PL" sz="1600" dirty="0"/>
              <a:t>W przypadku projektów </a:t>
            </a:r>
            <a:r>
              <a:rPr lang="pl-PL" sz="1600" b="1" dirty="0"/>
              <a:t>Spring </a:t>
            </a:r>
            <a:r>
              <a:rPr lang="pl-PL" sz="1600" b="1" dirty="0" err="1"/>
              <a:t>Boot</a:t>
            </a:r>
            <a:endParaRPr lang="pl-PL" sz="1600" b="1" dirty="0"/>
          </a:p>
          <a:p>
            <a:r>
              <a:rPr lang="pl-PL" sz="1600" dirty="0"/>
              <a:t>1. Dodaj w pom.xml:</a:t>
            </a:r>
          </a:p>
          <a:p>
            <a:r>
              <a:rPr lang="pl-PL" sz="1600" dirty="0"/>
              <a:t>	</a:t>
            </a:r>
          </a:p>
          <a:p>
            <a:r>
              <a:rPr lang="pl-PL" sz="1600" dirty="0"/>
              <a:t>	</a:t>
            </a:r>
            <a:r>
              <a:rPr lang="de-DE" sz="1600" dirty="0">
                <a:latin typeface="Consolas" panose="020B0609020204030204" pitchFamily="49" charset="0"/>
                <a:cs typeface="Consolas" panose="020B0609020204030204" pitchFamily="49" charset="0"/>
              </a:rPr>
              <a:t>&lt;</a:t>
            </a:r>
            <a:r>
              <a:rPr lang="de-DE" sz="1600" dirty="0" err="1">
                <a:latin typeface="Consolas" panose="020B0609020204030204" pitchFamily="49" charset="0"/>
                <a:cs typeface="Consolas" panose="020B0609020204030204" pitchFamily="49" charset="0"/>
              </a:rPr>
              <a:t>dependency</a:t>
            </a:r>
            <a:r>
              <a:rPr lang="de-DE" sz="1600" dirty="0">
                <a:latin typeface="Consolas" panose="020B0609020204030204" pitchFamily="49" charset="0"/>
                <a:cs typeface="Consolas" panose="020B0609020204030204" pitchFamily="49" charset="0"/>
              </a:rPr>
              <a:t>&gt;</a:t>
            </a:r>
            <a:endParaRPr lang="pl-PL" sz="1600" dirty="0">
              <a:latin typeface="Consolas" panose="020B0609020204030204" pitchFamily="49" charset="0"/>
              <a:cs typeface="Consolas" panose="020B0609020204030204" pitchFamily="49" charset="0"/>
            </a:endParaRPr>
          </a:p>
          <a:p>
            <a:r>
              <a:rPr lang="pl-PL" sz="1600" dirty="0">
                <a:latin typeface="Consolas" panose="020B0609020204030204" pitchFamily="49" charset="0"/>
                <a:cs typeface="Consolas" panose="020B0609020204030204" pitchFamily="49" charset="0"/>
              </a:rPr>
              <a:t>		</a:t>
            </a:r>
            <a:r>
              <a:rPr lang="de-DE" sz="1600" dirty="0">
                <a:latin typeface="Consolas" panose="020B0609020204030204" pitchFamily="49" charset="0"/>
                <a:cs typeface="Consolas" panose="020B0609020204030204" pitchFamily="49" charset="0"/>
              </a:rPr>
              <a:t>&lt;</a:t>
            </a:r>
            <a:r>
              <a:rPr lang="de-DE" sz="1600" dirty="0" err="1">
                <a:latin typeface="Consolas" panose="020B0609020204030204" pitchFamily="49" charset="0"/>
                <a:cs typeface="Consolas" panose="020B0609020204030204" pitchFamily="49" charset="0"/>
              </a:rPr>
              <a:t>groupId</a:t>
            </a:r>
            <a:r>
              <a:rPr lang="de-DE" sz="1600" dirty="0">
                <a:latin typeface="Consolas" panose="020B0609020204030204" pitchFamily="49" charset="0"/>
                <a:cs typeface="Consolas" panose="020B0609020204030204" pitchFamily="49" charset="0"/>
              </a:rPr>
              <a:t>&gt;</a:t>
            </a:r>
            <a:r>
              <a:rPr lang="de-DE" sz="1600" dirty="0" err="1">
                <a:latin typeface="Consolas" panose="020B0609020204030204" pitchFamily="49" charset="0"/>
                <a:cs typeface="Consolas" panose="020B0609020204030204" pitchFamily="49" charset="0"/>
              </a:rPr>
              <a:t>org.springframework.boot</a:t>
            </a:r>
            <a:r>
              <a:rPr lang="de-DE" sz="1600" dirty="0">
                <a:latin typeface="Consolas" panose="020B0609020204030204" pitchFamily="49" charset="0"/>
                <a:cs typeface="Consolas" panose="020B0609020204030204" pitchFamily="49" charset="0"/>
              </a:rPr>
              <a:t>&lt;/</a:t>
            </a:r>
            <a:r>
              <a:rPr lang="de-DE" sz="1600" dirty="0" err="1">
                <a:latin typeface="Consolas" panose="020B0609020204030204" pitchFamily="49" charset="0"/>
                <a:cs typeface="Consolas" panose="020B0609020204030204" pitchFamily="49" charset="0"/>
              </a:rPr>
              <a:t>groupId</a:t>
            </a:r>
            <a:r>
              <a:rPr lang="de-DE" sz="1600" dirty="0">
                <a:latin typeface="Consolas" panose="020B0609020204030204" pitchFamily="49" charset="0"/>
                <a:cs typeface="Consolas" panose="020B0609020204030204" pitchFamily="49" charset="0"/>
              </a:rPr>
              <a:t>&gt;</a:t>
            </a:r>
            <a:endParaRPr lang="pl-PL" sz="1600" dirty="0">
              <a:latin typeface="Consolas" panose="020B0609020204030204" pitchFamily="49" charset="0"/>
              <a:cs typeface="Consolas" panose="020B0609020204030204" pitchFamily="49" charset="0"/>
            </a:endParaRPr>
          </a:p>
          <a:p>
            <a:r>
              <a:rPr lang="pl-PL" sz="1600" dirty="0">
                <a:latin typeface="Consolas" panose="020B0609020204030204" pitchFamily="49" charset="0"/>
                <a:cs typeface="Consolas" panose="020B0609020204030204" pitchFamily="49" charset="0"/>
              </a:rPr>
              <a:t>		</a:t>
            </a:r>
            <a:r>
              <a:rPr lang="de-DE" sz="1600" dirty="0">
                <a:latin typeface="Consolas" panose="020B0609020204030204" pitchFamily="49" charset="0"/>
                <a:cs typeface="Consolas" panose="020B0609020204030204" pitchFamily="49" charset="0"/>
              </a:rPr>
              <a:t>&lt;</a:t>
            </a:r>
            <a:r>
              <a:rPr lang="de-DE" sz="1600" dirty="0" err="1">
                <a:latin typeface="Consolas" panose="020B0609020204030204" pitchFamily="49" charset="0"/>
                <a:cs typeface="Consolas" panose="020B0609020204030204" pitchFamily="49" charset="0"/>
              </a:rPr>
              <a:t>artifactId</a:t>
            </a:r>
            <a:r>
              <a:rPr lang="de-DE" sz="1600" dirty="0">
                <a:latin typeface="Consolas" panose="020B0609020204030204" pitchFamily="49" charset="0"/>
                <a:cs typeface="Consolas" panose="020B0609020204030204" pitchFamily="49" charset="0"/>
              </a:rPr>
              <a:t>&gt;</a:t>
            </a:r>
            <a:r>
              <a:rPr lang="de-DE" sz="1600" b="1" dirty="0">
                <a:latin typeface="Consolas" panose="020B0609020204030204" pitchFamily="49" charset="0"/>
                <a:cs typeface="Consolas" panose="020B0609020204030204" pitchFamily="49" charset="0"/>
              </a:rPr>
              <a:t>spring-boot-starter-</a:t>
            </a:r>
            <a:r>
              <a:rPr lang="de-DE" sz="1600" b="1" dirty="0" err="1">
                <a:latin typeface="Consolas" panose="020B0609020204030204" pitchFamily="49" charset="0"/>
                <a:cs typeface="Consolas" panose="020B0609020204030204" pitchFamily="49" charset="0"/>
              </a:rPr>
              <a:t>aop</a:t>
            </a:r>
            <a:r>
              <a:rPr lang="de-DE" sz="1600" dirty="0">
                <a:latin typeface="Consolas" panose="020B0609020204030204" pitchFamily="49" charset="0"/>
                <a:cs typeface="Consolas" panose="020B0609020204030204" pitchFamily="49" charset="0"/>
              </a:rPr>
              <a:t>&lt;/</a:t>
            </a:r>
            <a:r>
              <a:rPr lang="de-DE" sz="1600" dirty="0" err="1">
                <a:latin typeface="Consolas" panose="020B0609020204030204" pitchFamily="49" charset="0"/>
                <a:cs typeface="Consolas" panose="020B0609020204030204" pitchFamily="49" charset="0"/>
              </a:rPr>
              <a:t>artifactId</a:t>
            </a:r>
            <a:r>
              <a:rPr lang="de-DE" sz="1600" dirty="0">
                <a:latin typeface="Consolas" panose="020B0609020204030204" pitchFamily="49" charset="0"/>
                <a:cs typeface="Consolas" panose="020B0609020204030204" pitchFamily="49" charset="0"/>
              </a:rPr>
              <a:t>&gt; </a:t>
            </a:r>
            <a:r>
              <a:rPr lang="pl-PL" sz="1600" dirty="0">
                <a:latin typeface="Consolas" panose="020B0609020204030204" pitchFamily="49" charset="0"/>
                <a:cs typeface="Consolas" panose="020B0609020204030204" pitchFamily="49" charset="0"/>
              </a:rPr>
              <a:t>	</a:t>
            </a:r>
          </a:p>
          <a:p>
            <a:r>
              <a:rPr lang="pl-PL" sz="1600" dirty="0">
                <a:latin typeface="Consolas" panose="020B0609020204030204" pitchFamily="49" charset="0"/>
                <a:cs typeface="Consolas" panose="020B0609020204030204" pitchFamily="49" charset="0"/>
              </a:rPr>
              <a:t>	</a:t>
            </a:r>
            <a:r>
              <a:rPr lang="de-DE" sz="1600" dirty="0">
                <a:latin typeface="Consolas" panose="020B0609020204030204" pitchFamily="49" charset="0"/>
                <a:cs typeface="Consolas" panose="020B0609020204030204" pitchFamily="49" charset="0"/>
              </a:rPr>
              <a:t>&lt;/</a:t>
            </a:r>
            <a:r>
              <a:rPr lang="de-DE" sz="1600" dirty="0" err="1">
                <a:latin typeface="Consolas" panose="020B0609020204030204" pitchFamily="49" charset="0"/>
                <a:cs typeface="Consolas" panose="020B0609020204030204" pitchFamily="49" charset="0"/>
              </a:rPr>
              <a:t>dependency</a:t>
            </a:r>
            <a:r>
              <a:rPr lang="de-DE" sz="1600" dirty="0">
                <a:latin typeface="Consolas" panose="020B0609020204030204" pitchFamily="49" charset="0"/>
                <a:cs typeface="Consolas" panose="020B0609020204030204" pitchFamily="49" charset="0"/>
              </a:rPr>
              <a:t>&gt;</a:t>
            </a:r>
            <a:endParaRPr lang="pl-PL" sz="1600" dirty="0">
              <a:latin typeface="Consolas" panose="020B0609020204030204" pitchFamily="49" charset="0"/>
              <a:cs typeface="Consolas" panose="020B0609020204030204" pitchFamily="49" charset="0"/>
            </a:endParaRPr>
          </a:p>
          <a:p>
            <a:endParaRPr lang="pl-PL" sz="1600" dirty="0"/>
          </a:p>
          <a:p>
            <a:r>
              <a:rPr lang="pl-PL" sz="1600" dirty="0"/>
              <a:t>2. Pozwól springowi na generowanie AOP </a:t>
            </a:r>
            <a:r>
              <a:rPr lang="pl-PL" sz="1600" dirty="0" err="1"/>
              <a:t>proxy</a:t>
            </a:r>
            <a:r>
              <a:rPr lang="pl-PL" sz="1600" dirty="0"/>
              <a:t> poprzez dodanie konfiguracji</a:t>
            </a:r>
          </a:p>
          <a:p>
            <a:pPr marL="514350" indent="-514350">
              <a:buFont typeface="+mj-lt"/>
              <a:buAutoNum type="arabicPeriod"/>
            </a:pPr>
            <a:endParaRPr lang="pl-PL" sz="1600" dirty="0"/>
          </a:p>
          <a:p>
            <a:r>
              <a:rPr lang="pl-PL" sz="1600" dirty="0"/>
              <a:t>	</a:t>
            </a:r>
            <a:r>
              <a:rPr lang="de-DE" sz="1600" dirty="0">
                <a:latin typeface="Consolas" panose="020B0609020204030204" pitchFamily="49" charset="0"/>
                <a:cs typeface="Consolas" panose="020B0609020204030204" pitchFamily="49" charset="0"/>
              </a:rPr>
              <a:t>@Configuration</a:t>
            </a:r>
            <a:endParaRPr lang="pl-PL" sz="1600" dirty="0">
              <a:latin typeface="Consolas" panose="020B0609020204030204" pitchFamily="49" charset="0"/>
              <a:cs typeface="Consolas" panose="020B0609020204030204" pitchFamily="49" charset="0"/>
            </a:endParaRPr>
          </a:p>
          <a:p>
            <a:r>
              <a:rPr lang="pl-PL" sz="1600" dirty="0">
                <a:latin typeface="Consolas" panose="020B0609020204030204" pitchFamily="49" charset="0"/>
                <a:cs typeface="Consolas" panose="020B0609020204030204" pitchFamily="49" charset="0"/>
              </a:rPr>
              <a:t>	</a:t>
            </a:r>
            <a:r>
              <a:rPr lang="de-DE" sz="1600" b="1" dirty="0">
                <a:latin typeface="Consolas" panose="020B0609020204030204" pitchFamily="49" charset="0"/>
                <a:cs typeface="Consolas" panose="020B0609020204030204" pitchFamily="49" charset="0"/>
              </a:rPr>
              <a:t>@EnableAspectJAutoProxy </a:t>
            </a:r>
            <a:endParaRPr lang="pl-PL" sz="1600" b="1" dirty="0">
              <a:latin typeface="Consolas" panose="020B0609020204030204" pitchFamily="49" charset="0"/>
              <a:cs typeface="Consolas" panose="020B0609020204030204" pitchFamily="49" charset="0"/>
            </a:endParaRPr>
          </a:p>
          <a:p>
            <a:r>
              <a:rPr lang="pl-PL" sz="1600" dirty="0">
                <a:latin typeface="Consolas" panose="020B0609020204030204" pitchFamily="49" charset="0"/>
                <a:cs typeface="Consolas" panose="020B0609020204030204" pitchFamily="49" charset="0"/>
              </a:rPr>
              <a:t>	</a:t>
            </a:r>
            <a:r>
              <a:rPr lang="de-DE" sz="1600" dirty="0" err="1">
                <a:latin typeface="Consolas" panose="020B0609020204030204" pitchFamily="49" charset="0"/>
                <a:cs typeface="Consolas" panose="020B0609020204030204" pitchFamily="49" charset="0"/>
              </a:rPr>
              <a:t>public</a:t>
            </a:r>
            <a:r>
              <a:rPr lang="de-DE" sz="1600" dirty="0">
                <a:latin typeface="Consolas" panose="020B0609020204030204" pitchFamily="49" charset="0"/>
                <a:cs typeface="Consolas" panose="020B0609020204030204" pitchFamily="49" charset="0"/>
              </a:rPr>
              <a:t> </a:t>
            </a:r>
            <a:r>
              <a:rPr lang="de-DE" sz="1600" dirty="0" err="1">
                <a:latin typeface="Consolas" panose="020B0609020204030204" pitchFamily="49" charset="0"/>
                <a:cs typeface="Consolas" panose="020B0609020204030204" pitchFamily="49" charset="0"/>
              </a:rPr>
              <a:t>class</a:t>
            </a:r>
            <a:r>
              <a:rPr lang="de-DE" sz="1600" dirty="0">
                <a:latin typeface="Consolas" panose="020B0609020204030204" pitchFamily="49" charset="0"/>
                <a:cs typeface="Consolas" panose="020B0609020204030204" pitchFamily="49" charset="0"/>
              </a:rPr>
              <a:t> </a:t>
            </a:r>
            <a:r>
              <a:rPr lang="de-DE" sz="1600" dirty="0" err="1">
                <a:latin typeface="Consolas" panose="020B0609020204030204" pitchFamily="49" charset="0"/>
                <a:cs typeface="Consolas" panose="020B0609020204030204" pitchFamily="49" charset="0"/>
              </a:rPr>
              <a:t>ApplicationConfiguration</a:t>
            </a:r>
            <a:r>
              <a:rPr lang="de-DE" sz="1600" dirty="0">
                <a:latin typeface="Consolas" panose="020B0609020204030204" pitchFamily="49" charset="0"/>
                <a:cs typeface="Consolas" panose="020B0609020204030204" pitchFamily="49" charset="0"/>
              </a:rPr>
              <a:t> { }</a:t>
            </a:r>
          </a:p>
          <a:p>
            <a:endParaRPr lang="de-DE" sz="1600" dirty="0"/>
          </a:p>
        </p:txBody>
      </p:sp>
    </p:spTree>
    <p:extLst>
      <p:ext uri="{BB962C8B-B14F-4D97-AF65-F5344CB8AC3E}">
        <p14:creationId xmlns:p14="http://schemas.microsoft.com/office/powerpoint/2010/main" val="303282015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89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8.5. Spring AOP – Jak rozpocząć?</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1">
            <a:extLst>
              <a:ext uri="{FF2B5EF4-FFF2-40B4-BE49-F238E27FC236}">
                <a16:creationId xmlns:a16="http://schemas.microsoft.com/office/drawing/2014/main" id="{3A22E7BF-D553-125D-8292-95369534B25D}"/>
              </a:ext>
            </a:extLst>
          </p:cNvPr>
          <p:cNvSpPr>
            <a:spLocks noChangeArrowheads="1"/>
          </p:cNvSpPr>
          <p:nvPr/>
        </p:nvSpPr>
        <p:spPr bwMode="auto">
          <a:xfrm>
            <a:off x="3771875" y="1997838"/>
            <a:ext cx="6096000" cy="28623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dirty="0">
                <a:ln>
                  <a:noFill/>
                </a:ln>
                <a:solidFill>
                  <a:srgbClr val="9E880D"/>
                </a:solidFill>
                <a:effectLst/>
                <a:latin typeface="JetBrains Mono"/>
              </a:rPr>
              <a:t>@Aspect</a:t>
            </a:r>
            <a:br>
              <a:rPr kumimoji="0" lang="de-DE" altLang="de-DE" b="0" i="0" u="none" strike="noStrike" cap="none" normalizeH="0" baseline="0" dirty="0">
                <a:ln>
                  <a:noFill/>
                </a:ln>
                <a:solidFill>
                  <a:srgbClr val="9E880D"/>
                </a:solidFill>
                <a:effectLst/>
                <a:latin typeface="JetBrains Mono"/>
              </a:rPr>
            </a:br>
            <a:r>
              <a:rPr kumimoji="0" lang="de-DE" altLang="de-DE" b="0" i="0" u="none" strike="noStrike" cap="none" normalizeH="0" baseline="0" dirty="0">
                <a:ln>
                  <a:noFill/>
                </a:ln>
                <a:solidFill>
                  <a:srgbClr val="9E880D"/>
                </a:solidFill>
                <a:effectLst/>
                <a:latin typeface="JetBrains Mono"/>
              </a:rPr>
              <a:t>@Component</a:t>
            </a:r>
            <a:br>
              <a:rPr kumimoji="0" lang="de-DE" altLang="de-DE" b="0" i="0" u="none" strike="noStrike" cap="none" normalizeH="0" baseline="0" dirty="0">
                <a:ln>
                  <a:noFill/>
                </a:ln>
                <a:solidFill>
                  <a:srgbClr val="9E880D"/>
                </a:solidFill>
                <a:effectLst/>
                <a:latin typeface="JetBrains Mono"/>
              </a:rPr>
            </a:br>
            <a:r>
              <a:rPr kumimoji="0" lang="de-DE" altLang="de-DE" b="0" i="0" u="none" strike="noStrike" cap="none" normalizeH="0" baseline="0" dirty="0">
                <a:ln>
                  <a:noFill/>
                </a:ln>
                <a:solidFill>
                  <a:srgbClr val="9E880D"/>
                </a:solidFill>
                <a:effectLst/>
                <a:latin typeface="JetBrains Mono"/>
              </a:rPr>
              <a:t>@Slf4j</a:t>
            </a:r>
            <a:br>
              <a:rPr kumimoji="0" lang="de-DE" altLang="de-DE" b="0" i="0" u="none" strike="noStrike" cap="none" normalizeH="0" baseline="0" dirty="0">
                <a:ln>
                  <a:noFill/>
                </a:ln>
                <a:solidFill>
                  <a:srgbClr val="9E880D"/>
                </a:solidFill>
                <a:effectLst/>
                <a:latin typeface="JetBrains Mono"/>
              </a:rPr>
            </a:br>
            <a:r>
              <a:rPr kumimoji="0" lang="de-DE" altLang="de-DE" b="0" i="0" u="none" strike="noStrike" cap="none" normalizeH="0" baseline="0" dirty="0" err="1">
                <a:ln>
                  <a:noFill/>
                </a:ln>
                <a:solidFill>
                  <a:srgbClr val="0033B3"/>
                </a:solidFill>
                <a:effectLst/>
                <a:latin typeface="JetBrains Mono"/>
              </a:rPr>
              <a:t>public</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33B3"/>
                </a:solidFill>
                <a:effectLst/>
                <a:latin typeface="JetBrains Mono"/>
              </a:rPr>
              <a:t>class</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0000"/>
                </a:solidFill>
                <a:effectLst/>
                <a:latin typeface="JetBrains Mono"/>
              </a:rPr>
              <a:t>LoggingAspect</a:t>
            </a:r>
            <a:r>
              <a:rPr kumimoji="0" lang="de-DE" altLang="de-DE" b="0" i="0" u="none" strike="noStrike" cap="none" normalizeH="0" baseline="0" dirty="0">
                <a:ln>
                  <a:noFill/>
                </a:ln>
                <a:solidFill>
                  <a:srgbClr val="000000"/>
                </a:solidFill>
                <a:effectLst/>
                <a:latin typeface="JetBrains Mono"/>
              </a:rPr>
              <a:t> </a:t>
            </a:r>
            <a:r>
              <a:rPr kumimoji="0" lang="de-DE" altLang="de-DE" b="0" i="0" u="none" strike="noStrike" cap="none" normalizeH="0" baseline="0" dirty="0">
                <a:ln>
                  <a:noFill/>
                </a:ln>
                <a:solidFill>
                  <a:srgbClr val="080808"/>
                </a:solidFill>
                <a:effectLst/>
                <a:latin typeface="JetBrains Mono"/>
              </a:rPr>
              <a:t>{</a:t>
            </a:r>
            <a:br>
              <a:rPr kumimoji="0" lang="de-DE" altLang="de-DE" b="0" i="0" u="none" strike="noStrike" cap="none" normalizeH="0" baseline="0" dirty="0">
                <a:ln>
                  <a:noFill/>
                </a:ln>
                <a:solidFill>
                  <a:srgbClr val="080808"/>
                </a:solidFill>
                <a:effectLst/>
                <a:latin typeface="JetBrains Mono"/>
              </a:rPr>
            </a:br>
            <a:br>
              <a:rPr kumimoji="0" lang="de-DE" altLang="de-DE" b="0" i="0" u="none" strike="noStrike" cap="none" normalizeH="0" baseline="0" dirty="0">
                <a:ln>
                  <a:noFill/>
                </a:ln>
                <a:solidFill>
                  <a:srgbClr val="080808"/>
                </a:solidFill>
                <a:effectLst/>
                <a:latin typeface="JetBrains Mono"/>
              </a:rPr>
            </a:br>
            <a:r>
              <a:rPr kumimoji="0" lang="de-DE" altLang="de-DE" b="0" i="0" u="none" strike="noStrike" cap="none" normalizeH="0" baseline="0" dirty="0">
                <a:ln>
                  <a:noFill/>
                </a:ln>
                <a:solidFill>
                  <a:srgbClr val="080808"/>
                </a:solidFill>
                <a:effectLst/>
                <a:latin typeface="JetBrains Mono"/>
              </a:rPr>
              <a:t>    </a:t>
            </a:r>
            <a:r>
              <a:rPr kumimoji="0" lang="de-DE" altLang="de-DE" b="0" i="0" u="none" strike="noStrike" cap="none" normalizeH="0" baseline="0" dirty="0">
                <a:ln>
                  <a:noFill/>
                </a:ln>
                <a:solidFill>
                  <a:srgbClr val="9E880D"/>
                </a:solidFill>
                <a:effectLst/>
                <a:latin typeface="JetBrains Mono"/>
              </a:rPr>
              <a:t>@Before</a:t>
            </a:r>
            <a:r>
              <a:rPr kumimoji="0" lang="de-DE" altLang="de-DE" b="0" i="0" u="none" strike="noStrike" cap="none" normalizeH="0" baseline="0" dirty="0">
                <a:ln>
                  <a:noFill/>
                </a:ln>
                <a:solidFill>
                  <a:srgbClr val="080808"/>
                </a:solidFill>
                <a:effectLst/>
                <a:latin typeface="JetBrains Mono"/>
              </a:rPr>
              <a:t>(</a:t>
            </a:r>
            <a:r>
              <a:rPr kumimoji="0" lang="de-DE" altLang="de-DE" b="0" i="0" u="none" strike="noStrike" cap="none" normalizeH="0" baseline="0" dirty="0">
                <a:ln>
                  <a:noFill/>
                </a:ln>
                <a:solidFill>
                  <a:srgbClr val="067D17"/>
                </a:solidFill>
                <a:effectLst/>
                <a:latin typeface="JetBrains Mono"/>
              </a:rPr>
              <a:t>"execution(public String </a:t>
            </a:r>
            <a:r>
              <a:rPr kumimoji="0" lang="de-DE" altLang="de-DE" b="0" i="0" u="none" strike="noStrike" cap="none" normalizeH="0" baseline="0" dirty="0" err="1">
                <a:ln>
                  <a:noFill/>
                </a:ln>
                <a:solidFill>
                  <a:srgbClr val="067D17"/>
                </a:solidFill>
                <a:effectLst/>
                <a:latin typeface="JetBrains Mono"/>
              </a:rPr>
              <a:t>getName</a:t>
            </a:r>
            <a:r>
              <a:rPr kumimoji="0" lang="de-DE" altLang="de-DE" b="0" i="0" u="none" strike="noStrike" cap="none" normalizeH="0" baseline="0" dirty="0">
                <a:ln>
                  <a:noFill/>
                </a:ln>
                <a:solidFill>
                  <a:srgbClr val="067D17"/>
                </a:solidFill>
                <a:effectLst/>
                <a:latin typeface="JetBrains Mono"/>
              </a:rPr>
              <a:t>())"</a:t>
            </a:r>
            <a:r>
              <a:rPr kumimoji="0" lang="de-DE" altLang="de-DE" b="0" i="0" u="none" strike="noStrike" cap="none" normalizeH="0" baseline="0" dirty="0">
                <a:ln>
                  <a:noFill/>
                </a:ln>
                <a:solidFill>
                  <a:srgbClr val="080808"/>
                </a:solidFill>
                <a:effectLst/>
                <a:latin typeface="JetBrains Mono"/>
              </a:rPr>
              <a:t>)</a:t>
            </a:r>
            <a:br>
              <a:rPr kumimoji="0" lang="de-DE" altLang="de-DE" b="0" i="0" u="none" strike="noStrike" cap="none" normalizeH="0" baseline="0" dirty="0">
                <a:ln>
                  <a:noFill/>
                </a:ln>
                <a:solidFill>
                  <a:srgbClr val="080808"/>
                </a:solidFill>
                <a:effectLst/>
                <a:latin typeface="JetBrains Mono"/>
              </a:rPr>
            </a:br>
            <a:r>
              <a:rPr kumimoji="0" lang="de-DE" altLang="de-DE" b="0" i="0" u="none" strike="noStrike" cap="none" normalizeH="0" baseline="0" dirty="0">
                <a:ln>
                  <a:noFill/>
                </a:ln>
                <a:solidFill>
                  <a:srgbClr val="080808"/>
                </a:solidFill>
                <a:effectLst/>
                <a:latin typeface="JetBrains Mono"/>
              </a:rPr>
              <a:t>    </a:t>
            </a:r>
            <a:r>
              <a:rPr kumimoji="0" lang="de-DE" altLang="de-DE" b="0" i="0" u="none" strike="noStrike" cap="none" normalizeH="0" baseline="0" dirty="0" err="1">
                <a:ln>
                  <a:noFill/>
                </a:ln>
                <a:solidFill>
                  <a:srgbClr val="0033B3"/>
                </a:solidFill>
                <a:effectLst/>
                <a:latin typeface="JetBrains Mono"/>
              </a:rPr>
              <a:t>public</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33B3"/>
                </a:solidFill>
                <a:effectLst/>
                <a:latin typeface="JetBrains Mono"/>
              </a:rPr>
              <a:t>void</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627A"/>
                </a:solidFill>
                <a:effectLst/>
                <a:latin typeface="JetBrains Mono"/>
              </a:rPr>
              <a:t>getNameAdvice</a:t>
            </a:r>
            <a:r>
              <a:rPr kumimoji="0" lang="de-DE" altLang="de-DE" b="0" i="0" u="none" strike="noStrike" cap="none" normalizeH="0" baseline="0" dirty="0">
                <a:ln>
                  <a:noFill/>
                </a:ln>
                <a:solidFill>
                  <a:srgbClr val="080808"/>
                </a:solidFill>
                <a:effectLst/>
                <a:latin typeface="JetBrains Mono"/>
              </a:rPr>
              <a:t>(){</a:t>
            </a:r>
            <a:br>
              <a:rPr kumimoji="0" lang="de-DE" altLang="de-DE" b="0" i="0" u="none" strike="noStrike" cap="none" normalizeH="0" baseline="0" dirty="0">
                <a:ln>
                  <a:noFill/>
                </a:ln>
                <a:solidFill>
                  <a:srgbClr val="080808"/>
                </a:solidFill>
                <a:effectLst/>
                <a:latin typeface="JetBrains Mono"/>
              </a:rPr>
            </a:br>
            <a:r>
              <a:rPr kumimoji="0" lang="de-DE" altLang="de-DE" b="0" i="0" u="none" strike="noStrike" cap="none" normalizeH="0" baseline="0" dirty="0">
                <a:ln>
                  <a:noFill/>
                </a:ln>
                <a:solidFill>
                  <a:srgbClr val="080808"/>
                </a:solidFill>
                <a:effectLst/>
                <a:latin typeface="JetBrains Mono"/>
              </a:rPr>
              <a:t>        </a:t>
            </a:r>
            <a:r>
              <a:rPr kumimoji="0" lang="de-DE" altLang="de-DE" b="0" i="1" u="none" strike="noStrike" cap="none" normalizeH="0" baseline="0" dirty="0">
                <a:ln>
                  <a:noFill/>
                </a:ln>
                <a:solidFill>
                  <a:srgbClr val="8C8C8C"/>
                </a:solidFill>
                <a:effectLst/>
                <a:latin typeface="JetBrains Mono"/>
              </a:rPr>
              <a:t>// Do </a:t>
            </a:r>
            <a:r>
              <a:rPr kumimoji="0" lang="de-DE" altLang="de-DE" b="0" i="1" u="none" strike="noStrike" cap="none" normalizeH="0" baseline="0" dirty="0" err="1">
                <a:ln>
                  <a:noFill/>
                </a:ln>
                <a:solidFill>
                  <a:srgbClr val="8C8C8C"/>
                </a:solidFill>
                <a:effectLst/>
                <a:latin typeface="JetBrains Mono"/>
              </a:rPr>
              <a:t>something</a:t>
            </a:r>
            <a:br>
              <a:rPr kumimoji="0" lang="de-DE" altLang="de-DE" b="0" i="1" u="none" strike="noStrike" cap="none" normalizeH="0" baseline="0" dirty="0">
                <a:ln>
                  <a:noFill/>
                </a:ln>
                <a:solidFill>
                  <a:srgbClr val="8C8C8C"/>
                </a:solidFill>
                <a:effectLst/>
                <a:latin typeface="JetBrains Mono"/>
              </a:rPr>
            </a:br>
            <a:r>
              <a:rPr kumimoji="0" lang="de-DE" altLang="de-DE" b="0" i="1" u="none" strike="noStrike" cap="none" normalizeH="0" baseline="0" dirty="0">
                <a:ln>
                  <a:noFill/>
                </a:ln>
                <a:solidFill>
                  <a:srgbClr val="8C8C8C"/>
                </a:solidFill>
                <a:effectLst/>
                <a:latin typeface="JetBrains Mono"/>
              </a:rPr>
              <a:t>    </a:t>
            </a:r>
            <a:r>
              <a:rPr kumimoji="0" lang="de-DE" altLang="de-DE" b="0" i="0" u="none" strike="noStrike" cap="none" normalizeH="0" baseline="0" dirty="0">
                <a:ln>
                  <a:noFill/>
                </a:ln>
                <a:solidFill>
                  <a:srgbClr val="080808"/>
                </a:solidFill>
                <a:effectLst/>
                <a:latin typeface="JetBrains Mono"/>
              </a:rPr>
              <a:t>}</a:t>
            </a:r>
            <a:br>
              <a:rPr kumimoji="0" lang="de-DE" altLang="de-DE" b="0" i="0" u="none" strike="noStrike" cap="none" normalizeH="0" baseline="0" dirty="0">
                <a:ln>
                  <a:noFill/>
                </a:ln>
                <a:solidFill>
                  <a:srgbClr val="080808"/>
                </a:solidFill>
                <a:effectLst/>
                <a:latin typeface="JetBrains Mono"/>
              </a:rPr>
            </a:br>
            <a:r>
              <a:rPr kumimoji="0" lang="de-DE" altLang="de-DE" b="0" i="0" u="none" strike="noStrike" cap="none" normalizeH="0" baseline="0" dirty="0">
                <a:ln>
                  <a:noFill/>
                </a:ln>
                <a:solidFill>
                  <a:srgbClr val="080808"/>
                </a:solidFill>
                <a:effectLst/>
                <a:latin typeface="JetBrains Mono"/>
              </a:rPr>
              <a:t>    </a:t>
            </a:r>
            <a:endParaRPr kumimoji="0" lang="de-DE" altLang="de-DE" sz="4400" b="0" i="0" u="none" strike="noStrike" cap="none" normalizeH="0" baseline="0" dirty="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497ECBC7-0AAC-E378-BF9A-33E36E80E5FB}"/>
              </a:ext>
            </a:extLst>
          </p:cNvPr>
          <p:cNvSpPr txBox="1"/>
          <p:nvPr/>
        </p:nvSpPr>
        <p:spPr>
          <a:xfrm>
            <a:off x="914400" y="705005"/>
            <a:ext cx="8382000" cy="400110"/>
          </a:xfrm>
          <a:prstGeom prst="rect">
            <a:avLst/>
          </a:prstGeom>
          <a:noFill/>
        </p:spPr>
        <p:txBody>
          <a:bodyPr wrap="square">
            <a:spAutoFit/>
          </a:bodyPr>
          <a:lstStyle/>
          <a:p>
            <a:r>
              <a:rPr lang="pl-PL" sz="2000" dirty="0">
                <a:solidFill>
                  <a:srgbClr val="002B58"/>
                </a:solidFill>
                <a:latin typeface="Helvetica" pitchFamily="2" charset="0"/>
              </a:rPr>
              <a:t>Dla przykładu informowanie o wywołaniu metody </a:t>
            </a:r>
            <a:r>
              <a:rPr lang="pl-PL" sz="2000" dirty="0" err="1">
                <a:solidFill>
                  <a:srgbClr val="002B58"/>
                </a:solidFill>
                <a:latin typeface="Helvetica" pitchFamily="2" charset="0"/>
              </a:rPr>
              <a:t>getName</a:t>
            </a:r>
            <a:r>
              <a:rPr lang="pl-PL" sz="2000" dirty="0">
                <a:solidFill>
                  <a:srgbClr val="002B58"/>
                </a:solidFill>
                <a:latin typeface="Helvetica" pitchFamily="2" charset="0"/>
              </a:rPr>
              <a:t>()</a:t>
            </a:r>
          </a:p>
        </p:txBody>
      </p:sp>
    </p:spTree>
    <p:extLst>
      <p:ext uri="{BB962C8B-B14F-4D97-AF65-F5344CB8AC3E}">
        <p14:creationId xmlns:p14="http://schemas.microsoft.com/office/powerpoint/2010/main" val="3808152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a:latin typeface="Metropolis"/>
              </a:rPr>
              <a:t>reactive.</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943880"/>
            <a:ext cx="12192000" cy="523220"/>
          </a:xfrm>
          <a:prstGeom prst="rect">
            <a:avLst/>
          </a:prstGeom>
          <a:noFill/>
        </p:spPr>
        <p:txBody>
          <a:bodyPr wrap="square">
            <a:spAutoFit/>
          </a:bodyPr>
          <a:lstStyle/>
          <a:p>
            <a:pPr algn="ctr"/>
            <a:r>
              <a:rPr lang="pl-PL" sz="2800" b="1">
                <a:latin typeface="Helvetica" panose="020B0604020202020204" pitchFamily="34" charset="0"/>
                <a:cs typeface="Helvetica" panose="020B0604020202020204" pitchFamily="34" charset="0"/>
              </a:rPr>
              <a:t>2. Wprowadzenie</a:t>
            </a:r>
          </a:p>
        </p:txBody>
      </p:sp>
    </p:spTree>
    <p:extLst>
      <p:ext uri="{BB962C8B-B14F-4D97-AF65-F5344CB8AC3E}">
        <p14:creationId xmlns:p14="http://schemas.microsoft.com/office/powerpoint/2010/main" val="246448743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90</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8.6. Spring AOP</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1812034" y="767297"/>
            <a:ext cx="8382000" cy="461665"/>
          </a:xfrm>
          <a:prstGeom prst="rect">
            <a:avLst/>
          </a:prstGeom>
          <a:noFill/>
        </p:spPr>
        <p:txBody>
          <a:bodyPr wrap="square">
            <a:spAutoFit/>
          </a:bodyPr>
          <a:lstStyle/>
          <a:p>
            <a:pPr algn="ctr"/>
            <a:r>
              <a:rPr lang="pl-PL" sz="2400" b="1" dirty="0">
                <a:solidFill>
                  <a:srgbClr val="002B58"/>
                </a:solidFill>
                <a:latin typeface="Helvetica" pitchFamily="2" charset="0"/>
              </a:rPr>
              <a:t>Zadanie</a:t>
            </a:r>
            <a:endParaRPr lang="pl-PL" sz="2000" b="1" dirty="0">
              <a:solidFill>
                <a:srgbClr val="002B58"/>
              </a:solidFill>
              <a:latin typeface="Helvetica" pitchFamily="2" charset="0"/>
            </a:endParaRPr>
          </a:p>
        </p:txBody>
      </p:sp>
      <p:sp>
        <p:nvSpPr>
          <p:cNvPr id="9" name="Textfeld 8">
            <a:extLst>
              <a:ext uri="{FF2B5EF4-FFF2-40B4-BE49-F238E27FC236}">
                <a16:creationId xmlns:a16="http://schemas.microsoft.com/office/drawing/2014/main" id="{C4930A7A-19D0-1BA5-C5D5-70EB6D7D481F}"/>
              </a:ext>
            </a:extLst>
          </p:cNvPr>
          <p:cNvSpPr txBox="1"/>
          <p:nvPr/>
        </p:nvSpPr>
        <p:spPr>
          <a:xfrm>
            <a:off x="1946361" y="1396772"/>
            <a:ext cx="8113346" cy="3785652"/>
          </a:xfrm>
          <a:prstGeom prst="rect">
            <a:avLst/>
          </a:prstGeom>
          <a:noFill/>
        </p:spPr>
        <p:txBody>
          <a:bodyPr wrap="square">
            <a:spAutoFit/>
          </a:bodyPr>
          <a:lstStyle/>
          <a:p>
            <a:pPr marL="342900" indent="-342900">
              <a:buFont typeface="+mj-lt"/>
              <a:buAutoNum type="arabicPeriod"/>
            </a:pPr>
            <a:r>
              <a:rPr lang="de-DE" sz="1600" dirty="0" err="1">
                <a:latin typeface="Helvetica" panose="020B0604020202020204" pitchFamily="34" charset="0"/>
                <a:cs typeface="Helvetica" panose="020B0604020202020204" pitchFamily="34" charset="0"/>
              </a:rPr>
              <a:t>Utwórz</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nowy</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projekt</a:t>
            </a:r>
            <a:r>
              <a:rPr lang="de-DE" sz="1600" dirty="0">
                <a:latin typeface="Helvetica" panose="020B0604020202020204" pitchFamily="34" charset="0"/>
                <a:cs typeface="Helvetica" panose="020B0604020202020204" pitchFamily="34" charset="0"/>
              </a:rPr>
              <a:t> Spring Boot </a:t>
            </a:r>
            <a:r>
              <a:rPr lang="de-DE" sz="1600" dirty="0" err="1">
                <a:latin typeface="Helvetica" panose="020B0604020202020204" pitchFamily="34" charset="0"/>
                <a:cs typeface="Helvetica" panose="020B0604020202020204" pitchFamily="34" charset="0"/>
              </a:rPr>
              <a:t>za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pomocą</a:t>
            </a:r>
            <a:r>
              <a:rPr lang="de-DE" sz="1600" dirty="0">
                <a:latin typeface="Helvetica" panose="020B0604020202020204" pitchFamily="34" charset="0"/>
                <a:cs typeface="Helvetica" panose="020B0604020202020204" pitchFamily="34" charset="0"/>
              </a:rPr>
              <a:t> Spring </a:t>
            </a:r>
            <a:r>
              <a:rPr lang="de-DE" sz="1600" dirty="0" err="1">
                <a:latin typeface="Helvetica" panose="020B0604020202020204" pitchFamily="34" charset="0"/>
                <a:cs typeface="Helvetica" panose="020B0604020202020204" pitchFamily="34" charset="0"/>
              </a:rPr>
              <a:t>Initializr</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lub</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innego</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narzędzia</a:t>
            </a:r>
            <a:r>
              <a:rPr lang="de-DE" sz="1600" dirty="0">
                <a:latin typeface="Helvetica" panose="020B0604020202020204" pitchFamily="34" charset="0"/>
                <a:cs typeface="Helvetica" panose="020B0604020202020204" pitchFamily="34" charset="0"/>
              </a:rPr>
              <a:t> do </a:t>
            </a:r>
            <a:r>
              <a:rPr lang="de-DE" sz="1600" dirty="0" err="1">
                <a:latin typeface="Helvetica" panose="020B0604020202020204" pitchFamily="34" charset="0"/>
                <a:cs typeface="Helvetica" panose="020B0604020202020204" pitchFamily="34" charset="0"/>
              </a:rPr>
              <a:t>generowania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szkieletów</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projektów</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Upewnij</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się</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że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dodajesz</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zależność</a:t>
            </a:r>
            <a:r>
              <a:rPr lang="de-DE" sz="1600" dirty="0">
                <a:latin typeface="Helvetica" panose="020B0604020202020204" pitchFamily="34" charset="0"/>
                <a:cs typeface="Helvetica" panose="020B0604020202020204" pitchFamily="34" charset="0"/>
              </a:rPr>
              <a:t> Spring AOP</a:t>
            </a:r>
            <a:r>
              <a:rPr lang="pl-PL" sz="1600" dirty="0">
                <a:latin typeface="Helvetica" panose="020B0604020202020204" pitchFamily="34" charset="0"/>
                <a:cs typeface="Helvetica" panose="020B0604020202020204" pitchFamily="34" charset="0"/>
              </a:rPr>
              <a:t> – Możesz dodać Spring AOP do istniejącego projektu </a:t>
            </a:r>
            <a:endParaRPr lang="de-DE" sz="1600" dirty="0">
              <a:latin typeface="Helvetica" panose="020B0604020202020204" pitchFamily="34" charset="0"/>
              <a:cs typeface="Helvetica" panose="020B0604020202020204" pitchFamily="34" charset="0"/>
            </a:endParaRPr>
          </a:p>
          <a:p>
            <a:pPr marL="342900" indent="-342900">
              <a:buFont typeface="+mj-lt"/>
              <a:buAutoNum type="arabicPeriod"/>
            </a:pPr>
            <a:r>
              <a:rPr lang="de-DE" sz="1600" dirty="0" err="1">
                <a:latin typeface="Helvetica" panose="020B0604020202020204" pitchFamily="34" charset="0"/>
                <a:cs typeface="Helvetica" panose="020B0604020202020204" pitchFamily="34" charset="0"/>
              </a:rPr>
              <a:t>Utwórz</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klasę</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LoggingAspect</a:t>
            </a:r>
            <a:r>
              <a:rPr lang="de-DE" sz="1600" dirty="0">
                <a:latin typeface="Helvetica" panose="020B0604020202020204" pitchFamily="34" charset="0"/>
                <a:cs typeface="Helvetica" panose="020B0604020202020204" pitchFamily="34" charset="0"/>
              </a:rPr>
              <a:t> w </a:t>
            </a:r>
            <a:r>
              <a:rPr lang="de-DE" sz="1600" dirty="0" err="1">
                <a:latin typeface="Helvetica" panose="020B0604020202020204" pitchFamily="34" charset="0"/>
                <a:cs typeface="Helvetica" panose="020B0604020202020204" pitchFamily="34" charset="0"/>
              </a:rPr>
              <a:t>pakiecie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com.example.demo.aop</a:t>
            </a:r>
            <a:r>
              <a:rPr lang="de-DE" sz="1600" dirty="0">
                <a:latin typeface="Helvetica" panose="020B0604020202020204" pitchFamily="34" charset="0"/>
                <a:cs typeface="Helvetica" panose="020B0604020202020204" pitchFamily="34" charset="0"/>
              </a:rPr>
              <a:t>. Ta </a:t>
            </a:r>
            <a:r>
              <a:rPr lang="de-DE" sz="1600" dirty="0" err="1">
                <a:latin typeface="Helvetica" panose="020B0604020202020204" pitchFamily="34" charset="0"/>
                <a:cs typeface="Helvetica" panose="020B0604020202020204" pitchFamily="34" charset="0"/>
              </a:rPr>
              <a:t>klasa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będzie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zawierać</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nasze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aspekty</a:t>
            </a:r>
            <a:r>
              <a:rPr lang="de-DE" sz="1600" dirty="0">
                <a:latin typeface="Helvetica" panose="020B0604020202020204" pitchFamily="34" charset="0"/>
                <a:cs typeface="Helvetica" panose="020B0604020202020204" pitchFamily="34" charset="0"/>
              </a:rPr>
              <a:t>.  </a:t>
            </a:r>
          </a:p>
          <a:p>
            <a:pPr marL="342900" indent="-342900">
              <a:buFont typeface="+mj-lt"/>
              <a:buAutoNum type="arabicPeriod"/>
            </a:pPr>
            <a:r>
              <a:rPr lang="de-DE" sz="1600" dirty="0">
                <a:latin typeface="Helvetica" panose="020B0604020202020204" pitchFamily="34" charset="0"/>
                <a:cs typeface="Helvetica" panose="020B0604020202020204" pitchFamily="34" charset="0"/>
              </a:rPr>
              <a:t>W </a:t>
            </a:r>
            <a:r>
              <a:rPr lang="de-DE" sz="1600" dirty="0" err="1">
                <a:latin typeface="Helvetica" panose="020B0604020202020204" pitchFamily="34" charset="0"/>
                <a:cs typeface="Helvetica" panose="020B0604020202020204" pitchFamily="34" charset="0"/>
              </a:rPr>
              <a:t>klasie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LoggingAspect</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zdefiniuj</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pointcut</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który</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pasuje</a:t>
            </a:r>
            <a:r>
              <a:rPr lang="de-DE" sz="1600" dirty="0">
                <a:latin typeface="Helvetica" panose="020B0604020202020204" pitchFamily="34" charset="0"/>
                <a:cs typeface="Helvetica" panose="020B0604020202020204" pitchFamily="34" charset="0"/>
              </a:rPr>
              <a:t> do </a:t>
            </a:r>
            <a:r>
              <a:rPr lang="de-DE" sz="1600" dirty="0" err="1">
                <a:latin typeface="Helvetica" panose="020B0604020202020204" pitchFamily="34" charset="0"/>
                <a:cs typeface="Helvetica" panose="020B0604020202020204" pitchFamily="34" charset="0"/>
              </a:rPr>
              <a:t>wszystkich</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publicznych</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metod</a:t>
            </a:r>
            <a:r>
              <a:rPr lang="de-DE" sz="1600" dirty="0">
                <a:latin typeface="Helvetica" panose="020B0604020202020204" pitchFamily="34" charset="0"/>
                <a:cs typeface="Helvetica" panose="020B0604020202020204" pitchFamily="34" charset="0"/>
              </a:rPr>
              <a:t> w </a:t>
            </a:r>
            <a:r>
              <a:rPr lang="de-DE" sz="1600" dirty="0" err="1">
                <a:latin typeface="Helvetica" panose="020B0604020202020204" pitchFamily="34" charset="0"/>
                <a:cs typeface="Helvetica" panose="020B0604020202020204" pitchFamily="34" charset="0"/>
              </a:rPr>
              <a:t>naszej</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aplikacji</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Możesz</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to</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zrobić</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za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pomocą</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wyrażenia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execution</a:t>
            </a:r>
            <a:r>
              <a:rPr lang="de-DE" sz="1600" dirty="0">
                <a:latin typeface="Helvetica" panose="020B0604020202020204" pitchFamily="34" charset="0"/>
                <a:cs typeface="Helvetica" panose="020B0604020202020204" pitchFamily="34" charset="0"/>
              </a:rPr>
              <a:t>(</a:t>
            </a:r>
            <a:r>
              <a:rPr lang="de-DE" sz="1600" dirty="0" err="1">
                <a:latin typeface="Helvetica" panose="020B0604020202020204" pitchFamily="34" charset="0"/>
                <a:cs typeface="Helvetica" panose="020B0604020202020204" pitchFamily="34" charset="0"/>
              </a:rPr>
              <a:t>public</a:t>
            </a:r>
            <a:r>
              <a:rPr lang="de-DE" sz="1600" dirty="0">
                <a:latin typeface="Helvetica" panose="020B0604020202020204" pitchFamily="34" charset="0"/>
                <a:cs typeface="Helvetica" panose="020B0604020202020204" pitchFamily="34" charset="0"/>
              </a:rPr>
              <a:t> * *(..)).  </a:t>
            </a:r>
          </a:p>
          <a:p>
            <a:pPr marL="342900" indent="-342900">
              <a:buFont typeface="+mj-lt"/>
              <a:buAutoNum type="arabicPeriod"/>
            </a:pPr>
            <a:r>
              <a:rPr lang="de-DE" sz="1600" dirty="0" err="1">
                <a:latin typeface="Helvetica" panose="020B0604020202020204" pitchFamily="34" charset="0"/>
                <a:cs typeface="Helvetica" panose="020B0604020202020204" pitchFamily="34" charset="0"/>
              </a:rPr>
              <a:t>Zdefiniuj</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poradę</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advice</a:t>
            </a:r>
            <a:r>
              <a:rPr lang="de-DE" sz="1600" dirty="0">
                <a:latin typeface="Helvetica" panose="020B0604020202020204" pitchFamily="34" charset="0"/>
                <a:cs typeface="Helvetica" panose="020B0604020202020204" pitchFamily="34" charset="0"/>
              </a:rPr>
              <a:t>) @Before, </a:t>
            </a:r>
            <a:r>
              <a:rPr lang="de-DE" sz="1600" dirty="0" err="1">
                <a:latin typeface="Helvetica" panose="020B0604020202020204" pitchFamily="34" charset="0"/>
                <a:cs typeface="Helvetica" panose="020B0604020202020204" pitchFamily="34" charset="0"/>
              </a:rPr>
              <a:t>która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będzie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logować</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informacje</a:t>
            </a:r>
            <a:r>
              <a:rPr lang="de-DE" sz="1600" dirty="0">
                <a:latin typeface="Helvetica" panose="020B0604020202020204" pitchFamily="34" charset="0"/>
                <a:cs typeface="Helvetica" panose="020B0604020202020204" pitchFamily="34" charset="0"/>
              </a:rPr>
              <a:t> przed </a:t>
            </a:r>
            <a:r>
              <a:rPr lang="de-DE" sz="1600" dirty="0" err="1">
                <a:latin typeface="Helvetica" panose="020B0604020202020204" pitchFamily="34" charset="0"/>
                <a:cs typeface="Helvetica" panose="020B0604020202020204" pitchFamily="34" charset="0"/>
              </a:rPr>
              <a:t>wywołaniem</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metody</a:t>
            </a:r>
            <a:r>
              <a:rPr lang="de-DE" sz="1600" dirty="0">
                <a:latin typeface="Helvetica" panose="020B0604020202020204" pitchFamily="34" charset="0"/>
                <a:cs typeface="Helvetica" panose="020B0604020202020204" pitchFamily="34" charset="0"/>
              </a:rPr>
              <a:t>. W </a:t>
            </a:r>
            <a:r>
              <a:rPr lang="de-DE" sz="1600" dirty="0" err="1">
                <a:latin typeface="Helvetica" panose="020B0604020202020204" pitchFamily="34" charset="0"/>
                <a:cs typeface="Helvetica" panose="020B0604020202020204" pitchFamily="34" charset="0"/>
              </a:rPr>
              <a:t>poradzie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użyj</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JoinPoint</a:t>
            </a:r>
            <a:r>
              <a:rPr lang="de-DE" sz="1600" dirty="0">
                <a:latin typeface="Helvetica" panose="020B0604020202020204" pitchFamily="34" charset="0"/>
                <a:cs typeface="Helvetica" panose="020B0604020202020204" pitchFamily="34" charset="0"/>
              </a:rPr>
              <a:t> do </a:t>
            </a:r>
            <a:r>
              <a:rPr lang="de-DE" sz="1600" dirty="0" err="1">
                <a:latin typeface="Helvetica" panose="020B0604020202020204" pitchFamily="34" charset="0"/>
                <a:cs typeface="Helvetica" panose="020B0604020202020204" pitchFamily="34" charset="0"/>
              </a:rPr>
              <a:t>uzyskania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informacji</a:t>
            </a:r>
            <a:r>
              <a:rPr lang="de-DE" sz="1600" dirty="0">
                <a:latin typeface="Helvetica" panose="020B0604020202020204" pitchFamily="34" charset="0"/>
                <a:cs typeface="Helvetica" panose="020B0604020202020204" pitchFamily="34" charset="0"/>
              </a:rPr>
              <a:t> o </a:t>
            </a:r>
            <a:r>
              <a:rPr lang="de-DE" sz="1600" dirty="0" err="1">
                <a:latin typeface="Helvetica" panose="020B0604020202020204" pitchFamily="34" charset="0"/>
                <a:cs typeface="Helvetica" panose="020B0604020202020204" pitchFamily="34" charset="0"/>
              </a:rPr>
              <a:t>wywołanej</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metodzie</a:t>
            </a:r>
            <a:r>
              <a:rPr lang="de-DE" sz="1600" dirty="0">
                <a:latin typeface="Helvetica" panose="020B0604020202020204" pitchFamily="34" charset="0"/>
                <a:cs typeface="Helvetica" panose="020B0604020202020204" pitchFamily="34" charset="0"/>
              </a:rPr>
              <a:t>.  </a:t>
            </a:r>
          </a:p>
          <a:p>
            <a:pPr marL="342900" indent="-342900">
              <a:buFont typeface="+mj-lt"/>
              <a:buAutoNum type="arabicPeriod"/>
            </a:pPr>
            <a:r>
              <a:rPr lang="de-DE" sz="1600" dirty="0" err="1">
                <a:latin typeface="Helvetica" panose="020B0604020202020204" pitchFamily="34" charset="0"/>
                <a:cs typeface="Helvetica" panose="020B0604020202020204" pitchFamily="34" charset="0"/>
              </a:rPr>
              <a:t>Zdefiniuj</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poradę</a:t>
            </a:r>
            <a:r>
              <a:rPr lang="de-DE" sz="1600" dirty="0">
                <a:latin typeface="Helvetica" panose="020B0604020202020204" pitchFamily="34" charset="0"/>
                <a:cs typeface="Helvetica" panose="020B0604020202020204" pitchFamily="34" charset="0"/>
              </a:rPr>
              <a:t> @After, </a:t>
            </a:r>
            <a:r>
              <a:rPr lang="de-DE" sz="1600" dirty="0" err="1">
                <a:latin typeface="Helvetica" panose="020B0604020202020204" pitchFamily="34" charset="0"/>
                <a:cs typeface="Helvetica" panose="020B0604020202020204" pitchFamily="34" charset="0"/>
              </a:rPr>
              <a:t>która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będzie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logować</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informacje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wywołaniu</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metody</a:t>
            </a:r>
            <a:r>
              <a:rPr lang="de-DE" sz="1600" dirty="0">
                <a:latin typeface="Helvetica" panose="020B0604020202020204" pitchFamily="34" charset="0"/>
                <a:cs typeface="Helvetica" panose="020B0604020202020204" pitchFamily="34" charset="0"/>
              </a:rPr>
              <a:t>.  </a:t>
            </a:r>
          </a:p>
          <a:p>
            <a:pPr marL="342900" indent="-342900">
              <a:buFont typeface="+mj-lt"/>
              <a:buAutoNum type="arabicPeriod"/>
            </a:pPr>
            <a:r>
              <a:rPr lang="de-DE" sz="1600" dirty="0" err="1">
                <a:latin typeface="Helvetica" panose="020B0604020202020204" pitchFamily="34" charset="0"/>
                <a:cs typeface="Helvetica" panose="020B0604020202020204" pitchFamily="34" charset="0"/>
              </a:rPr>
              <a:t>Utwórz</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kilka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kontrolerów</a:t>
            </a:r>
            <a:r>
              <a:rPr lang="de-DE" sz="1600" dirty="0">
                <a:latin typeface="Helvetica" panose="020B0604020202020204" pitchFamily="34" charset="0"/>
                <a:cs typeface="Helvetica" panose="020B0604020202020204" pitchFamily="34" charset="0"/>
              </a:rPr>
              <a:t> i </a:t>
            </a:r>
            <a:r>
              <a:rPr lang="de-DE" sz="1600" dirty="0" err="1">
                <a:latin typeface="Helvetica" panose="020B0604020202020204" pitchFamily="34" charset="0"/>
                <a:cs typeface="Helvetica" panose="020B0604020202020204" pitchFamily="34" charset="0"/>
              </a:rPr>
              <a:t>serwisów</a:t>
            </a:r>
            <a:r>
              <a:rPr lang="de-DE" sz="1600" dirty="0">
                <a:latin typeface="Helvetica" panose="020B0604020202020204" pitchFamily="34" charset="0"/>
                <a:cs typeface="Helvetica" panose="020B0604020202020204" pitchFamily="34" charset="0"/>
              </a:rPr>
              <a:t> w </a:t>
            </a:r>
            <a:r>
              <a:rPr lang="de-DE" sz="1600" dirty="0" err="1">
                <a:latin typeface="Helvetica" panose="020B0604020202020204" pitchFamily="34" charset="0"/>
                <a:cs typeface="Helvetica" panose="020B0604020202020204" pitchFamily="34" charset="0"/>
              </a:rPr>
              <a:t>naszej</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aplikacji</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które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będą</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używać</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naszego</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systemu</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logowania</a:t>
            </a:r>
            <a:r>
              <a:rPr lang="de-DE" sz="1600" dirty="0">
                <a:latin typeface="Helvetica" panose="020B0604020202020204" pitchFamily="34" charset="0"/>
                <a:cs typeface="Helvetica" panose="020B0604020202020204" pitchFamily="34" charset="0"/>
              </a:rPr>
              <a:t>.  </a:t>
            </a:r>
          </a:p>
          <a:p>
            <a:pPr marL="342900" indent="-342900">
              <a:buFont typeface="+mj-lt"/>
              <a:buAutoNum type="arabicPeriod"/>
            </a:pPr>
            <a:r>
              <a:rPr lang="de-DE" sz="1600" dirty="0" err="1">
                <a:latin typeface="Helvetica" panose="020B0604020202020204" pitchFamily="34" charset="0"/>
                <a:cs typeface="Helvetica" panose="020B0604020202020204" pitchFamily="34" charset="0"/>
              </a:rPr>
              <a:t>Uruchom</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aplikację</a:t>
            </a:r>
            <a:r>
              <a:rPr lang="de-DE" sz="1600" dirty="0">
                <a:latin typeface="Helvetica" panose="020B0604020202020204" pitchFamily="34" charset="0"/>
                <a:cs typeface="Helvetica" panose="020B0604020202020204" pitchFamily="34" charset="0"/>
              </a:rPr>
              <a:t> i </a:t>
            </a:r>
            <a:r>
              <a:rPr lang="de-DE" sz="1600" dirty="0" err="1">
                <a:latin typeface="Helvetica" panose="020B0604020202020204" pitchFamily="34" charset="0"/>
                <a:cs typeface="Helvetica" panose="020B0604020202020204" pitchFamily="34" charset="0"/>
              </a:rPr>
              <a:t>sprawdź</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czy</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logi</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są</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poprawnie</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rejestrowane</a:t>
            </a:r>
            <a:r>
              <a:rPr lang="de-DE" sz="1600" dirty="0">
                <a:latin typeface="Helvetica" panose="020B0604020202020204" pitchFamily="34" charset="0"/>
                <a:cs typeface="Helvetica" panose="020B0604020202020204" pitchFamily="34" charset="0"/>
              </a:rPr>
              <a:t>.</a:t>
            </a:r>
          </a:p>
        </p:txBody>
      </p:sp>
    </p:spTree>
    <p:extLst>
      <p:ext uri="{BB962C8B-B14F-4D97-AF65-F5344CB8AC3E}">
        <p14:creationId xmlns:p14="http://schemas.microsoft.com/office/powerpoint/2010/main" val="141873321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91</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a:latin typeface="Metropolis"/>
              </a:rPr>
              <a:t>productive.</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0" y="2971800"/>
            <a:ext cx="12192000" cy="523220"/>
          </a:xfrm>
          <a:prstGeom prst="rect">
            <a:avLst/>
          </a:prstGeom>
          <a:noFill/>
        </p:spPr>
        <p:txBody>
          <a:bodyPr wrap="square">
            <a:spAutoFit/>
          </a:bodyPr>
          <a:lstStyle/>
          <a:p>
            <a:pPr algn="ctr"/>
            <a:r>
              <a:rPr lang="pl-PL" sz="2800" b="1" dirty="0">
                <a:latin typeface="Helvetica" panose="020B0604020202020204" pitchFamily="34" charset="0"/>
                <a:cs typeface="Helvetica" panose="020B0604020202020204" pitchFamily="34" charset="0"/>
              </a:rPr>
              <a:t>9. Spring Email </a:t>
            </a:r>
          </a:p>
        </p:txBody>
      </p:sp>
      <p:sp>
        <p:nvSpPr>
          <p:cNvPr id="13" name="TextBox 12">
            <a:extLst>
              <a:ext uri="{FF2B5EF4-FFF2-40B4-BE49-F238E27FC236}">
                <a16:creationId xmlns:a16="http://schemas.microsoft.com/office/drawing/2014/main" id="{A88AF835-F3E2-46FC-FAEA-F2C067938AB6}"/>
              </a:ext>
            </a:extLst>
          </p:cNvPr>
          <p:cNvSpPr txBox="1"/>
          <p:nvPr/>
        </p:nvSpPr>
        <p:spPr>
          <a:xfrm>
            <a:off x="8153400" y="5498068"/>
            <a:ext cx="3581400" cy="369332"/>
          </a:xfrm>
          <a:prstGeom prst="rect">
            <a:avLst/>
          </a:prstGeom>
          <a:noFill/>
        </p:spPr>
        <p:txBody>
          <a:bodyPr wrap="square">
            <a:spAutoFit/>
          </a:bodyPr>
          <a:lstStyle/>
          <a:p>
            <a:r>
              <a:rPr lang="en-US">
                <a:hlinkClick r:id="rId6"/>
              </a:rPr>
              <a:t>Guide to Spring Email | </a:t>
            </a:r>
            <a:r>
              <a:rPr lang="en-US" err="1">
                <a:hlinkClick r:id="rId6"/>
              </a:rPr>
              <a:t>Baeldung</a:t>
            </a:r>
            <a:endParaRPr lang="de-DE"/>
          </a:p>
        </p:txBody>
      </p:sp>
    </p:spTree>
    <p:extLst>
      <p:ext uri="{BB962C8B-B14F-4D97-AF65-F5344CB8AC3E}">
        <p14:creationId xmlns:p14="http://schemas.microsoft.com/office/powerpoint/2010/main" val="34488191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92</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9.1. Spring Email</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9EFC10D-FF81-8A26-B3AF-65436B2D04BB}"/>
              </a:ext>
            </a:extLst>
          </p:cNvPr>
          <p:cNvSpPr txBox="1"/>
          <p:nvPr/>
        </p:nvSpPr>
        <p:spPr>
          <a:xfrm>
            <a:off x="645885" y="788984"/>
            <a:ext cx="9483399" cy="3638881"/>
          </a:xfrm>
          <a:prstGeom prst="rect">
            <a:avLst/>
          </a:prstGeom>
          <a:noFill/>
        </p:spPr>
        <p:txBody>
          <a:bodyPr wrap="square">
            <a:spAutoFit/>
          </a:bodyPr>
          <a:lstStyle/>
          <a:p>
            <a:pPr>
              <a:lnSpc>
                <a:spcPct val="150000"/>
              </a:lnSpc>
            </a:pPr>
            <a:r>
              <a:rPr lang="pl-PL" b="1" dirty="0">
                <a:solidFill>
                  <a:srgbClr val="002B58"/>
                </a:solidFill>
                <a:latin typeface="Helvetica" panose="020B0604020202020204" pitchFamily="34" charset="0"/>
                <a:cs typeface="Helvetica" panose="020B0604020202020204" pitchFamily="34" charset="0"/>
              </a:rPr>
              <a:t>Spring </a:t>
            </a:r>
            <a:r>
              <a:rPr lang="pl-PL" dirty="0">
                <a:solidFill>
                  <a:srgbClr val="002B58"/>
                </a:solidFill>
                <a:latin typeface="Helvetica" panose="020B0604020202020204" pitchFamily="34" charset="0"/>
                <a:cs typeface="Helvetica" panose="020B0604020202020204" pitchFamily="34" charset="0"/>
              </a:rPr>
              <a:t>zapewnia wsparcie dla obsługi wiadomości email</a:t>
            </a:r>
          </a:p>
          <a:p>
            <a:pPr>
              <a:lnSpc>
                <a:spcPct val="150000"/>
              </a:lnSpc>
            </a:pPr>
            <a:endParaRPr lang="pl-PL" b="1" dirty="0">
              <a:solidFill>
                <a:srgbClr val="002B58"/>
              </a:solidFill>
              <a:latin typeface="Helvetica" panose="020B0604020202020204" pitchFamily="34" charset="0"/>
              <a:cs typeface="Helvetica" panose="020B0604020202020204" pitchFamily="34" charset="0"/>
            </a:endParaRPr>
          </a:p>
          <a:p>
            <a:pPr>
              <a:lnSpc>
                <a:spcPct val="150000"/>
              </a:lnSpc>
            </a:pPr>
            <a:r>
              <a:rPr lang="pl-PL" dirty="0">
                <a:solidFill>
                  <a:srgbClr val="002B58"/>
                </a:solidFill>
                <a:latin typeface="Helvetica" panose="020B0604020202020204" pitchFamily="34" charset="0"/>
                <a:cs typeface="Helvetica" panose="020B0604020202020204" pitchFamily="34" charset="0"/>
              </a:rPr>
              <a:t>Jest oddzielnym modułem w ramach Spring Framework</a:t>
            </a:r>
          </a:p>
          <a:p>
            <a:pPr>
              <a:lnSpc>
                <a:spcPct val="150000"/>
              </a:lnSpc>
            </a:pPr>
            <a:endParaRPr lang="pl-PL" dirty="0">
              <a:solidFill>
                <a:srgbClr val="002B58"/>
              </a:solidFill>
              <a:latin typeface="Helvetica" panose="020B0604020202020204" pitchFamily="34" charset="0"/>
              <a:cs typeface="Helvetica" panose="020B0604020202020204" pitchFamily="34" charset="0"/>
            </a:endParaRPr>
          </a:p>
          <a:p>
            <a:pPr>
              <a:lnSpc>
                <a:spcPct val="150000"/>
              </a:lnSpc>
            </a:pPr>
            <a:r>
              <a:rPr lang="pl-PL" dirty="0">
                <a:solidFill>
                  <a:srgbClr val="002B58"/>
                </a:solidFill>
                <a:latin typeface="Helvetica" panose="020B0604020202020204" pitchFamily="34" charset="0"/>
                <a:cs typeface="Helvetica" panose="020B0604020202020204" pitchFamily="34" charset="0"/>
              </a:rPr>
              <a:t>Wysłanie maila z metody wymaga wstrzyknięcia beana </a:t>
            </a:r>
            <a:r>
              <a:rPr lang="pl-PL" dirty="0" err="1">
                <a:solidFill>
                  <a:srgbClr val="002B58"/>
                </a:solidFill>
                <a:latin typeface="Helvetica" panose="020B0604020202020204" pitchFamily="34" charset="0"/>
                <a:cs typeface="Helvetica" panose="020B0604020202020204" pitchFamily="34" charset="0"/>
              </a:rPr>
              <a:t>JavaMailSender</a:t>
            </a:r>
            <a:r>
              <a:rPr lang="pl-PL" dirty="0">
                <a:solidFill>
                  <a:srgbClr val="002B58"/>
                </a:solidFill>
                <a:latin typeface="Helvetica" panose="020B0604020202020204" pitchFamily="34" charset="0"/>
                <a:cs typeface="Helvetica" panose="020B0604020202020204" pitchFamily="34" charset="0"/>
              </a:rPr>
              <a:t> i wywołaniu na nim metody </a:t>
            </a:r>
            <a:r>
              <a:rPr lang="pl-PL" dirty="0" err="1">
                <a:solidFill>
                  <a:srgbClr val="002B58"/>
                </a:solidFill>
                <a:latin typeface="Helvetica" panose="020B0604020202020204" pitchFamily="34" charset="0"/>
                <a:cs typeface="Helvetica" panose="020B0604020202020204" pitchFamily="34" charset="0"/>
              </a:rPr>
              <a:t>send</a:t>
            </a:r>
            <a:r>
              <a:rPr lang="pl-PL" dirty="0">
                <a:solidFill>
                  <a:srgbClr val="002B58"/>
                </a:solidFill>
                <a:latin typeface="Helvetica" panose="020B0604020202020204" pitchFamily="34" charset="0"/>
                <a:cs typeface="Helvetica" panose="020B0604020202020204" pitchFamily="34" charset="0"/>
              </a:rPr>
              <a:t>(...) przekazując stworzony obiekt typu </a:t>
            </a:r>
            <a:r>
              <a:rPr lang="pl-PL" dirty="0" err="1">
                <a:solidFill>
                  <a:srgbClr val="002B58"/>
                </a:solidFill>
                <a:latin typeface="Helvetica" panose="020B0604020202020204" pitchFamily="34" charset="0"/>
                <a:cs typeface="Helvetica" panose="020B0604020202020204" pitchFamily="34" charset="0"/>
              </a:rPr>
              <a:t>SimpleMailMessage</a:t>
            </a:r>
            <a:r>
              <a:rPr lang="pl-PL" dirty="0">
                <a:solidFill>
                  <a:srgbClr val="002B58"/>
                </a:solidFill>
                <a:latin typeface="Helvetica" panose="020B0604020202020204" pitchFamily="34" charset="0"/>
                <a:cs typeface="Helvetica" panose="020B0604020202020204" pitchFamily="34" charset="0"/>
              </a:rPr>
              <a:t>, pozwalającego na określenie m.in.: tematu, odbiorcy i tekstu wiadomości lub </a:t>
            </a:r>
            <a:r>
              <a:rPr lang="pl-PL" dirty="0" err="1">
                <a:solidFill>
                  <a:srgbClr val="002B58"/>
                </a:solidFill>
                <a:latin typeface="Helvetica" panose="020B0604020202020204" pitchFamily="34" charset="0"/>
                <a:cs typeface="Helvetica" panose="020B0604020202020204" pitchFamily="34" charset="0"/>
              </a:rPr>
              <a:t>MimeMessage</a:t>
            </a:r>
            <a:r>
              <a:rPr lang="pl-PL" dirty="0">
                <a:solidFill>
                  <a:srgbClr val="002B58"/>
                </a:solidFill>
                <a:latin typeface="Helvetica" panose="020B0604020202020204" pitchFamily="34" charset="0"/>
                <a:cs typeface="Helvetica" panose="020B0604020202020204" pitchFamily="34" charset="0"/>
              </a:rPr>
              <a:t> dającego również możliwość wysłania załączników.</a:t>
            </a:r>
          </a:p>
          <a:p>
            <a:pPr>
              <a:lnSpc>
                <a:spcPct val="150000"/>
              </a:lnSpc>
            </a:pPr>
            <a:endParaRPr lang="de-DE" sz="1100" i="1" dirty="0">
              <a:solidFill>
                <a:srgbClr val="002B58"/>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63418471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93</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9.2. Spring Email – Jak </a:t>
            </a:r>
            <a:r>
              <a:rPr lang="pl-PL" sz="2900" dirty="0" err="1">
                <a:solidFill>
                  <a:srgbClr val="002C58"/>
                </a:solidFill>
                <a:latin typeface="Helvetica" pitchFamily="2" charset="0"/>
                <a:ea typeface="+mn-ea"/>
                <a:cs typeface="+mn-cs"/>
              </a:rPr>
              <a:t>rozpoczać</a:t>
            </a:r>
            <a:r>
              <a:rPr lang="pl-PL" sz="2900" dirty="0">
                <a:solidFill>
                  <a:srgbClr val="002C58"/>
                </a:solidFill>
                <a:latin typeface="Helvetica" pitchFamily="2" charset="0"/>
                <a:ea typeface="+mn-ea"/>
                <a:cs typeface="+mn-cs"/>
              </a:rPr>
              <a: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400" y="705005"/>
            <a:ext cx="8382000" cy="5355312"/>
          </a:xfrm>
          <a:prstGeom prst="rect">
            <a:avLst/>
          </a:prstGeom>
          <a:noFill/>
        </p:spPr>
        <p:txBody>
          <a:bodyPr wrap="square">
            <a:spAutoFit/>
          </a:bodyPr>
          <a:lstStyle/>
          <a:p>
            <a:r>
              <a:rPr lang="pl-PL" dirty="0">
                <a:solidFill>
                  <a:srgbClr val="002B58"/>
                </a:solidFill>
              </a:rPr>
              <a:t>W przypadku projektów Spring </a:t>
            </a:r>
            <a:r>
              <a:rPr lang="pl-PL" dirty="0" err="1">
                <a:solidFill>
                  <a:srgbClr val="002B58"/>
                </a:solidFill>
              </a:rPr>
              <a:t>Boot</a:t>
            </a:r>
            <a:endParaRPr lang="pl-PL" dirty="0">
              <a:solidFill>
                <a:srgbClr val="002B58"/>
              </a:solidFill>
            </a:endParaRPr>
          </a:p>
          <a:p>
            <a:endParaRPr lang="pl-PL" dirty="0">
              <a:solidFill>
                <a:srgbClr val="002B58"/>
              </a:solidFill>
            </a:endParaRPr>
          </a:p>
          <a:p>
            <a:r>
              <a:rPr lang="pl-PL" dirty="0">
                <a:solidFill>
                  <a:srgbClr val="002B58"/>
                </a:solidFill>
              </a:rPr>
              <a:t>1. Dodaj w </a:t>
            </a:r>
            <a:r>
              <a:rPr lang="pl-PL" dirty="0" err="1">
                <a:solidFill>
                  <a:srgbClr val="002B58"/>
                </a:solidFill>
              </a:rPr>
              <a:t>pom.xml</a:t>
            </a:r>
            <a:r>
              <a:rPr lang="pl-PL" dirty="0">
                <a:solidFill>
                  <a:srgbClr val="002B58"/>
                </a:solidFill>
              </a:rPr>
              <a:t>:</a:t>
            </a:r>
          </a:p>
          <a:p>
            <a:r>
              <a:rPr lang="pl-PL" dirty="0">
                <a:solidFill>
                  <a:srgbClr val="002B58"/>
                </a:solidFill>
              </a:rPr>
              <a:t>	</a:t>
            </a:r>
          </a:p>
          <a:p>
            <a:r>
              <a:rPr lang="pl-PL" dirty="0">
                <a:solidFill>
                  <a:srgbClr val="002B58"/>
                </a:solidFill>
              </a:rPr>
              <a:t>	&lt;</a:t>
            </a:r>
            <a:r>
              <a:rPr lang="pl-PL" dirty="0" err="1">
                <a:solidFill>
                  <a:srgbClr val="002B58"/>
                </a:solidFill>
              </a:rPr>
              <a:t>dependency</a:t>
            </a:r>
            <a:r>
              <a:rPr lang="pl-PL" dirty="0">
                <a:solidFill>
                  <a:srgbClr val="002B58"/>
                </a:solidFill>
              </a:rPr>
              <a:t>&gt;</a:t>
            </a:r>
          </a:p>
          <a:p>
            <a:r>
              <a:rPr lang="pl-PL" dirty="0">
                <a:solidFill>
                  <a:srgbClr val="002B58"/>
                </a:solidFill>
              </a:rPr>
              <a:t>		&lt;</a:t>
            </a:r>
            <a:r>
              <a:rPr lang="pl-PL" dirty="0" err="1">
                <a:solidFill>
                  <a:srgbClr val="002B58"/>
                </a:solidFill>
              </a:rPr>
              <a:t>groupId</a:t>
            </a:r>
            <a:r>
              <a:rPr lang="pl-PL" dirty="0">
                <a:solidFill>
                  <a:srgbClr val="002B58"/>
                </a:solidFill>
              </a:rPr>
              <a:t>&gt;</a:t>
            </a:r>
            <a:r>
              <a:rPr lang="pl-PL" dirty="0" err="1">
                <a:solidFill>
                  <a:srgbClr val="002B58"/>
                </a:solidFill>
              </a:rPr>
              <a:t>org.springframework.boot</a:t>
            </a:r>
            <a:r>
              <a:rPr lang="pl-PL" dirty="0">
                <a:solidFill>
                  <a:srgbClr val="002B58"/>
                </a:solidFill>
              </a:rPr>
              <a:t>&lt;/</a:t>
            </a:r>
            <a:r>
              <a:rPr lang="pl-PL" dirty="0" err="1">
                <a:solidFill>
                  <a:srgbClr val="002B58"/>
                </a:solidFill>
              </a:rPr>
              <a:t>groupId</a:t>
            </a:r>
            <a:r>
              <a:rPr lang="pl-PL" dirty="0">
                <a:solidFill>
                  <a:srgbClr val="002B58"/>
                </a:solidFill>
              </a:rPr>
              <a:t>&gt;</a:t>
            </a:r>
          </a:p>
          <a:p>
            <a:r>
              <a:rPr lang="pl-PL" dirty="0">
                <a:solidFill>
                  <a:srgbClr val="002B58"/>
                </a:solidFill>
              </a:rPr>
              <a:t>		&lt;</a:t>
            </a:r>
            <a:r>
              <a:rPr lang="pl-PL" dirty="0" err="1">
                <a:solidFill>
                  <a:srgbClr val="002B58"/>
                </a:solidFill>
              </a:rPr>
              <a:t>artifactId</a:t>
            </a:r>
            <a:r>
              <a:rPr lang="pl-PL" dirty="0">
                <a:solidFill>
                  <a:srgbClr val="002B58"/>
                </a:solidFill>
              </a:rPr>
              <a:t>&gt;spring-</a:t>
            </a:r>
            <a:r>
              <a:rPr lang="pl-PL" dirty="0" err="1">
                <a:solidFill>
                  <a:srgbClr val="002B58"/>
                </a:solidFill>
              </a:rPr>
              <a:t>boot</a:t>
            </a:r>
            <a:r>
              <a:rPr lang="pl-PL" dirty="0">
                <a:solidFill>
                  <a:srgbClr val="002B58"/>
                </a:solidFill>
              </a:rPr>
              <a:t>-starter-mail&lt;/</a:t>
            </a:r>
            <a:r>
              <a:rPr lang="pl-PL" dirty="0" err="1">
                <a:solidFill>
                  <a:srgbClr val="002B58"/>
                </a:solidFill>
              </a:rPr>
              <a:t>artifactId</a:t>
            </a:r>
            <a:r>
              <a:rPr lang="pl-PL" dirty="0">
                <a:solidFill>
                  <a:srgbClr val="002B58"/>
                </a:solidFill>
              </a:rPr>
              <a:t>&gt; 	</a:t>
            </a:r>
          </a:p>
          <a:p>
            <a:r>
              <a:rPr lang="pl-PL" dirty="0">
                <a:solidFill>
                  <a:srgbClr val="002B58"/>
                </a:solidFill>
              </a:rPr>
              <a:t>	&lt;/</a:t>
            </a:r>
            <a:r>
              <a:rPr lang="pl-PL" dirty="0" err="1">
                <a:solidFill>
                  <a:srgbClr val="002B58"/>
                </a:solidFill>
              </a:rPr>
              <a:t>dependency</a:t>
            </a:r>
            <a:r>
              <a:rPr lang="pl-PL" dirty="0">
                <a:solidFill>
                  <a:srgbClr val="002B58"/>
                </a:solidFill>
              </a:rPr>
              <a:t>&gt;</a:t>
            </a:r>
          </a:p>
          <a:p>
            <a:endParaRPr lang="pl-PL" dirty="0">
              <a:solidFill>
                <a:srgbClr val="002B58"/>
              </a:solidFill>
            </a:endParaRPr>
          </a:p>
          <a:p>
            <a:r>
              <a:rPr lang="pl-PL" dirty="0">
                <a:solidFill>
                  <a:srgbClr val="002B58"/>
                </a:solidFill>
              </a:rPr>
              <a:t>2. Skonfiguruj kilka </a:t>
            </a:r>
            <a:r>
              <a:rPr lang="pl-PL" dirty="0" err="1">
                <a:solidFill>
                  <a:srgbClr val="002B58"/>
                </a:solidFill>
              </a:rPr>
              <a:t>właśności</a:t>
            </a:r>
            <a:r>
              <a:rPr lang="pl-PL" dirty="0">
                <a:solidFill>
                  <a:srgbClr val="002B58"/>
                </a:solidFill>
              </a:rPr>
              <a:t> w pliku </a:t>
            </a:r>
            <a:r>
              <a:rPr lang="pl-PL" dirty="0" err="1">
                <a:solidFill>
                  <a:srgbClr val="002B58"/>
                </a:solidFill>
              </a:rPr>
              <a:t>application.properties</a:t>
            </a:r>
            <a:endParaRPr lang="pl-PL" dirty="0">
              <a:solidFill>
                <a:srgbClr val="002B58"/>
              </a:solidFill>
            </a:endParaRPr>
          </a:p>
          <a:p>
            <a:endParaRPr lang="pl-PL" dirty="0">
              <a:solidFill>
                <a:srgbClr val="002B58"/>
              </a:solidFill>
            </a:endParaRPr>
          </a:p>
          <a:p>
            <a:r>
              <a:rPr lang="pl-PL" dirty="0">
                <a:solidFill>
                  <a:srgbClr val="002B58"/>
                </a:solidFill>
              </a:rPr>
              <a:t>spring.mail.host=smtp.gmail.com</a:t>
            </a:r>
          </a:p>
          <a:p>
            <a:r>
              <a:rPr lang="pl-PL" dirty="0" err="1">
                <a:solidFill>
                  <a:srgbClr val="002B58"/>
                </a:solidFill>
              </a:rPr>
              <a:t>spring.mail.port</a:t>
            </a:r>
            <a:r>
              <a:rPr lang="pl-PL" dirty="0">
                <a:solidFill>
                  <a:srgbClr val="002B58"/>
                </a:solidFill>
              </a:rPr>
              <a:t>=587</a:t>
            </a:r>
          </a:p>
          <a:p>
            <a:r>
              <a:rPr lang="pl-PL" dirty="0" err="1">
                <a:solidFill>
                  <a:srgbClr val="002B58"/>
                </a:solidFill>
              </a:rPr>
              <a:t>spring.mail.username</a:t>
            </a:r>
            <a:r>
              <a:rPr lang="pl-PL" dirty="0">
                <a:solidFill>
                  <a:srgbClr val="002B58"/>
                </a:solidFill>
              </a:rPr>
              <a:t>=&lt;login </a:t>
            </a:r>
            <a:r>
              <a:rPr lang="pl-PL" dirty="0" err="1">
                <a:solidFill>
                  <a:srgbClr val="002B58"/>
                </a:solidFill>
              </a:rPr>
              <a:t>user</a:t>
            </a:r>
            <a:r>
              <a:rPr lang="pl-PL" dirty="0">
                <a:solidFill>
                  <a:srgbClr val="002B58"/>
                </a:solidFill>
              </a:rPr>
              <a:t> to </a:t>
            </a:r>
            <a:r>
              <a:rPr lang="pl-PL" dirty="0" err="1">
                <a:solidFill>
                  <a:srgbClr val="002B58"/>
                </a:solidFill>
              </a:rPr>
              <a:t>smtp</a:t>
            </a:r>
            <a:r>
              <a:rPr lang="pl-PL" dirty="0">
                <a:solidFill>
                  <a:srgbClr val="002B58"/>
                </a:solidFill>
              </a:rPr>
              <a:t> </a:t>
            </a:r>
            <a:r>
              <a:rPr lang="pl-PL" dirty="0" err="1">
                <a:solidFill>
                  <a:srgbClr val="002B58"/>
                </a:solidFill>
              </a:rPr>
              <a:t>server</a:t>
            </a:r>
            <a:r>
              <a:rPr lang="pl-PL" dirty="0">
                <a:solidFill>
                  <a:srgbClr val="002B58"/>
                </a:solidFill>
              </a:rPr>
              <a:t>&gt;</a:t>
            </a:r>
          </a:p>
          <a:p>
            <a:r>
              <a:rPr lang="pl-PL" dirty="0" err="1">
                <a:solidFill>
                  <a:srgbClr val="002B58"/>
                </a:solidFill>
              </a:rPr>
              <a:t>spring.mail.password</a:t>
            </a:r>
            <a:r>
              <a:rPr lang="pl-PL" dirty="0">
                <a:solidFill>
                  <a:srgbClr val="002B58"/>
                </a:solidFill>
              </a:rPr>
              <a:t>=&lt;login </a:t>
            </a:r>
            <a:r>
              <a:rPr lang="pl-PL" dirty="0" err="1">
                <a:solidFill>
                  <a:srgbClr val="002B58"/>
                </a:solidFill>
              </a:rPr>
              <a:t>password</a:t>
            </a:r>
            <a:r>
              <a:rPr lang="pl-PL" dirty="0">
                <a:solidFill>
                  <a:srgbClr val="002B58"/>
                </a:solidFill>
              </a:rPr>
              <a:t> to </a:t>
            </a:r>
            <a:r>
              <a:rPr lang="pl-PL" dirty="0" err="1">
                <a:solidFill>
                  <a:srgbClr val="002B58"/>
                </a:solidFill>
              </a:rPr>
              <a:t>smtp</a:t>
            </a:r>
            <a:r>
              <a:rPr lang="pl-PL" dirty="0">
                <a:solidFill>
                  <a:srgbClr val="002B58"/>
                </a:solidFill>
              </a:rPr>
              <a:t> </a:t>
            </a:r>
            <a:r>
              <a:rPr lang="pl-PL" dirty="0" err="1">
                <a:solidFill>
                  <a:srgbClr val="002B58"/>
                </a:solidFill>
              </a:rPr>
              <a:t>server</a:t>
            </a:r>
            <a:r>
              <a:rPr lang="pl-PL" dirty="0">
                <a:solidFill>
                  <a:srgbClr val="002B58"/>
                </a:solidFill>
              </a:rPr>
              <a:t>&gt;</a:t>
            </a:r>
          </a:p>
          <a:p>
            <a:r>
              <a:rPr lang="pl-PL" dirty="0" err="1">
                <a:solidFill>
                  <a:srgbClr val="002B58"/>
                </a:solidFill>
              </a:rPr>
              <a:t>spring.mail.properties.mail.smtp.auth</a:t>
            </a:r>
            <a:r>
              <a:rPr lang="pl-PL" dirty="0">
                <a:solidFill>
                  <a:srgbClr val="002B58"/>
                </a:solidFill>
              </a:rPr>
              <a:t>=</a:t>
            </a:r>
            <a:r>
              <a:rPr lang="pl-PL" dirty="0" err="1">
                <a:solidFill>
                  <a:srgbClr val="002B58"/>
                </a:solidFill>
              </a:rPr>
              <a:t>true</a:t>
            </a:r>
            <a:endParaRPr lang="pl-PL" dirty="0">
              <a:solidFill>
                <a:srgbClr val="002B58"/>
              </a:solidFill>
            </a:endParaRPr>
          </a:p>
          <a:p>
            <a:r>
              <a:rPr lang="pl-PL" dirty="0" err="1">
                <a:solidFill>
                  <a:srgbClr val="002B58"/>
                </a:solidFill>
              </a:rPr>
              <a:t>spring.mail.properties.mail.smtp.starttls.enable</a:t>
            </a:r>
            <a:r>
              <a:rPr lang="pl-PL" dirty="0">
                <a:solidFill>
                  <a:srgbClr val="002B58"/>
                </a:solidFill>
              </a:rPr>
              <a:t>=</a:t>
            </a:r>
            <a:r>
              <a:rPr lang="pl-PL" dirty="0" err="1">
                <a:solidFill>
                  <a:srgbClr val="002B58"/>
                </a:solidFill>
              </a:rPr>
              <a:t>true</a:t>
            </a:r>
            <a:endParaRPr lang="pl-PL" dirty="0">
              <a:solidFill>
                <a:srgbClr val="002B58"/>
              </a:solidFill>
            </a:endParaRPr>
          </a:p>
          <a:p>
            <a:endParaRPr lang="pl-PL" dirty="0">
              <a:solidFill>
                <a:srgbClr val="002B58"/>
              </a:solidFill>
            </a:endParaRPr>
          </a:p>
          <a:p>
            <a:endParaRPr lang="pl-PL" dirty="0">
              <a:solidFill>
                <a:srgbClr val="002B58"/>
              </a:solidFill>
            </a:endParaRPr>
          </a:p>
        </p:txBody>
      </p:sp>
    </p:spTree>
    <p:extLst>
      <p:ext uri="{BB962C8B-B14F-4D97-AF65-F5344CB8AC3E}">
        <p14:creationId xmlns:p14="http://schemas.microsoft.com/office/powerpoint/2010/main" val="30324001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94</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9.3. Spring Email – Zadanie</a:t>
            </a:r>
            <a:endParaRPr lang="pl-PL" sz="2900" i="1"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9">
            <a:extLst>
              <a:ext uri="{FF2B5EF4-FFF2-40B4-BE49-F238E27FC236}">
                <a16:creationId xmlns:a16="http://schemas.microsoft.com/office/drawing/2014/main" id="{EA4612D6-DF5D-35E2-E616-88B52AC9B1C1}"/>
              </a:ext>
            </a:extLst>
          </p:cNvPr>
          <p:cNvSpPr txBox="1"/>
          <p:nvPr/>
        </p:nvSpPr>
        <p:spPr>
          <a:xfrm>
            <a:off x="1814585" y="1200028"/>
            <a:ext cx="8382000" cy="461665"/>
          </a:xfrm>
          <a:prstGeom prst="rect">
            <a:avLst/>
          </a:prstGeom>
          <a:noFill/>
        </p:spPr>
        <p:txBody>
          <a:bodyPr wrap="square">
            <a:spAutoFit/>
          </a:bodyPr>
          <a:lstStyle/>
          <a:p>
            <a:pPr algn="ctr"/>
            <a:r>
              <a:rPr lang="pl-PL" sz="2400" b="1" dirty="0">
                <a:solidFill>
                  <a:srgbClr val="002B58"/>
                </a:solidFill>
                <a:latin typeface="Helvetica" pitchFamily="2" charset="0"/>
              </a:rPr>
              <a:t>Zadanie</a:t>
            </a:r>
            <a:endParaRPr lang="pl-PL" sz="2000" b="1" dirty="0">
              <a:solidFill>
                <a:srgbClr val="002B58"/>
              </a:solidFill>
              <a:latin typeface="Helvetica" pitchFamily="2" charset="0"/>
            </a:endParaRPr>
          </a:p>
        </p:txBody>
      </p:sp>
      <p:sp>
        <p:nvSpPr>
          <p:cNvPr id="6" name="Textfeld 5">
            <a:extLst>
              <a:ext uri="{FF2B5EF4-FFF2-40B4-BE49-F238E27FC236}">
                <a16:creationId xmlns:a16="http://schemas.microsoft.com/office/drawing/2014/main" id="{1FD018C7-6B2A-A48A-C34D-A3E2D98925D0}"/>
              </a:ext>
            </a:extLst>
          </p:cNvPr>
          <p:cNvSpPr txBox="1"/>
          <p:nvPr/>
        </p:nvSpPr>
        <p:spPr>
          <a:xfrm>
            <a:off x="1948912" y="1829503"/>
            <a:ext cx="8113346" cy="1815882"/>
          </a:xfrm>
          <a:prstGeom prst="rect">
            <a:avLst/>
          </a:prstGeom>
          <a:noFill/>
        </p:spPr>
        <p:txBody>
          <a:bodyPr wrap="square">
            <a:spAutoFit/>
          </a:bodyPr>
          <a:lstStyle/>
          <a:p>
            <a:pPr marL="342900" indent="-342900">
              <a:buFont typeface="+mj-lt"/>
              <a:buAutoNum type="arabicPeriod"/>
            </a:pPr>
            <a:r>
              <a:rPr lang="de-DE" sz="1600" dirty="0" err="1">
                <a:latin typeface="Helvetica" panose="020B0604020202020204" pitchFamily="34" charset="0"/>
                <a:cs typeface="Helvetica" panose="020B0604020202020204" pitchFamily="34" charset="0"/>
              </a:rPr>
              <a:t>Utwórz</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nowy</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projekt</a:t>
            </a:r>
            <a:r>
              <a:rPr lang="de-DE" sz="1600" dirty="0">
                <a:latin typeface="Helvetica" panose="020B0604020202020204" pitchFamily="34" charset="0"/>
                <a:cs typeface="Helvetica" panose="020B0604020202020204" pitchFamily="34" charset="0"/>
              </a:rPr>
              <a:t> Spring Boot </a:t>
            </a:r>
            <a:r>
              <a:rPr lang="de-DE" sz="1600" dirty="0" err="1">
                <a:latin typeface="Helvetica" panose="020B0604020202020204" pitchFamily="34" charset="0"/>
                <a:cs typeface="Helvetica" panose="020B0604020202020204" pitchFamily="34" charset="0"/>
              </a:rPr>
              <a:t>za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pomocą</a:t>
            </a:r>
            <a:r>
              <a:rPr lang="de-DE" sz="1600" dirty="0">
                <a:latin typeface="Helvetica" panose="020B0604020202020204" pitchFamily="34" charset="0"/>
                <a:cs typeface="Helvetica" panose="020B0604020202020204" pitchFamily="34" charset="0"/>
              </a:rPr>
              <a:t> Spring </a:t>
            </a:r>
            <a:r>
              <a:rPr lang="de-DE" sz="1600" dirty="0" err="1">
                <a:latin typeface="Helvetica" panose="020B0604020202020204" pitchFamily="34" charset="0"/>
                <a:cs typeface="Helvetica" panose="020B0604020202020204" pitchFamily="34" charset="0"/>
              </a:rPr>
              <a:t>Initializr</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lub</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innego</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narzędzia</a:t>
            </a:r>
            <a:r>
              <a:rPr lang="de-DE" sz="1600" dirty="0">
                <a:latin typeface="Helvetica" panose="020B0604020202020204" pitchFamily="34" charset="0"/>
                <a:cs typeface="Helvetica" panose="020B0604020202020204" pitchFamily="34" charset="0"/>
              </a:rPr>
              <a:t> do </a:t>
            </a:r>
            <a:r>
              <a:rPr lang="de-DE" sz="1600" dirty="0" err="1">
                <a:latin typeface="Helvetica" panose="020B0604020202020204" pitchFamily="34" charset="0"/>
                <a:cs typeface="Helvetica" panose="020B0604020202020204" pitchFamily="34" charset="0"/>
              </a:rPr>
              <a:t>generowania</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szkieletów</a:t>
            </a:r>
            <a:r>
              <a:rPr lang="de-DE" sz="1600" dirty="0">
                <a:latin typeface="Helvetica" panose="020B0604020202020204" pitchFamily="34" charset="0"/>
                <a:cs typeface="Helvetica" panose="020B0604020202020204" pitchFamily="34" charset="0"/>
              </a:rPr>
              <a:t> </a:t>
            </a:r>
            <a:r>
              <a:rPr lang="de-DE" sz="1600" dirty="0" err="1">
                <a:latin typeface="Helvetica" panose="020B0604020202020204" pitchFamily="34" charset="0"/>
                <a:cs typeface="Helvetica" panose="020B0604020202020204" pitchFamily="34" charset="0"/>
              </a:rPr>
              <a:t>projektów</a:t>
            </a:r>
            <a:r>
              <a:rPr lang="de-DE" sz="1600" dirty="0">
                <a:latin typeface="Helvetica" panose="020B0604020202020204" pitchFamily="34" charset="0"/>
                <a:cs typeface="Helvetica" panose="020B0604020202020204" pitchFamily="34" charset="0"/>
              </a:rPr>
              <a:t>. </a:t>
            </a:r>
            <a:endParaRPr lang="pl-PL" sz="1600" dirty="0">
              <a:latin typeface="Helvetica" panose="020B0604020202020204" pitchFamily="34" charset="0"/>
              <a:cs typeface="Helvetica" panose="020B0604020202020204" pitchFamily="34" charset="0"/>
            </a:endParaRPr>
          </a:p>
          <a:p>
            <a:pPr marL="342900" indent="-342900">
              <a:buFont typeface="+mj-lt"/>
              <a:buAutoNum type="arabicPeriod"/>
            </a:pPr>
            <a:r>
              <a:rPr lang="pl-PL" sz="1600" dirty="0">
                <a:latin typeface="Helvetica" panose="020B0604020202020204" pitchFamily="34" charset="0"/>
                <a:cs typeface="Helvetica" panose="020B0604020202020204" pitchFamily="34" charset="0"/>
              </a:rPr>
              <a:t>Załóż konto na </a:t>
            </a:r>
            <a:r>
              <a:rPr lang="pl-PL" sz="1600" dirty="0" err="1">
                <a:latin typeface="Helvetica" panose="020B0604020202020204" pitchFamily="34" charset="0"/>
                <a:cs typeface="Helvetica" panose="020B0604020202020204" pitchFamily="34" charset="0"/>
              </a:rPr>
              <a:t>mailtrap</a:t>
            </a:r>
            <a:endParaRPr lang="pl-PL" sz="1600" dirty="0">
              <a:latin typeface="Helvetica" panose="020B0604020202020204" pitchFamily="34" charset="0"/>
              <a:cs typeface="Helvetica" panose="020B0604020202020204" pitchFamily="34" charset="0"/>
            </a:endParaRPr>
          </a:p>
          <a:p>
            <a:pPr marL="342900" indent="-342900">
              <a:buFont typeface="+mj-lt"/>
              <a:buAutoNum type="arabicPeriod"/>
            </a:pPr>
            <a:r>
              <a:rPr lang="pl-PL" sz="1600" dirty="0">
                <a:latin typeface="Helvetica" panose="020B0604020202020204" pitchFamily="34" charset="0"/>
                <a:cs typeface="Helvetica" panose="020B0604020202020204" pitchFamily="34" charset="0"/>
              </a:rPr>
              <a:t>Skonfiguruj w projekcie Spring Email (</a:t>
            </a:r>
            <a:r>
              <a:rPr lang="pl-PL" sz="1600" dirty="0" err="1">
                <a:latin typeface="Helvetica" panose="020B0604020202020204" pitchFamily="34" charset="0"/>
                <a:cs typeface="Helvetica" panose="020B0604020202020204" pitchFamily="34" charset="0"/>
              </a:rPr>
              <a:t>application</a:t>
            </a:r>
            <a:r>
              <a:rPr lang="pl-PL" sz="1600" dirty="0">
                <a:latin typeface="Helvetica" panose="020B0604020202020204" pitchFamily="34" charset="0"/>
                <a:cs typeface="Helvetica" panose="020B0604020202020204" pitchFamily="34" charset="0"/>
              </a:rPr>
              <a:t> </a:t>
            </a:r>
            <a:r>
              <a:rPr lang="pl-PL" sz="1600" dirty="0" err="1">
                <a:latin typeface="Helvetica" panose="020B0604020202020204" pitchFamily="34" charset="0"/>
                <a:cs typeface="Helvetica" panose="020B0604020202020204" pitchFamily="34" charset="0"/>
              </a:rPr>
              <a:t>properties</a:t>
            </a:r>
            <a:r>
              <a:rPr lang="pl-PL" sz="1600" dirty="0">
                <a:latin typeface="Helvetica" panose="020B0604020202020204" pitchFamily="34" charset="0"/>
                <a:cs typeface="Helvetica" panose="020B0604020202020204" pitchFamily="34" charset="0"/>
              </a:rPr>
              <a:t>) </a:t>
            </a:r>
          </a:p>
          <a:p>
            <a:pPr marL="342900" indent="-342900">
              <a:buFont typeface="+mj-lt"/>
              <a:buAutoNum type="arabicPeriod"/>
            </a:pPr>
            <a:r>
              <a:rPr lang="pl-PL" sz="1600" dirty="0">
                <a:latin typeface="Helvetica" panose="020B0604020202020204" pitchFamily="34" charset="0"/>
                <a:cs typeface="Helvetica" panose="020B0604020202020204" pitchFamily="34" charset="0"/>
              </a:rPr>
              <a:t>Przygotuj dowolnie wybrany Service do wysyłki e-mail (może być z wykorzystaniem Spring </a:t>
            </a:r>
            <a:r>
              <a:rPr lang="pl-PL" sz="1600" dirty="0" err="1">
                <a:latin typeface="Helvetica" panose="020B0604020202020204" pitchFamily="34" charset="0"/>
                <a:cs typeface="Helvetica" panose="020B0604020202020204" pitchFamily="34" charset="0"/>
              </a:rPr>
              <a:t>Listener</a:t>
            </a:r>
            <a:r>
              <a:rPr lang="pl-PL" sz="1600" dirty="0">
                <a:latin typeface="Helvetica" panose="020B0604020202020204" pitchFamily="34" charset="0"/>
                <a:cs typeface="Helvetica" panose="020B0604020202020204" pitchFamily="34" charset="0"/>
              </a:rPr>
              <a:t>). </a:t>
            </a:r>
          </a:p>
          <a:p>
            <a:pPr marL="342900" indent="-342900">
              <a:buFont typeface="+mj-lt"/>
              <a:buAutoNum type="arabicPeriod"/>
            </a:pPr>
            <a:r>
              <a:rPr lang="pl-PL" sz="1600" dirty="0">
                <a:latin typeface="Helvetica" panose="020B0604020202020204" pitchFamily="34" charset="0"/>
                <a:cs typeface="Helvetica" panose="020B0604020202020204" pitchFamily="34" charset="0"/>
              </a:rPr>
              <a:t>Zweryfikuj czy E-mail został poprawnie wysłany.</a:t>
            </a:r>
          </a:p>
        </p:txBody>
      </p:sp>
    </p:spTree>
    <p:extLst>
      <p:ext uri="{BB962C8B-B14F-4D97-AF65-F5344CB8AC3E}">
        <p14:creationId xmlns:p14="http://schemas.microsoft.com/office/powerpoint/2010/main" val="231587080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95</a:t>
            </a:fld>
            <a:endParaRPr kern="0">
              <a:solidFill>
                <a:srgbClr val="002C58"/>
              </a:solidFill>
              <a:latin typeface="Helvetica" pitchFamily="2" charset="0"/>
            </a:endParaRPr>
          </a:p>
        </p:txBody>
      </p:sp>
      <p:sp>
        <p:nvSpPr>
          <p:cNvPr id="204" name="Google Shape;204;p21"/>
          <p:cNvSpPr/>
          <p:nvPr/>
        </p:nvSpPr>
        <p:spPr>
          <a:xfrm>
            <a:off x="2275456" y="4469884"/>
            <a:ext cx="2989979" cy="401972"/>
          </a:xfrm>
          <a:prstGeom prst="rect">
            <a:avLst/>
          </a:prstGeom>
          <a:solidFill>
            <a:srgbClr val="FFFFFF"/>
          </a:solidFill>
          <a:ln>
            <a:noFill/>
          </a:ln>
        </p:spPr>
        <p:txBody>
          <a:bodyPr spcFirstLastPara="1" wrap="square" lIns="82939" tIns="82939" rIns="82939" bIns="82939" anchor="ctr" anchorCtr="0">
            <a:noAutofit/>
          </a:bodyPr>
          <a:lstStyle/>
          <a:p>
            <a:pPr defTabSz="829544">
              <a:buClr>
                <a:srgbClr val="000000"/>
              </a:buClr>
            </a:pPr>
            <a:endParaRPr sz="1270" kern="0">
              <a:solidFill>
                <a:srgbClr val="000000"/>
              </a:solidFill>
              <a:latin typeface="Arial"/>
              <a:cs typeface="Arial"/>
              <a:sym typeface="Arial"/>
            </a:endParaRPr>
          </a:p>
        </p:txBody>
      </p:sp>
      <p:pic>
        <p:nvPicPr>
          <p:cNvPr id="2" name="Picture 2" descr="Strefa wiedzy – Framework – Spring - Vavatech.pl">
            <a:extLst>
              <a:ext uri="{FF2B5EF4-FFF2-40B4-BE49-F238E27FC236}">
                <a16:creationId xmlns:a16="http://schemas.microsoft.com/office/drawing/2014/main" id="{658D9FB5-A8EE-8061-9F3D-68BA3D951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614" y="685800"/>
            <a:ext cx="1829572" cy="9226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A8CD864-DC84-23B5-16C9-7A81F28856F1}"/>
              </a:ext>
            </a:extLst>
          </p:cNvPr>
          <p:cNvSpPr/>
          <p:nvPr/>
        </p:nvSpPr>
        <p:spPr>
          <a:xfrm>
            <a:off x="9359239" y="916302"/>
            <a:ext cx="2213658" cy="692104"/>
          </a:xfrm>
          <a:prstGeom prst="rect">
            <a:avLst/>
          </a:prstGeom>
          <a:solidFill>
            <a:srgbClr val="262A2D"/>
          </a:solidFill>
          <a:ln>
            <a:solidFill>
              <a:srgbClr val="262A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l-PL" sz="2000" b="1">
                <a:latin typeface="Metropolis"/>
              </a:rPr>
              <a:t>Spring makes Java </a:t>
            </a:r>
            <a:br>
              <a:rPr lang="pl-PL" sz="2000" b="1">
                <a:latin typeface="Metropolis"/>
              </a:rPr>
            </a:br>
            <a:r>
              <a:rPr lang="pl-PL" sz="2000" b="1">
                <a:latin typeface="Metropolis"/>
              </a:rPr>
              <a:t>reactive.</a:t>
            </a:r>
            <a:endParaRPr lang="de-DE" sz="2000" b="1">
              <a:latin typeface="Metropolis"/>
            </a:endParaRPr>
          </a:p>
        </p:txBody>
      </p:sp>
      <p:pic>
        <p:nvPicPr>
          <p:cNvPr id="9" name="Picture 2" descr="Strefa wiedzy – Framework – Spring - Vavatech.pl">
            <a:extLst>
              <a:ext uri="{FF2B5EF4-FFF2-40B4-BE49-F238E27FC236}">
                <a16:creationId xmlns:a16="http://schemas.microsoft.com/office/drawing/2014/main" id="{64F8F8BC-0C36-4893-73B0-2861937A6A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5" name="Obraz 3" descr="Uniwersytet WSB Merito Wrocław">
            <a:extLst>
              <a:ext uri="{FF2B5EF4-FFF2-40B4-BE49-F238E27FC236}">
                <a16:creationId xmlns:a16="http://schemas.microsoft.com/office/drawing/2014/main" id="{80B7B27C-C947-2F8F-221E-063E9A1D1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F7F1FD88-E374-2B13-F572-4611F7EEBC15}"/>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12" name="Picture 2" descr="Capgemini Logo Logo and symbol, meaning, history, PNG">
            <a:extLst>
              <a:ext uri="{FF2B5EF4-FFF2-40B4-BE49-F238E27FC236}">
                <a16:creationId xmlns:a16="http://schemas.microsoft.com/office/drawing/2014/main" id="{EBEE0D83-C0F5-3AA0-AB89-7526E5DD07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ABA1708-4A59-0AE7-AD9D-7877A96AD9A2}"/>
              </a:ext>
            </a:extLst>
          </p:cNvPr>
          <p:cNvSpPr txBox="1"/>
          <p:nvPr/>
        </p:nvSpPr>
        <p:spPr>
          <a:xfrm>
            <a:off x="4343400" y="2898160"/>
            <a:ext cx="5029200" cy="523220"/>
          </a:xfrm>
          <a:prstGeom prst="rect">
            <a:avLst/>
          </a:prstGeom>
          <a:noFill/>
        </p:spPr>
        <p:txBody>
          <a:bodyPr wrap="square">
            <a:spAutoFit/>
          </a:bodyPr>
          <a:lstStyle/>
          <a:p>
            <a:r>
              <a:rPr lang="pl-PL" sz="2800" b="1" dirty="0">
                <a:latin typeface="Helvetica" panose="020B0604020202020204" pitchFamily="34" charset="0"/>
                <a:cs typeface="Helvetica" panose="020B0604020202020204" pitchFamily="34" charset="0"/>
              </a:rPr>
              <a:t>10. Spring </a:t>
            </a:r>
            <a:r>
              <a:rPr lang="pl-PL" sz="2800" b="1" dirty="0" err="1">
                <a:latin typeface="Helvetica" panose="020B0604020202020204" pitchFamily="34" charset="0"/>
                <a:cs typeface="Helvetica" panose="020B0604020202020204" pitchFamily="34" charset="0"/>
              </a:rPr>
              <a:t>Scheduling</a:t>
            </a:r>
            <a:endParaRPr lang="pl-PL" sz="2800" b="1"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6071760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96</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10.1. Spring </a:t>
            </a:r>
            <a:r>
              <a:rPr lang="pl-PL" sz="2900" dirty="0" err="1">
                <a:solidFill>
                  <a:srgbClr val="002C58"/>
                </a:solidFill>
                <a:latin typeface="Helvetica" pitchFamily="2" charset="0"/>
                <a:ea typeface="+mn-ea"/>
                <a:cs typeface="+mn-cs"/>
              </a:rPr>
              <a:t>Scheduling</a:t>
            </a:r>
            <a:endParaRPr lang="pl-PL" sz="2900" dirty="0">
              <a:solidFill>
                <a:srgbClr val="002C58"/>
              </a:solidFill>
              <a:latin typeface="Helvetica" pitchFamily="2" charset="0"/>
              <a:ea typeface="+mn-ea"/>
              <a:cs typeface="+mn-cs"/>
            </a:endParaRP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400" y="705005"/>
            <a:ext cx="8382000" cy="3139321"/>
          </a:xfrm>
          <a:prstGeom prst="rect">
            <a:avLst/>
          </a:prstGeom>
          <a:noFill/>
        </p:spPr>
        <p:txBody>
          <a:bodyPr wrap="square">
            <a:spAutoFit/>
          </a:bodyPr>
          <a:lstStyle/>
          <a:p>
            <a:r>
              <a:rPr lang="pl-PL" b="1" dirty="0">
                <a:solidFill>
                  <a:srgbClr val="002B58"/>
                </a:solidFill>
                <a:latin typeface="Helvetica" panose="020B0604020202020204" pitchFamily="34" charset="0"/>
                <a:cs typeface="Helvetica" panose="020B0604020202020204" pitchFamily="34" charset="0"/>
              </a:rPr>
              <a:t>Spring</a:t>
            </a:r>
            <a:r>
              <a:rPr lang="pl-PL" dirty="0">
                <a:solidFill>
                  <a:srgbClr val="002B58"/>
                </a:solidFill>
                <a:latin typeface="Helvetica" panose="020B0604020202020204" pitchFamily="34" charset="0"/>
                <a:cs typeface="Helvetica" panose="020B0604020202020204" pitchFamily="34" charset="0"/>
              </a:rPr>
              <a:t> zapewnia wsparcie dla wykonywania zaplanowanych zadań</a:t>
            </a:r>
          </a:p>
          <a:p>
            <a:endParaRPr lang="pl-PL" dirty="0">
              <a:solidFill>
                <a:srgbClr val="002B58"/>
              </a:solidFill>
              <a:latin typeface="Helvetica" panose="020B0604020202020204" pitchFamily="34" charset="0"/>
              <a:cs typeface="Helvetica" panose="020B0604020202020204" pitchFamily="34" charset="0"/>
            </a:endParaRPr>
          </a:p>
          <a:p>
            <a:r>
              <a:rPr lang="pl-PL" dirty="0">
                <a:solidFill>
                  <a:srgbClr val="002B58"/>
                </a:solidFill>
                <a:latin typeface="Helvetica" panose="020B0604020202020204" pitchFamily="34" charset="0"/>
                <a:cs typeface="Helvetica" panose="020B0604020202020204" pitchFamily="34" charset="0"/>
              </a:rPr>
              <a:t>Jest częścią modułu </a:t>
            </a:r>
            <a:r>
              <a:rPr lang="pl-PL" b="1" dirty="0">
                <a:solidFill>
                  <a:srgbClr val="002B58"/>
                </a:solidFill>
                <a:latin typeface="Helvetica" panose="020B0604020202020204" pitchFamily="34" charset="0"/>
                <a:cs typeface="Helvetica" panose="020B0604020202020204" pitchFamily="34" charset="0"/>
              </a:rPr>
              <a:t>Spring</a:t>
            </a:r>
            <a:r>
              <a:rPr lang="pl-PL" dirty="0">
                <a:solidFill>
                  <a:srgbClr val="002B58"/>
                </a:solidFill>
                <a:latin typeface="Helvetica" panose="020B0604020202020204" pitchFamily="34" charset="0"/>
                <a:cs typeface="Helvetica" panose="020B0604020202020204" pitchFamily="34" charset="0"/>
              </a:rPr>
              <a:t> </a:t>
            </a:r>
            <a:r>
              <a:rPr lang="pl-PL" b="1" dirty="0" err="1">
                <a:solidFill>
                  <a:srgbClr val="002B58"/>
                </a:solidFill>
                <a:latin typeface="Helvetica" panose="020B0604020202020204" pitchFamily="34" charset="0"/>
                <a:cs typeface="Helvetica" panose="020B0604020202020204" pitchFamily="34" charset="0"/>
              </a:rPr>
              <a:t>Context</a:t>
            </a:r>
            <a:endParaRPr lang="pl-PL" b="1" dirty="0">
              <a:solidFill>
                <a:srgbClr val="002B58"/>
              </a:solidFill>
              <a:latin typeface="Helvetica" panose="020B0604020202020204" pitchFamily="34" charset="0"/>
              <a:cs typeface="Helvetica" panose="020B0604020202020204" pitchFamily="34" charset="0"/>
            </a:endParaRPr>
          </a:p>
          <a:p>
            <a:endParaRPr lang="pl-PL" b="1" dirty="0">
              <a:solidFill>
                <a:srgbClr val="002B58"/>
              </a:solidFill>
              <a:latin typeface="Helvetica" panose="020B0604020202020204" pitchFamily="34" charset="0"/>
              <a:cs typeface="Helvetica" panose="020B0604020202020204" pitchFamily="34" charset="0"/>
            </a:endParaRPr>
          </a:p>
          <a:p>
            <a:pPr marL="285750" indent="-285750">
              <a:buFont typeface="Arial" panose="020B0604020202020204" pitchFamily="34" charset="0"/>
              <a:buChar char="•"/>
            </a:pPr>
            <a:r>
              <a:rPr lang="pl-PL" dirty="0">
                <a:solidFill>
                  <a:srgbClr val="002B58"/>
                </a:solidFill>
                <a:latin typeface="Helvetica" panose="020B0604020202020204" pitchFamily="34" charset="0"/>
                <a:cs typeface="Helvetica" panose="020B0604020202020204" pitchFamily="34" charset="0"/>
              </a:rPr>
              <a:t>Zaplanowanie zadania wymaga użycia adnotacji </a:t>
            </a:r>
            <a:r>
              <a:rPr lang="pl-PL" b="1" dirty="0">
                <a:solidFill>
                  <a:srgbClr val="002B58"/>
                </a:solidFill>
                <a:latin typeface="Helvetica" panose="020B0604020202020204" pitchFamily="34" charset="0"/>
                <a:cs typeface="Helvetica" panose="020B0604020202020204" pitchFamily="34" charset="0"/>
              </a:rPr>
              <a:t>@</a:t>
            </a:r>
            <a:r>
              <a:rPr lang="pl-PL" b="1" dirty="0" err="1">
                <a:solidFill>
                  <a:srgbClr val="002B58"/>
                </a:solidFill>
                <a:latin typeface="Helvetica" panose="020B0604020202020204" pitchFamily="34" charset="0"/>
                <a:cs typeface="Helvetica" panose="020B0604020202020204" pitchFamily="34" charset="0"/>
              </a:rPr>
              <a:t>Scheduled</a:t>
            </a:r>
            <a:r>
              <a:rPr lang="pl-PL" b="1" dirty="0">
                <a:solidFill>
                  <a:srgbClr val="002B58"/>
                </a:solidFill>
                <a:latin typeface="Helvetica" panose="020B0604020202020204" pitchFamily="34" charset="0"/>
                <a:cs typeface="Helvetica" panose="020B0604020202020204" pitchFamily="34" charset="0"/>
              </a:rPr>
              <a:t> </a:t>
            </a:r>
            <a:r>
              <a:rPr lang="pl-PL" dirty="0">
                <a:solidFill>
                  <a:srgbClr val="002B58"/>
                </a:solidFill>
                <a:latin typeface="Helvetica" panose="020B0604020202020204" pitchFamily="34" charset="0"/>
                <a:cs typeface="Helvetica" panose="020B0604020202020204" pitchFamily="34" charset="0"/>
              </a:rPr>
              <a:t>na poziomie metody, pozwalając na wyzwalanie funkcji w konkretnym, zaplanowanym momencie. Można użyć składni:</a:t>
            </a:r>
          </a:p>
          <a:p>
            <a:pPr marL="519113" lvl="1" indent="-285750">
              <a:buFont typeface="Arial" panose="020B0604020202020204" pitchFamily="34" charset="0"/>
              <a:buChar char="•"/>
            </a:pPr>
            <a:r>
              <a:rPr lang="de-DE" dirty="0">
                <a:solidFill>
                  <a:srgbClr val="002B58"/>
                </a:solidFill>
                <a:latin typeface="Helvetica" panose="020B0604020202020204" pitchFamily="34" charset="0"/>
                <a:cs typeface="Helvetica" panose="020B0604020202020204" pitchFamily="34" charset="0"/>
              </a:rPr>
              <a:t>@</a:t>
            </a:r>
            <a:r>
              <a:rPr lang="de-DE" dirty="0" err="1">
                <a:solidFill>
                  <a:srgbClr val="002B58"/>
                </a:solidFill>
                <a:latin typeface="Helvetica" panose="020B0604020202020204" pitchFamily="34" charset="0"/>
                <a:cs typeface="Helvetica" panose="020B0604020202020204" pitchFamily="34" charset="0"/>
              </a:rPr>
              <a:t>Scheduled</a:t>
            </a:r>
            <a:r>
              <a:rPr lang="de-DE" dirty="0">
                <a:solidFill>
                  <a:srgbClr val="002B58"/>
                </a:solidFill>
                <a:latin typeface="Helvetica" panose="020B0604020202020204" pitchFamily="34" charset="0"/>
                <a:cs typeface="Helvetica" panose="020B0604020202020204" pitchFamily="34" charset="0"/>
              </a:rPr>
              <a:t> (</a:t>
            </a:r>
            <a:r>
              <a:rPr lang="de-DE" dirty="0" err="1">
                <a:solidFill>
                  <a:srgbClr val="002B58"/>
                </a:solidFill>
                <a:latin typeface="Helvetica" panose="020B0604020202020204" pitchFamily="34" charset="0"/>
                <a:cs typeface="Helvetica" panose="020B0604020202020204" pitchFamily="34" charset="0"/>
              </a:rPr>
              <a:t>fixedDelay</a:t>
            </a:r>
            <a:r>
              <a:rPr lang="de-DE" dirty="0">
                <a:solidFill>
                  <a:srgbClr val="002B58"/>
                </a:solidFill>
                <a:latin typeface="Helvetica" panose="020B0604020202020204" pitchFamily="34" charset="0"/>
                <a:cs typeface="Helvetica" panose="020B0604020202020204" pitchFamily="34" charset="0"/>
              </a:rPr>
              <a:t> = 5000)</a:t>
            </a:r>
            <a:endParaRPr lang="pl-PL" dirty="0">
              <a:solidFill>
                <a:srgbClr val="002B58"/>
              </a:solidFill>
              <a:latin typeface="Helvetica" panose="020B0604020202020204" pitchFamily="34" charset="0"/>
              <a:cs typeface="Helvetica" panose="020B0604020202020204" pitchFamily="34" charset="0"/>
            </a:endParaRPr>
          </a:p>
          <a:p>
            <a:pPr marL="519113" lvl="1" indent="-285750">
              <a:buFont typeface="Arial" panose="020B0604020202020204" pitchFamily="34" charset="0"/>
              <a:buChar char="•"/>
            </a:pPr>
            <a:r>
              <a:rPr lang="de-DE" dirty="0">
                <a:solidFill>
                  <a:srgbClr val="002B58"/>
                </a:solidFill>
                <a:latin typeface="Helvetica" panose="020B0604020202020204" pitchFamily="34" charset="0"/>
                <a:cs typeface="Helvetica" panose="020B0604020202020204" pitchFamily="34" charset="0"/>
              </a:rPr>
              <a:t>@</a:t>
            </a:r>
            <a:r>
              <a:rPr lang="de-DE" dirty="0" err="1">
                <a:solidFill>
                  <a:srgbClr val="002B58"/>
                </a:solidFill>
                <a:latin typeface="Helvetica" panose="020B0604020202020204" pitchFamily="34" charset="0"/>
                <a:cs typeface="Helvetica" panose="020B0604020202020204" pitchFamily="34" charset="0"/>
              </a:rPr>
              <a:t>Scheduled</a:t>
            </a:r>
            <a:r>
              <a:rPr lang="de-DE" dirty="0">
                <a:solidFill>
                  <a:srgbClr val="002B58"/>
                </a:solidFill>
                <a:latin typeface="Helvetica" panose="020B0604020202020204" pitchFamily="34" charset="0"/>
                <a:cs typeface="Helvetica" panose="020B0604020202020204" pitchFamily="34" charset="0"/>
              </a:rPr>
              <a:t> (</a:t>
            </a:r>
            <a:r>
              <a:rPr lang="de-DE" dirty="0" err="1">
                <a:solidFill>
                  <a:srgbClr val="002B58"/>
                </a:solidFill>
                <a:latin typeface="Helvetica" panose="020B0604020202020204" pitchFamily="34" charset="0"/>
                <a:cs typeface="Helvetica" panose="020B0604020202020204" pitchFamily="34" charset="0"/>
              </a:rPr>
              <a:t>fixedRate</a:t>
            </a:r>
            <a:r>
              <a:rPr lang="de-DE" dirty="0">
                <a:solidFill>
                  <a:srgbClr val="002B58"/>
                </a:solidFill>
                <a:latin typeface="Helvetica" panose="020B0604020202020204" pitchFamily="34" charset="0"/>
                <a:cs typeface="Helvetica" panose="020B0604020202020204" pitchFamily="34" charset="0"/>
              </a:rPr>
              <a:t> = 5000)</a:t>
            </a:r>
            <a:endParaRPr lang="pl-PL" dirty="0">
              <a:solidFill>
                <a:srgbClr val="002B58"/>
              </a:solidFill>
              <a:latin typeface="Helvetica" panose="020B0604020202020204" pitchFamily="34" charset="0"/>
              <a:cs typeface="Helvetica" panose="020B0604020202020204" pitchFamily="34" charset="0"/>
            </a:endParaRPr>
          </a:p>
          <a:p>
            <a:pPr marL="519113" lvl="1" indent="-285750">
              <a:buFont typeface="Arial" panose="020B0604020202020204" pitchFamily="34" charset="0"/>
              <a:buChar char="•"/>
            </a:pPr>
            <a:r>
              <a:rPr lang="de-DE" dirty="0">
                <a:solidFill>
                  <a:srgbClr val="002B58"/>
                </a:solidFill>
                <a:latin typeface="Helvetica" panose="020B0604020202020204" pitchFamily="34" charset="0"/>
                <a:cs typeface="Helvetica" panose="020B0604020202020204" pitchFamily="34" charset="0"/>
              </a:rPr>
              <a:t>@</a:t>
            </a:r>
            <a:r>
              <a:rPr lang="de-DE" dirty="0" err="1">
                <a:solidFill>
                  <a:srgbClr val="002B58"/>
                </a:solidFill>
                <a:latin typeface="Helvetica" panose="020B0604020202020204" pitchFamily="34" charset="0"/>
                <a:cs typeface="Helvetica" panose="020B0604020202020204" pitchFamily="34" charset="0"/>
              </a:rPr>
              <a:t>Scheduled</a:t>
            </a:r>
            <a:r>
              <a:rPr lang="de-DE" dirty="0">
                <a:solidFill>
                  <a:srgbClr val="002B58"/>
                </a:solidFill>
                <a:latin typeface="Helvetica" panose="020B0604020202020204" pitchFamily="34" charset="0"/>
                <a:cs typeface="Helvetica" panose="020B0604020202020204" pitchFamily="34" charset="0"/>
              </a:rPr>
              <a:t>(</a:t>
            </a:r>
            <a:r>
              <a:rPr lang="de-DE" dirty="0" err="1">
                <a:solidFill>
                  <a:srgbClr val="002B58"/>
                </a:solidFill>
                <a:latin typeface="Helvetica" panose="020B0604020202020204" pitchFamily="34" charset="0"/>
                <a:cs typeface="Helvetica" panose="020B0604020202020204" pitchFamily="34" charset="0"/>
              </a:rPr>
              <a:t>initialDelay</a:t>
            </a:r>
            <a:r>
              <a:rPr lang="de-DE" dirty="0">
                <a:solidFill>
                  <a:srgbClr val="002B58"/>
                </a:solidFill>
                <a:latin typeface="Helvetica" panose="020B0604020202020204" pitchFamily="34" charset="0"/>
                <a:cs typeface="Helvetica" panose="020B0604020202020204" pitchFamily="34" charset="0"/>
              </a:rPr>
              <a:t>=1000, </a:t>
            </a:r>
            <a:r>
              <a:rPr lang="de-DE" dirty="0" err="1">
                <a:solidFill>
                  <a:srgbClr val="002B58"/>
                </a:solidFill>
                <a:latin typeface="Helvetica" panose="020B0604020202020204" pitchFamily="34" charset="0"/>
                <a:cs typeface="Helvetica" panose="020B0604020202020204" pitchFamily="34" charset="0"/>
              </a:rPr>
              <a:t>fixedRate</a:t>
            </a:r>
            <a:r>
              <a:rPr lang="de-DE" dirty="0">
                <a:solidFill>
                  <a:srgbClr val="002B58"/>
                </a:solidFill>
                <a:latin typeface="Helvetica" panose="020B0604020202020204" pitchFamily="34" charset="0"/>
                <a:cs typeface="Helvetica" panose="020B0604020202020204" pitchFamily="34" charset="0"/>
              </a:rPr>
              <a:t>=5000)</a:t>
            </a:r>
            <a:r>
              <a:rPr lang="pl-PL" dirty="0">
                <a:solidFill>
                  <a:srgbClr val="002B58"/>
                </a:solidFill>
                <a:latin typeface="Helvetica" panose="020B0604020202020204" pitchFamily="34" charset="0"/>
                <a:cs typeface="Helvetica" panose="020B0604020202020204" pitchFamily="34" charset="0"/>
              </a:rPr>
              <a:t> – wykonanie pierwszego zadania opóźni o 1 sekundę i zadanie będzie wykonane co 5s</a:t>
            </a:r>
          </a:p>
        </p:txBody>
      </p:sp>
    </p:spTree>
    <p:extLst>
      <p:ext uri="{BB962C8B-B14F-4D97-AF65-F5344CB8AC3E}">
        <p14:creationId xmlns:p14="http://schemas.microsoft.com/office/powerpoint/2010/main" val="307755269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97</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10.2 Spring </a:t>
            </a:r>
            <a:r>
              <a:rPr lang="pl-PL" sz="2900" dirty="0" err="1">
                <a:solidFill>
                  <a:srgbClr val="002C58"/>
                </a:solidFill>
                <a:latin typeface="Helvetica" pitchFamily="2" charset="0"/>
                <a:ea typeface="+mn-ea"/>
                <a:cs typeface="+mn-cs"/>
              </a:rPr>
              <a:t>Scheduling</a:t>
            </a:r>
            <a:r>
              <a:rPr lang="pl-PL" sz="2900" dirty="0">
                <a:solidFill>
                  <a:srgbClr val="002C58"/>
                </a:solidFill>
                <a:latin typeface="Helvetica" pitchFamily="2" charset="0"/>
                <a:ea typeface="+mn-ea"/>
                <a:cs typeface="+mn-cs"/>
              </a:rPr>
              <a:t> - CRON</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2" name="Textfeld 11">
            <a:extLst>
              <a:ext uri="{FF2B5EF4-FFF2-40B4-BE49-F238E27FC236}">
                <a16:creationId xmlns:a16="http://schemas.microsoft.com/office/drawing/2014/main" id="{6BB875D6-F06F-B515-FC1A-DCBB76402FCF}"/>
              </a:ext>
            </a:extLst>
          </p:cNvPr>
          <p:cNvSpPr txBox="1"/>
          <p:nvPr/>
        </p:nvSpPr>
        <p:spPr>
          <a:xfrm>
            <a:off x="1810215" y="5060467"/>
            <a:ext cx="10363200" cy="276999"/>
          </a:xfrm>
          <a:prstGeom prst="rect">
            <a:avLst/>
          </a:prstGeom>
          <a:noFill/>
        </p:spPr>
        <p:txBody>
          <a:bodyPr wrap="square">
            <a:spAutoFit/>
          </a:bodyPr>
          <a:lstStyle/>
          <a:p>
            <a:r>
              <a:rPr lang="pl-PL" sz="1200" dirty="0">
                <a:latin typeface="Helvetica" panose="020B0604020202020204" pitchFamily="34" charset="0"/>
                <a:cs typeface="Helvetica" panose="020B0604020202020204" pitchFamily="34" charset="0"/>
              </a:rPr>
              <a:t>Źródło: https://docs.spring.io/spring-framework/docs/current/javadoc-api/org/springframework/scheduling/support/CronExpression.html</a:t>
            </a:r>
            <a:endParaRPr lang="de-DE" sz="1200" dirty="0">
              <a:latin typeface="Helvetica" panose="020B0604020202020204" pitchFamily="34" charset="0"/>
              <a:cs typeface="Helvetica" panose="020B0604020202020204" pitchFamily="34" charset="0"/>
            </a:endParaRPr>
          </a:p>
        </p:txBody>
      </p:sp>
      <p:sp>
        <p:nvSpPr>
          <p:cNvPr id="14" name="Textfeld 13">
            <a:extLst>
              <a:ext uri="{FF2B5EF4-FFF2-40B4-BE49-F238E27FC236}">
                <a16:creationId xmlns:a16="http://schemas.microsoft.com/office/drawing/2014/main" id="{B2842867-A56C-1C2C-01CC-83477BA73B8E}"/>
              </a:ext>
            </a:extLst>
          </p:cNvPr>
          <p:cNvSpPr txBox="1"/>
          <p:nvPr/>
        </p:nvSpPr>
        <p:spPr>
          <a:xfrm>
            <a:off x="662612" y="829775"/>
            <a:ext cx="10157788" cy="1754326"/>
          </a:xfrm>
          <a:prstGeom prst="rect">
            <a:avLst/>
          </a:prstGeom>
          <a:noFill/>
        </p:spPr>
        <p:txBody>
          <a:bodyPr wrap="square">
            <a:spAutoFit/>
          </a:bodyPr>
          <a:lstStyle/>
          <a:p>
            <a:pPr marL="233363" lvl="1"/>
            <a:r>
              <a:rPr lang="pl-PL" dirty="0" err="1">
                <a:solidFill>
                  <a:srgbClr val="002B58"/>
                </a:solidFill>
                <a:latin typeface="Helvetica" panose="020B0604020202020204" pitchFamily="34" charset="0"/>
                <a:cs typeface="Helvetica" panose="020B0604020202020204" pitchFamily="34" charset="0"/>
              </a:rPr>
              <a:t>Cron</a:t>
            </a:r>
            <a:r>
              <a:rPr lang="pl-PL" dirty="0">
                <a:solidFill>
                  <a:srgbClr val="002B58"/>
                </a:solidFill>
                <a:latin typeface="Helvetica" panose="020B0604020202020204" pitchFamily="34" charset="0"/>
                <a:cs typeface="Helvetica" panose="020B0604020202020204" pitchFamily="34" charset="0"/>
              </a:rPr>
              <a:t> to potężne narzędzie używane w systemach Unix do harmonogramowania zadań (zwanych zadaniami </a:t>
            </a:r>
            <a:r>
              <a:rPr lang="pl-PL" dirty="0" err="1">
                <a:solidFill>
                  <a:srgbClr val="002B58"/>
                </a:solidFill>
                <a:latin typeface="Helvetica" panose="020B0604020202020204" pitchFamily="34" charset="0"/>
                <a:cs typeface="Helvetica" panose="020B0604020202020204" pitchFamily="34" charset="0"/>
              </a:rPr>
              <a:t>cron</a:t>
            </a:r>
            <a:r>
              <a:rPr lang="pl-PL" dirty="0">
                <a:solidFill>
                  <a:srgbClr val="002B58"/>
                </a:solidFill>
                <a:latin typeface="Helvetica" panose="020B0604020202020204" pitchFamily="34" charset="0"/>
                <a:cs typeface="Helvetica" panose="020B0604020202020204" pitchFamily="34" charset="0"/>
              </a:rPr>
              <a:t>), które mają być wykonywane w określonym czasie. </a:t>
            </a:r>
            <a:br>
              <a:rPr lang="pl-PL" dirty="0">
                <a:solidFill>
                  <a:srgbClr val="002B58"/>
                </a:solidFill>
                <a:latin typeface="Helvetica" panose="020B0604020202020204" pitchFamily="34" charset="0"/>
                <a:cs typeface="Helvetica" panose="020B0604020202020204" pitchFamily="34" charset="0"/>
              </a:rPr>
            </a:br>
            <a:r>
              <a:rPr lang="pl-PL" dirty="0">
                <a:solidFill>
                  <a:srgbClr val="002B58"/>
                </a:solidFill>
                <a:latin typeface="Helvetica" panose="020B0604020202020204" pitchFamily="34" charset="0"/>
                <a:cs typeface="Helvetica" panose="020B0604020202020204" pitchFamily="34" charset="0"/>
              </a:rPr>
              <a:t>Spring Framework oferuje wsparcie dla </a:t>
            </a:r>
            <a:r>
              <a:rPr lang="pl-PL" dirty="0" err="1">
                <a:solidFill>
                  <a:srgbClr val="002B58"/>
                </a:solidFill>
                <a:latin typeface="Helvetica" panose="020B0604020202020204" pitchFamily="34" charset="0"/>
                <a:cs typeface="Helvetica" panose="020B0604020202020204" pitchFamily="34" charset="0"/>
              </a:rPr>
              <a:t>cron</a:t>
            </a:r>
            <a:r>
              <a:rPr lang="pl-PL" dirty="0">
                <a:solidFill>
                  <a:srgbClr val="002B58"/>
                </a:solidFill>
                <a:latin typeface="Helvetica" panose="020B0604020202020204" pitchFamily="34" charset="0"/>
                <a:cs typeface="Helvetica" panose="020B0604020202020204" pitchFamily="34" charset="0"/>
              </a:rPr>
              <a:t> za pomocą adnotacji @Scheduled.</a:t>
            </a:r>
          </a:p>
          <a:p>
            <a:pPr marL="233363" lvl="1"/>
            <a:endParaRPr lang="pl-PL" dirty="0">
              <a:solidFill>
                <a:srgbClr val="002B58"/>
              </a:solidFill>
              <a:latin typeface="Helvetica" panose="020B0604020202020204" pitchFamily="34" charset="0"/>
              <a:cs typeface="Helvetica" panose="020B0604020202020204" pitchFamily="34" charset="0"/>
            </a:endParaRPr>
          </a:p>
          <a:p>
            <a:pPr marL="233363" lvl="1"/>
            <a:r>
              <a:rPr lang="de-DE" dirty="0">
                <a:solidFill>
                  <a:srgbClr val="002B58"/>
                </a:solidFill>
                <a:latin typeface="Helvetica" panose="020B0604020202020204" pitchFamily="34" charset="0"/>
                <a:cs typeface="Helvetica" panose="020B0604020202020204" pitchFamily="34" charset="0"/>
              </a:rPr>
              <a:t>@Scheduled(cron=„</a:t>
            </a:r>
            <a:r>
              <a:rPr lang="pl-PL" dirty="0">
                <a:solidFill>
                  <a:srgbClr val="002B58"/>
                </a:solidFill>
                <a:latin typeface="Helvetica" panose="020B0604020202020204" pitchFamily="34" charset="0"/>
                <a:cs typeface="Helvetica" panose="020B0604020202020204" pitchFamily="34" charset="0"/>
              </a:rPr>
              <a:t>0 </a:t>
            </a:r>
            <a:r>
              <a:rPr lang="de-DE" dirty="0">
                <a:solidFill>
                  <a:srgbClr val="002B58"/>
                </a:solidFill>
                <a:latin typeface="Helvetica" panose="020B0604020202020204" pitchFamily="34" charset="0"/>
                <a:cs typeface="Helvetica" panose="020B0604020202020204" pitchFamily="34" charset="0"/>
              </a:rPr>
              <a:t>* * * * MON-FRI")</a:t>
            </a:r>
            <a:r>
              <a:rPr lang="pl-PL" dirty="0">
                <a:solidFill>
                  <a:srgbClr val="002B58"/>
                </a:solidFill>
                <a:latin typeface="Helvetica" panose="020B0604020202020204" pitchFamily="34" charset="0"/>
                <a:cs typeface="Helvetica" panose="020B0604020202020204" pitchFamily="34" charset="0"/>
              </a:rPr>
              <a:t> – zdefiniowany </a:t>
            </a:r>
            <a:r>
              <a:rPr lang="pl-PL" dirty="0" err="1">
                <a:solidFill>
                  <a:srgbClr val="002B58"/>
                </a:solidFill>
                <a:latin typeface="Helvetica" panose="020B0604020202020204" pitchFamily="34" charset="0"/>
                <a:cs typeface="Helvetica" panose="020B0604020202020204" pitchFamily="34" charset="0"/>
              </a:rPr>
              <a:t>cron</a:t>
            </a:r>
            <a:r>
              <a:rPr lang="pl-PL" dirty="0">
                <a:solidFill>
                  <a:srgbClr val="002B58"/>
                </a:solidFill>
                <a:latin typeface="Helvetica" panose="020B0604020202020204" pitchFamily="34" charset="0"/>
                <a:cs typeface="Helvetica" panose="020B0604020202020204" pitchFamily="34" charset="0"/>
              </a:rPr>
              <a:t> pozwala na wykonywanie zadania od </a:t>
            </a:r>
            <a:r>
              <a:rPr lang="pl-PL" dirty="0" err="1">
                <a:solidFill>
                  <a:srgbClr val="002B58"/>
                </a:solidFill>
                <a:latin typeface="Helvetica" panose="020B0604020202020204" pitchFamily="34" charset="0"/>
                <a:cs typeface="Helvetica" panose="020B0604020202020204" pitchFamily="34" charset="0"/>
              </a:rPr>
              <a:t>pn</a:t>
            </a:r>
            <a:r>
              <a:rPr lang="pl-PL" dirty="0">
                <a:solidFill>
                  <a:srgbClr val="002B58"/>
                </a:solidFill>
                <a:latin typeface="Helvetica" panose="020B0604020202020204" pitchFamily="34" charset="0"/>
                <a:cs typeface="Helvetica" panose="020B0604020202020204" pitchFamily="34" charset="0"/>
              </a:rPr>
              <a:t> do </a:t>
            </a:r>
            <a:r>
              <a:rPr lang="pl-PL" dirty="0" err="1">
                <a:solidFill>
                  <a:srgbClr val="002B58"/>
                </a:solidFill>
                <a:latin typeface="Helvetica" panose="020B0604020202020204" pitchFamily="34" charset="0"/>
                <a:cs typeface="Helvetica" panose="020B0604020202020204" pitchFamily="34" charset="0"/>
              </a:rPr>
              <a:t>pt</a:t>
            </a:r>
            <a:r>
              <a:rPr lang="pl-PL" dirty="0">
                <a:solidFill>
                  <a:srgbClr val="002B58"/>
                </a:solidFill>
                <a:latin typeface="Helvetica" panose="020B0604020202020204" pitchFamily="34" charset="0"/>
                <a:cs typeface="Helvetica" panose="020B0604020202020204" pitchFamily="34" charset="0"/>
              </a:rPr>
              <a:t> co minutę</a:t>
            </a:r>
          </a:p>
        </p:txBody>
      </p:sp>
      <p:sp>
        <p:nvSpPr>
          <p:cNvPr id="15" name="Textfeld 14">
            <a:extLst>
              <a:ext uri="{FF2B5EF4-FFF2-40B4-BE49-F238E27FC236}">
                <a16:creationId xmlns:a16="http://schemas.microsoft.com/office/drawing/2014/main" id="{66F39D32-DD5C-56D7-6A49-6062532123F6}"/>
              </a:ext>
            </a:extLst>
          </p:cNvPr>
          <p:cNvSpPr txBox="1"/>
          <p:nvPr/>
        </p:nvSpPr>
        <p:spPr>
          <a:xfrm>
            <a:off x="838200" y="5358410"/>
            <a:ext cx="8877235" cy="646331"/>
          </a:xfrm>
          <a:prstGeom prst="rect">
            <a:avLst/>
          </a:prstGeom>
          <a:noFill/>
        </p:spPr>
        <p:txBody>
          <a:bodyPr wrap="square">
            <a:spAutoFit/>
          </a:bodyPr>
          <a:lstStyle/>
          <a:p>
            <a:pPr marL="285750" indent="-285750">
              <a:buFont typeface="Arial" panose="020B0604020202020204" pitchFamily="34" charset="0"/>
              <a:buChar char="•"/>
            </a:pPr>
            <a:r>
              <a:rPr lang="pl-PL" dirty="0">
                <a:solidFill>
                  <a:srgbClr val="002B58"/>
                </a:solidFill>
                <a:latin typeface="Helvetica" panose="020B0604020202020204" pitchFamily="34" charset="0"/>
                <a:cs typeface="Helvetica" panose="020B0604020202020204" pitchFamily="34" charset="0"/>
              </a:rPr>
              <a:t>Większą pulę wątków można uzyskać przez nadpisanie klasy </a:t>
            </a:r>
            <a:r>
              <a:rPr lang="pl-PL" b="1" dirty="0" err="1">
                <a:solidFill>
                  <a:srgbClr val="002B58"/>
                </a:solidFill>
                <a:latin typeface="Helvetica" panose="020B0604020202020204" pitchFamily="34" charset="0"/>
                <a:cs typeface="Helvetica" panose="020B0604020202020204" pitchFamily="34" charset="0"/>
              </a:rPr>
              <a:t>SchedulingConfigurer</a:t>
            </a:r>
            <a:r>
              <a:rPr lang="pl-PL" b="1" dirty="0">
                <a:solidFill>
                  <a:srgbClr val="002B58"/>
                </a:solidFill>
                <a:latin typeface="Helvetica" panose="020B0604020202020204" pitchFamily="34" charset="0"/>
                <a:cs typeface="Helvetica" panose="020B0604020202020204" pitchFamily="34" charset="0"/>
              </a:rPr>
              <a:t> </a:t>
            </a:r>
          </a:p>
        </p:txBody>
      </p:sp>
      <p:pic>
        <p:nvPicPr>
          <p:cNvPr id="17" name="Grafik 16">
            <a:extLst>
              <a:ext uri="{FF2B5EF4-FFF2-40B4-BE49-F238E27FC236}">
                <a16:creationId xmlns:a16="http://schemas.microsoft.com/office/drawing/2014/main" id="{3A50CFF2-418D-3EF4-0248-D183D45CCEDD}"/>
              </a:ext>
            </a:extLst>
          </p:cNvPr>
          <p:cNvPicPr>
            <a:picLocks noChangeAspect="1"/>
          </p:cNvPicPr>
          <p:nvPr/>
        </p:nvPicPr>
        <p:blipFill>
          <a:blip r:embed="rId6"/>
          <a:stretch>
            <a:fillRect/>
          </a:stretch>
        </p:blipFill>
        <p:spPr>
          <a:xfrm>
            <a:off x="3398566" y="2524923"/>
            <a:ext cx="5391150" cy="2514600"/>
          </a:xfrm>
          <a:prstGeom prst="rect">
            <a:avLst/>
          </a:prstGeom>
        </p:spPr>
      </p:pic>
    </p:spTree>
    <p:extLst>
      <p:ext uri="{BB962C8B-B14F-4D97-AF65-F5344CB8AC3E}">
        <p14:creationId xmlns:p14="http://schemas.microsoft.com/office/powerpoint/2010/main" val="402692789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98</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10.2 Spring </a:t>
            </a:r>
            <a:r>
              <a:rPr lang="pl-PL" sz="2900" dirty="0" err="1">
                <a:solidFill>
                  <a:srgbClr val="002C58"/>
                </a:solidFill>
                <a:latin typeface="Helvetica" pitchFamily="2" charset="0"/>
                <a:ea typeface="+mn-ea"/>
                <a:cs typeface="+mn-cs"/>
              </a:rPr>
              <a:t>Scheduling</a:t>
            </a:r>
            <a:r>
              <a:rPr lang="pl-PL" sz="2900" dirty="0">
                <a:solidFill>
                  <a:srgbClr val="002C58"/>
                </a:solidFill>
                <a:latin typeface="Helvetica" pitchFamily="2" charset="0"/>
                <a:ea typeface="+mn-ea"/>
                <a:cs typeface="+mn-cs"/>
              </a:rPr>
              <a:t> - CRON</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4" name="Textfeld 13">
            <a:extLst>
              <a:ext uri="{FF2B5EF4-FFF2-40B4-BE49-F238E27FC236}">
                <a16:creationId xmlns:a16="http://schemas.microsoft.com/office/drawing/2014/main" id="{B2842867-A56C-1C2C-01CC-83477BA73B8E}"/>
              </a:ext>
            </a:extLst>
          </p:cNvPr>
          <p:cNvSpPr txBox="1"/>
          <p:nvPr/>
        </p:nvSpPr>
        <p:spPr>
          <a:xfrm>
            <a:off x="662612" y="829775"/>
            <a:ext cx="10157788" cy="4524315"/>
          </a:xfrm>
          <a:prstGeom prst="rect">
            <a:avLst/>
          </a:prstGeom>
          <a:noFill/>
        </p:spPr>
        <p:txBody>
          <a:bodyPr wrap="square">
            <a:spAutoFit/>
          </a:bodyPr>
          <a:lstStyle/>
          <a:p>
            <a:pPr marL="233363" lvl="1"/>
            <a:r>
              <a:rPr lang="pl-PL" b="1" dirty="0">
                <a:solidFill>
                  <a:srgbClr val="002B58"/>
                </a:solidFill>
                <a:latin typeface="Helvetica" panose="020B0604020202020204" pitchFamily="34" charset="0"/>
                <a:cs typeface="Helvetica" panose="020B0604020202020204" pitchFamily="34" charset="0"/>
              </a:rPr>
              <a:t>Makra</a:t>
            </a:r>
            <a:r>
              <a:rPr lang="pl-PL" dirty="0">
                <a:solidFill>
                  <a:srgbClr val="002B58"/>
                </a:solidFill>
                <a:latin typeface="Helvetica" panose="020B0604020202020204" pitchFamily="34" charset="0"/>
                <a:cs typeface="Helvetica" panose="020B0604020202020204" pitchFamily="34" charset="0"/>
              </a:rPr>
              <a:t> Wyrażenia takie jak 0 0 * * * * są trudne do przeanalizowania przez ludzi, a zatem są trudne do naprawienia w przypadku błędów. Aby poprawić czytelność, Spring obsługuje teraz następujące makra, które reprezentują często używane sekwencje. Możesz użyć tych makr zamiast sześciocyfrowej wartości: @Scheduled(cron = "@</a:t>
            </a:r>
            <a:r>
              <a:rPr lang="pl-PL" dirty="0" err="1">
                <a:solidFill>
                  <a:srgbClr val="002B58"/>
                </a:solidFill>
                <a:latin typeface="Helvetica" panose="020B0604020202020204" pitchFamily="34" charset="0"/>
                <a:cs typeface="Helvetica" panose="020B0604020202020204" pitchFamily="34" charset="0"/>
              </a:rPr>
              <a:t>hourly</a:t>
            </a:r>
            <a:r>
              <a:rPr lang="pl-PL" dirty="0">
                <a:solidFill>
                  <a:srgbClr val="002B58"/>
                </a:solidFill>
                <a:latin typeface="Helvetica" panose="020B0604020202020204" pitchFamily="34" charset="0"/>
                <a:cs typeface="Helvetica" panose="020B0604020202020204" pitchFamily="34" charset="0"/>
              </a:rPr>
              <a:t>").</a:t>
            </a:r>
          </a:p>
          <a:p>
            <a:pPr marL="233363" lvl="1"/>
            <a:endParaRPr lang="pl-PL" dirty="0">
              <a:solidFill>
                <a:srgbClr val="002B58"/>
              </a:solidFill>
              <a:latin typeface="Helvetica" panose="020B0604020202020204" pitchFamily="34" charset="0"/>
              <a:cs typeface="Helvetica" panose="020B0604020202020204" pitchFamily="34" charset="0"/>
            </a:endParaRPr>
          </a:p>
          <a:p>
            <a:pPr marL="233363" lvl="1"/>
            <a:r>
              <a:rPr lang="pl-PL" dirty="0">
                <a:solidFill>
                  <a:srgbClr val="002B58"/>
                </a:solidFill>
                <a:latin typeface="Helvetica" panose="020B0604020202020204" pitchFamily="34" charset="0"/>
                <a:cs typeface="Helvetica" panose="020B0604020202020204" pitchFamily="34" charset="0"/>
              </a:rPr>
              <a:t>Makro | Znaczenie</a:t>
            </a:r>
          </a:p>
          <a:p>
            <a:pPr marL="233363" lvl="1"/>
            <a:endParaRPr lang="pl-PL" dirty="0">
              <a:solidFill>
                <a:srgbClr val="002B58"/>
              </a:solidFill>
              <a:latin typeface="Helvetica" panose="020B0604020202020204" pitchFamily="34" charset="0"/>
              <a:cs typeface="Helvetica" panose="020B0604020202020204" pitchFamily="34" charset="0"/>
            </a:endParaRPr>
          </a:p>
          <a:p>
            <a:pPr marL="233363" lvl="1"/>
            <a:r>
              <a:rPr lang="en-US" b="1" dirty="0">
                <a:solidFill>
                  <a:srgbClr val="002B58"/>
                </a:solidFill>
                <a:latin typeface="Helvetica" panose="020B0604020202020204" pitchFamily="34" charset="0"/>
                <a:cs typeface="Helvetica" panose="020B0604020202020204" pitchFamily="34" charset="0"/>
              </a:rPr>
              <a:t>@yearly (</a:t>
            </a:r>
            <a:r>
              <a:rPr lang="pl-PL" b="1" dirty="0">
                <a:solidFill>
                  <a:srgbClr val="002B58"/>
                </a:solidFill>
                <a:latin typeface="Helvetica" panose="020B0604020202020204" pitchFamily="34" charset="0"/>
                <a:cs typeface="Helvetica" panose="020B0604020202020204" pitchFamily="34" charset="0"/>
              </a:rPr>
              <a:t> lub </a:t>
            </a:r>
            <a:r>
              <a:rPr lang="en-US" b="1" dirty="0">
                <a:solidFill>
                  <a:srgbClr val="002B58"/>
                </a:solidFill>
                <a:latin typeface="Helvetica" panose="020B0604020202020204" pitchFamily="34" charset="0"/>
                <a:cs typeface="Helvetica" panose="020B0604020202020204" pitchFamily="34" charset="0"/>
              </a:rPr>
              <a:t>@annually)</a:t>
            </a:r>
            <a:r>
              <a:rPr lang="pl-PL" b="1" dirty="0">
                <a:solidFill>
                  <a:srgbClr val="002B58"/>
                </a:solidFill>
                <a:latin typeface="Helvetica" panose="020B0604020202020204" pitchFamily="34" charset="0"/>
                <a:cs typeface="Helvetica" panose="020B0604020202020204" pitchFamily="34" charset="0"/>
              </a:rPr>
              <a:t> </a:t>
            </a:r>
            <a:r>
              <a:rPr lang="pl-PL" dirty="0">
                <a:solidFill>
                  <a:srgbClr val="002B58"/>
                </a:solidFill>
                <a:latin typeface="Helvetica" panose="020B0604020202020204" pitchFamily="34" charset="0"/>
                <a:cs typeface="Helvetica" panose="020B0604020202020204" pitchFamily="34" charset="0"/>
              </a:rPr>
              <a:t>raz na rok</a:t>
            </a:r>
            <a:r>
              <a:rPr lang="en-US" dirty="0">
                <a:solidFill>
                  <a:srgbClr val="002B58"/>
                </a:solidFill>
                <a:latin typeface="Helvetica" panose="020B0604020202020204" pitchFamily="34" charset="0"/>
                <a:cs typeface="Helvetica" panose="020B0604020202020204" pitchFamily="34" charset="0"/>
              </a:rPr>
              <a:t> (0 0 0 1 1 *)</a:t>
            </a:r>
          </a:p>
          <a:p>
            <a:pPr marL="233363" lvl="1"/>
            <a:endParaRPr lang="en-US" dirty="0">
              <a:solidFill>
                <a:srgbClr val="002B58"/>
              </a:solidFill>
              <a:latin typeface="Helvetica" panose="020B0604020202020204" pitchFamily="34" charset="0"/>
              <a:cs typeface="Helvetica" panose="020B0604020202020204" pitchFamily="34" charset="0"/>
            </a:endParaRPr>
          </a:p>
          <a:p>
            <a:pPr marL="233363" lvl="1"/>
            <a:r>
              <a:rPr lang="en-US" b="1" dirty="0">
                <a:solidFill>
                  <a:srgbClr val="002B58"/>
                </a:solidFill>
                <a:latin typeface="Helvetica" panose="020B0604020202020204" pitchFamily="34" charset="0"/>
                <a:cs typeface="Helvetica" panose="020B0604020202020204" pitchFamily="34" charset="0"/>
              </a:rPr>
              <a:t>@monthly</a:t>
            </a:r>
            <a:r>
              <a:rPr lang="pl-PL" b="1" dirty="0">
                <a:solidFill>
                  <a:srgbClr val="002B58"/>
                </a:solidFill>
                <a:latin typeface="Helvetica" panose="020B0604020202020204" pitchFamily="34" charset="0"/>
                <a:cs typeface="Helvetica" panose="020B0604020202020204" pitchFamily="34" charset="0"/>
              </a:rPr>
              <a:t> </a:t>
            </a:r>
            <a:r>
              <a:rPr lang="pl-PL" dirty="0">
                <a:solidFill>
                  <a:srgbClr val="002B58"/>
                </a:solidFill>
                <a:latin typeface="Helvetica" panose="020B0604020202020204" pitchFamily="34" charset="0"/>
                <a:cs typeface="Helvetica" panose="020B0604020202020204" pitchFamily="34" charset="0"/>
              </a:rPr>
              <a:t>raz na miesiąc </a:t>
            </a:r>
            <a:r>
              <a:rPr lang="en-US" dirty="0">
                <a:solidFill>
                  <a:srgbClr val="002B58"/>
                </a:solidFill>
                <a:latin typeface="Helvetica" panose="020B0604020202020204" pitchFamily="34" charset="0"/>
                <a:cs typeface="Helvetica" panose="020B0604020202020204" pitchFamily="34" charset="0"/>
              </a:rPr>
              <a:t>(0 0 0 1 * *)</a:t>
            </a:r>
          </a:p>
          <a:p>
            <a:pPr marL="233363" lvl="1"/>
            <a:endParaRPr lang="en-US" dirty="0">
              <a:solidFill>
                <a:srgbClr val="002B58"/>
              </a:solidFill>
              <a:latin typeface="Helvetica" panose="020B0604020202020204" pitchFamily="34" charset="0"/>
              <a:cs typeface="Helvetica" panose="020B0604020202020204" pitchFamily="34" charset="0"/>
            </a:endParaRPr>
          </a:p>
          <a:p>
            <a:pPr marL="233363" lvl="1"/>
            <a:r>
              <a:rPr lang="en-US" b="1" dirty="0">
                <a:solidFill>
                  <a:srgbClr val="002B58"/>
                </a:solidFill>
                <a:latin typeface="Helvetica" panose="020B0604020202020204" pitchFamily="34" charset="0"/>
                <a:cs typeface="Helvetica" panose="020B0604020202020204" pitchFamily="34" charset="0"/>
              </a:rPr>
              <a:t>@weekly</a:t>
            </a:r>
            <a:r>
              <a:rPr lang="pl-PL" b="1" dirty="0">
                <a:solidFill>
                  <a:srgbClr val="002B58"/>
                </a:solidFill>
                <a:latin typeface="Helvetica" panose="020B0604020202020204" pitchFamily="34" charset="0"/>
                <a:cs typeface="Helvetica" panose="020B0604020202020204" pitchFamily="34" charset="0"/>
              </a:rPr>
              <a:t> </a:t>
            </a:r>
            <a:r>
              <a:rPr lang="pl-PL" dirty="0">
                <a:solidFill>
                  <a:srgbClr val="002B58"/>
                </a:solidFill>
                <a:latin typeface="Helvetica" panose="020B0604020202020204" pitchFamily="34" charset="0"/>
                <a:cs typeface="Helvetica" panose="020B0604020202020204" pitchFamily="34" charset="0"/>
              </a:rPr>
              <a:t>raz na tydzień </a:t>
            </a:r>
            <a:r>
              <a:rPr lang="en-US" dirty="0">
                <a:solidFill>
                  <a:srgbClr val="002B58"/>
                </a:solidFill>
                <a:latin typeface="Helvetica" panose="020B0604020202020204" pitchFamily="34" charset="0"/>
                <a:cs typeface="Helvetica" panose="020B0604020202020204" pitchFamily="34" charset="0"/>
              </a:rPr>
              <a:t>(0 0 0 * * 0)</a:t>
            </a:r>
          </a:p>
          <a:p>
            <a:pPr marL="233363" lvl="1"/>
            <a:endParaRPr lang="en-US" dirty="0">
              <a:solidFill>
                <a:srgbClr val="002B58"/>
              </a:solidFill>
              <a:latin typeface="Helvetica" panose="020B0604020202020204" pitchFamily="34" charset="0"/>
              <a:cs typeface="Helvetica" panose="020B0604020202020204" pitchFamily="34" charset="0"/>
            </a:endParaRPr>
          </a:p>
          <a:p>
            <a:pPr marL="233363" lvl="1"/>
            <a:r>
              <a:rPr lang="en-US" b="1" dirty="0">
                <a:solidFill>
                  <a:srgbClr val="002B58"/>
                </a:solidFill>
                <a:latin typeface="Helvetica" panose="020B0604020202020204" pitchFamily="34" charset="0"/>
                <a:cs typeface="Helvetica" panose="020B0604020202020204" pitchFamily="34" charset="0"/>
              </a:rPr>
              <a:t>@daily (</a:t>
            </a:r>
            <a:r>
              <a:rPr lang="pl-PL" b="1" dirty="0">
                <a:solidFill>
                  <a:srgbClr val="002B58"/>
                </a:solidFill>
                <a:latin typeface="Helvetica" panose="020B0604020202020204" pitchFamily="34" charset="0"/>
                <a:cs typeface="Helvetica" panose="020B0604020202020204" pitchFamily="34" charset="0"/>
              </a:rPr>
              <a:t>lub</a:t>
            </a:r>
            <a:r>
              <a:rPr lang="en-US" b="1" dirty="0">
                <a:solidFill>
                  <a:srgbClr val="002B58"/>
                </a:solidFill>
                <a:latin typeface="Helvetica" panose="020B0604020202020204" pitchFamily="34" charset="0"/>
                <a:cs typeface="Helvetica" panose="020B0604020202020204" pitchFamily="34" charset="0"/>
              </a:rPr>
              <a:t> @midnight)</a:t>
            </a:r>
            <a:r>
              <a:rPr lang="pl-PL" b="1" dirty="0">
                <a:solidFill>
                  <a:srgbClr val="002B58"/>
                </a:solidFill>
                <a:latin typeface="Helvetica" panose="020B0604020202020204" pitchFamily="34" charset="0"/>
                <a:cs typeface="Helvetica" panose="020B0604020202020204" pitchFamily="34" charset="0"/>
              </a:rPr>
              <a:t> </a:t>
            </a:r>
            <a:r>
              <a:rPr lang="pl-PL" dirty="0">
                <a:solidFill>
                  <a:srgbClr val="002B58"/>
                </a:solidFill>
                <a:latin typeface="Helvetica" panose="020B0604020202020204" pitchFamily="34" charset="0"/>
                <a:cs typeface="Helvetica" panose="020B0604020202020204" pitchFamily="34" charset="0"/>
              </a:rPr>
              <a:t>raz na dzień </a:t>
            </a:r>
            <a:r>
              <a:rPr lang="en-US" dirty="0">
                <a:solidFill>
                  <a:srgbClr val="002B58"/>
                </a:solidFill>
                <a:latin typeface="Helvetica" panose="020B0604020202020204" pitchFamily="34" charset="0"/>
                <a:cs typeface="Helvetica" panose="020B0604020202020204" pitchFamily="34" charset="0"/>
              </a:rPr>
              <a:t>(0 0 0 * * *), </a:t>
            </a:r>
            <a:endParaRPr lang="pl-PL" dirty="0">
              <a:solidFill>
                <a:srgbClr val="002B58"/>
              </a:solidFill>
              <a:latin typeface="Helvetica" panose="020B0604020202020204" pitchFamily="34" charset="0"/>
              <a:cs typeface="Helvetica" panose="020B0604020202020204" pitchFamily="34" charset="0"/>
            </a:endParaRPr>
          </a:p>
          <a:p>
            <a:pPr marL="233363" lvl="1"/>
            <a:endParaRPr lang="en-US" dirty="0">
              <a:solidFill>
                <a:srgbClr val="002B58"/>
              </a:solidFill>
              <a:latin typeface="Helvetica" panose="020B0604020202020204" pitchFamily="34" charset="0"/>
              <a:cs typeface="Helvetica" panose="020B0604020202020204" pitchFamily="34" charset="0"/>
            </a:endParaRPr>
          </a:p>
          <a:p>
            <a:pPr marL="233363" lvl="1"/>
            <a:r>
              <a:rPr lang="en-US" b="1" dirty="0">
                <a:solidFill>
                  <a:srgbClr val="002B58"/>
                </a:solidFill>
                <a:latin typeface="Helvetica" panose="020B0604020202020204" pitchFamily="34" charset="0"/>
                <a:cs typeface="Helvetica" panose="020B0604020202020204" pitchFamily="34" charset="0"/>
              </a:rPr>
              <a:t>@hourly</a:t>
            </a:r>
            <a:r>
              <a:rPr lang="pl-PL" b="1" dirty="0">
                <a:solidFill>
                  <a:srgbClr val="002B58"/>
                </a:solidFill>
                <a:latin typeface="Helvetica" panose="020B0604020202020204" pitchFamily="34" charset="0"/>
                <a:cs typeface="Helvetica" panose="020B0604020202020204" pitchFamily="34" charset="0"/>
              </a:rPr>
              <a:t> </a:t>
            </a:r>
            <a:r>
              <a:rPr lang="pl-PL" dirty="0">
                <a:solidFill>
                  <a:srgbClr val="002B58"/>
                </a:solidFill>
                <a:latin typeface="Helvetica" panose="020B0604020202020204" pitchFamily="34" charset="0"/>
                <a:cs typeface="Helvetica" panose="020B0604020202020204" pitchFamily="34" charset="0"/>
              </a:rPr>
              <a:t>raz na godzinę</a:t>
            </a:r>
            <a:r>
              <a:rPr lang="en-US" dirty="0">
                <a:solidFill>
                  <a:srgbClr val="002B58"/>
                </a:solidFill>
                <a:latin typeface="Helvetica" panose="020B0604020202020204" pitchFamily="34" charset="0"/>
                <a:cs typeface="Helvetica" panose="020B0604020202020204" pitchFamily="34" charset="0"/>
              </a:rPr>
              <a:t>, (0 0 * * * *)</a:t>
            </a:r>
            <a:endParaRPr lang="pl-PL" dirty="0">
              <a:solidFill>
                <a:srgbClr val="002B58"/>
              </a:solidFill>
              <a:latin typeface="Helvetica" panose="020B0604020202020204" pitchFamily="34" charset="0"/>
              <a:cs typeface="Helvetica" panose="020B0604020202020204" pitchFamily="34" charset="0"/>
            </a:endParaRPr>
          </a:p>
        </p:txBody>
      </p:sp>
      <p:sp>
        <p:nvSpPr>
          <p:cNvPr id="9" name="Textfeld 8">
            <a:extLst>
              <a:ext uri="{FF2B5EF4-FFF2-40B4-BE49-F238E27FC236}">
                <a16:creationId xmlns:a16="http://schemas.microsoft.com/office/drawing/2014/main" id="{FC99B9B9-CCA3-9AD6-746F-D9F866DD9093}"/>
              </a:ext>
            </a:extLst>
          </p:cNvPr>
          <p:cNvSpPr txBox="1"/>
          <p:nvPr/>
        </p:nvSpPr>
        <p:spPr>
          <a:xfrm>
            <a:off x="5644198" y="5920670"/>
            <a:ext cx="6094140" cy="276999"/>
          </a:xfrm>
          <a:prstGeom prst="rect">
            <a:avLst/>
          </a:prstGeom>
          <a:noFill/>
        </p:spPr>
        <p:txBody>
          <a:bodyPr wrap="square">
            <a:spAutoFit/>
          </a:bodyPr>
          <a:lstStyle/>
          <a:p>
            <a:r>
              <a:rPr lang="pl-PL" sz="1200" dirty="0"/>
              <a:t>Źródło: </a:t>
            </a:r>
            <a:r>
              <a:rPr lang="de-DE" sz="1200" dirty="0"/>
              <a:t>https://spring.io/blog/2020/11/10/new-in-spring-5-3-improved-cron-expressions</a:t>
            </a:r>
          </a:p>
        </p:txBody>
      </p:sp>
    </p:spTree>
    <p:extLst>
      <p:ext uri="{BB962C8B-B14F-4D97-AF65-F5344CB8AC3E}">
        <p14:creationId xmlns:p14="http://schemas.microsoft.com/office/powerpoint/2010/main" val="274304592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1"/>
          <p:cNvSpPr txBox="1">
            <a:spLocks noGrp="1"/>
          </p:cNvSpPr>
          <p:nvPr>
            <p:ph type="sldNum" idx="12"/>
          </p:nvPr>
        </p:nvSpPr>
        <p:spPr>
          <a:xfrm>
            <a:off x="10938505" y="6356351"/>
            <a:ext cx="634392" cy="167647"/>
          </a:xfrm>
          <a:prstGeom prst="rect">
            <a:avLst/>
          </a:prstGeom>
        </p:spPr>
        <p:txBody>
          <a:bodyPr spcFirstLastPara="1" wrap="square" lIns="0" tIns="0" rIns="0" bIns="0" anchor="t" anchorCtr="0">
            <a:noAutofit/>
          </a:bodyPr>
          <a:lstStyle/>
          <a:p>
            <a:pPr defTabSz="829544"/>
            <a:fld id="{00000000-1234-1234-1234-123412341234}" type="slidenum">
              <a:rPr lang="pl-PL" kern="0">
                <a:solidFill>
                  <a:srgbClr val="002C58"/>
                </a:solidFill>
                <a:latin typeface="Helvetica" pitchFamily="2" charset="0"/>
              </a:rPr>
              <a:pPr defTabSz="829544"/>
              <a:t>99</a:t>
            </a:fld>
            <a:endParaRPr kern="0">
              <a:solidFill>
                <a:srgbClr val="002C58"/>
              </a:solidFill>
              <a:latin typeface="Helvetica" pitchFamily="2" charset="0"/>
            </a:endParaRPr>
          </a:p>
        </p:txBody>
      </p:sp>
      <p:sp>
        <p:nvSpPr>
          <p:cNvPr id="7" name="Tytuł 1">
            <a:extLst>
              <a:ext uri="{FF2B5EF4-FFF2-40B4-BE49-F238E27FC236}">
                <a16:creationId xmlns:a16="http://schemas.microsoft.com/office/drawing/2014/main" id="{57C8B726-50E0-47F7-BBBC-54F1227BD140}"/>
              </a:ext>
            </a:extLst>
          </p:cNvPr>
          <p:cNvSpPr>
            <a:spLocks noGrp="1"/>
          </p:cNvSpPr>
          <p:nvPr>
            <p:ph type="title"/>
          </p:nvPr>
        </p:nvSpPr>
        <p:spPr>
          <a:xfrm>
            <a:off x="645885" y="38348"/>
            <a:ext cx="10459821" cy="447317"/>
          </a:xfrm>
        </p:spPr>
        <p:txBody>
          <a:bodyPr/>
          <a:lstStyle/>
          <a:p>
            <a:r>
              <a:rPr lang="pl-PL" sz="2900" dirty="0">
                <a:solidFill>
                  <a:srgbClr val="002C58"/>
                </a:solidFill>
                <a:latin typeface="Helvetica" pitchFamily="2" charset="0"/>
                <a:ea typeface="+mn-ea"/>
                <a:cs typeface="+mn-cs"/>
              </a:rPr>
              <a:t>10.3. Spring </a:t>
            </a:r>
            <a:r>
              <a:rPr lang="pl-PL" sz="2900" dirty="0" err="1">
                <a:solidFill>
                  <a:srgbClr val="002C58"/>
                </a:solidFill>
                <a:latin typeface="Helvetica" pitchFamily="2" charset="0"/>
                <a:ea typeface="+mn-ea"/>
                <a:cs typeface="+mn-cs"/>
              </a:rPr>
              <a:t>Scheduling</a:t>
            </a:r>
            <a:r>
              <a:rPr lang="pl-PL" sz="2900" dirty="0">
                <a:solidFill>
                  <a:srgbClr val="002C58"/>
                </a:solidFill>
                <a:latin typeface="Helvetica" pitchFamily="2" charset="0"/>
                <a:ea typeface="+mn-ea"/>
                <a:cs typeface="+mn-cs"/>
              </a:rPr>
              <a:t> – Jak </a:t>
            </a:r>
            <a:r>
              <a:rPr lang="pl-PL" sz="2900" dirty="0" err="1">
                <a:solidFill>
                  <a:srgbClr val="002C58"/>
                </a:solidFill>
                <a:latin typeface="Helvetica" pitchFamily="2" charset="0"/>
                <a:ea typeface="+mn-ea"/>
                <a:cs typeface="+mn-cs"/>
              </a:rPr>
              <a:t>rozpoczać</a:t>
            </a:r>
            <a:r>
              <a:rPr lang="pl-PL" sz="2900" dirty="0">
                <a:solidFill>
                  <a:srgbClr val="002C58"/>
                </a:solidFill>
                <a:latin typeface="Helvetica" pitchFamily="2" charset="0"/>
                <a:ea typeface="+mn-ea"/>
                <a:cs typeface="+mn-cs"/>
              </a:rPr>
              <a:t>?</a:t>
            </a:r>
          </a:p>
        </p:txBody>
      </p:sp>
      <p:pic>
        <p:nvPicPr>
          <p:cNvPr id="2" name="Picture 2" descr="Strefa wiedzy – Framework – Spring - Vavatech.pl">
            <a:extLst>
              <a:ext uri="{FF2B5EF4-FFF2-40B4-BE49-F238E27FC236}">
                <a16:creationId xmlns:a16="http://schemas.microsoft.com/office/drawing/2014/main" id="{FF2A4BD6-6A3B-A780-22CA-E7F57419A0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2258" y="6139262"/>
            <a:ext cx="1193443" cy="601823"/>
          </a:xfrm>
          <a:prstGeom prst="rect">
            <a:avLst/>
          </a:prstGeom>
          <a:noFill/>
          <a:extLst>
            <a:ext uri="{909E8E84-426E-40DD-AFC4-6F175D3DCCD1}">
              <a14:hiddenFill xmlns:a14="http://schemas.microsoft.com/office/drawing/2010/main">
                <a:solidFill>
                  <a:srgbClr val="FFFFFF"/>
                </a:solidFill>
              </a14:hiddenFill>
            </a:ext>
          </a:extLst>
        </p:spPr>
      </p:pic>
      <p:pic>
        <p:nvPicPr>
          <p:cNvPr id="4" name="Obraz 3" descr="Uniwersytet WSB Merito Wrocław">
            <a:extLst>
              <a:ext uri="{FF2B5EF4-FFF2-40B4-BE49-F238E27FC236}">
                <a16:creationId xmlns:a16="http://schemas.microsoft.com/office/drawing/2014/main" id="{16515883-12B6-FF9D-5A52-9F893AE07A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614" y="6286139"/>
            <a:ext cx="2220008" cy="475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B559077-22A7-C529-8E34-7FD3CC4E72AA}"/>
              </a:ext>
            </a:extLst>
          </p:cNvPr>
          <p:cNvCxnSpPr>
            <a:cxnSpLocks/>
          </p:cNvCxnSpPr>
          <p:nvPr/>
        </p:nvCxnSpPr>
        <p:spPr>
          <a:xfrm>
            <a:off x="2438400" y="6286139"/>
            <a:ext cx="0" cy="475716"/>
          </a:xfrm>
          <a:prstGeom prst="line">
            <a:avLst/>
          </a:prstGeom>
        </p:spPr>
        <p:style>
          <a:lnRef idx="1">
            <a:schemeClr val="accent2"/>
          </a:lnRef>
          <a:fillRef idx="0">
            <a:schemeClr val="accent2"/>
          </a:fillRef>
          <a:effectRef idx="0">
            <a:schemeClr val="accent2"/>
          </a:effectRef>
          <a:fontRef idx="minor">
            <a:schemeClr val="tx1"/>
          </a:fontRef>
        </p:style>
      </p:cxnSp>
      <p:pic>
        <p:nvPicPr>
          <p:cNvPr id="8" name="Picture 2" descr="Capgemini Logo Logo and symbol, meaning, history, PNG">
            <a:extLst>
              <a:ext uri="{FF2B5EF4-FFF2-40B4-BE49-F238E27FC236}">
                <a16:creationId xmlns:a16="http://schemas.microsoft.com/office/drawing/2014/main" id="{FE6B4F5F-C8EA-8F89-35C5-0280F650D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5867400"/>
            <a:ext cx="2362151" cy="148580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97ECBC7-0AAC-E378-BF9A-33E36E80E5FB}"/>
              </a:ext>
            </a:extLst>
          </p:cNvPr>
          <p:cNvSpPr txBox="1"/>
          <p:nvPr/>
        </p:nvSpPr>
        <p:spPr>
          <a:xfrm>
            <a:off x="914400" y="705005"/>
            <a:ext cx="8382000" cy="646331"/>
          </a:xfrm>
          <a:prstGeom prst="rect">
            <a:avLst/>
          </a:prstGeom>
          <a:noFill/>
        </p:spPr>
        <p:txBody>
          <a:bodyPr wrap="square">
            <a:spAutoFit/>
          </a:bodyPr>
          <a:lstStyle/>
          <a:p>
            <a:r>
              <a:rPr lang="pl-PL" dirty="0">
                <a:solidFill>
                  <a:srgbClr val="002B58"/>
                </a:solidFill>
                <a:latin typeface="Helvetica" pitchFamily="2" charset="0"/>
              </a:rPr>
              <a:t>1. Pozwól springowi na wykrywanie adnotacji </a:t>
            </a:r>
            <a:r>
              <a:rPr lang="pl-PL" b="1" dirty="0">
                <a:solidFill>
                  <a:srgbClr val="002B58"/>
                </a:solidFill>
                <a:latin typeface="Helvetica" pitchFamily="2" charset="0"/>
              </a:rPr>
              <a:t>@</a:t>
            </a:r>
            <a:r>
              <a:rPr lang="pl-PL" b="1" dirty="0" err="1">
                <a:solidFill>
                  <a:srgbClr val="002B58"/>
                </a:solidFill>
                <a:latin typeface="Helvetica" pitchFamily="2" charset="0"/>
              </a:rPr>
              <a:t>Scheduled</a:t>
            </a:r>
            <a:r>
              <a:rPr lang="pl-PL" dirty="0">
                <a:solidFill>
                  <a:srgbClr val="002B58"/>
                </a:solidFill>
                <a:latin typeface="Helvetica" pitchFamily="2" charset="0"/>
              </a:rPr>
              <a:t> i obsługę zaplanowanych zadań (zaimportuj konfiguracje)</a:t>
            </a:r>
          </a:p>
        </p:txBody>
      </p:sp>
      <p:sp>
        <p:nvSpPr>
          <p:cNvPr id="3" name="Rectangle 1">
            <a:extLst>
              <a:ext uri="{FF2B5EF4-FFF2-40B4-BE49-F238E27FC236}">
                <a16:creationId xmlns:a16="http://schemas.microsoft.com/office/drawing/2014/main" id="{4E1DF931-4F51-99B7-33CF-6BF7A67410D8}"/>
              </a:ext>
            </a:extLst>
          </p:cNvPr>
          <p:cNvSpPr>
            <a:spLocks noChangeArrowheads="1"/>
          </p:cNvSpPr>
          <p:nvPr/>
        </p:nvSpPr>
        <p:spPr bwMode="auto">
          <a:xfrm>
            <a:off x="2815035" y="2295244"/>
            <a:ext cx="8123469" cy="175432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dirty="0" err="1">
                <a:ln>
                  <a:noFill/>
                </a:ln>
                <a:solidFill>
                  <a:srgbClr val="0033B3"/>
                </a:solidFill>
                <a:effectLst/>
                <a:latin typeface="JetBrains Mono"/>
              </a:rPr>
              <a:t>import</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0000"/>
                </a:solidFill>
                <a:effectLst/>
                <a:latin typeface="JetBrains Mono"/>
              </a:rPr>
              <a:t>org.springframework.context.annotation.</a:t>
            </a:r>
            <a:r>
              <a:rPr kumimoji="0" lang="de-DE" altLang="de-DE" b="0" i="0" u="none" strike="noStrike" cap="none" normalizeH="0" baseline="0" dirty="0" err="1">
                <a:ln>
                  <a:noFill/>
                </a:ln>
                <a:solidFill>
                  <a:srgbClr val="9E880D"/>
                </a:solidFill>
                <a:effectLst/>
                <a:latin typeface="JetBrains Mono"/>
              </a:rPr>
              <a:t>Configuration</a:t>
            </a:r>
            <a:r>
              <a:rPr kumimoji="0" lang="de-DE" altLang="de-DE" b="0" i="0" u="none" strike="noStrike" cap="none" normalizeH="0" baseline="0" dirty="0">
                <a:ln>
                  <a:noFill/>
                </a:ln>
                <a:solidFill>
                  <a:srgbClr val="080808"/>
                </a:solidFill>
                <a:effectLst/>
                <a:latin typeface="JetBrains Mono"/>
              </a:rPr>
              <a:t>;</a:t>
            </a:r>
            <a:br>
              <a:rPr kumimoji="0" lang="de-DE" altLang="de-DE" b="0" i="0" u="none" strike="noStrike" cap="none" normalizeH="0" baseline="0" dirty="0">
                <a:ln>
                  <a:noFill/>
                </a:ln>
                <a:solidFill>
                  <a:srgbClr val="080808"/>
                </a:solidFill>
                <a:effectLst/>
                <a:latin typeface="JetBrains Mono"/>
              </a:rPr>
            </a:br>
            <a:r>
              <a:rPr kumimoji="0" lang="de-DE" altLang="de-DE" b="0" i="0" u="none" strike="noStrike" cap="none" normalizeH="0" baseline="0" dirty="0" err="1">
                <a:ln>
                  <a:noFill/>
                </a:ln>
                <a:solidFill>
                  <a:srgbClr val="0033B3"/>
                </a:solidFill>
                <a:effectLst/>
                <a:latin typeface="JetBrains Mono"/>
              </a:rPr>
              <a:t>import</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0000"/>
                </a:solidFill>
                <a:effectLst/>
                <a:latin typeface="JetBrains Mono"/>
              </a:rPr>
              <a:t>org.springframework.scheduling.annotation.</a:t>
            </a:r>
            <a:r>
              <a:rPr kumimoji="0" lang="de-DE" altLang="de-DE" b="0" i="0" u="none" strike="noStrike" cap="none" normalizeH="0" baseline="0" dirty="0" err="1">
                <a:ln>
                  <a:noFill/>
                </a:ln>
                <a:solidFill>
                  <a:srgbClr val="9E880D"/>
                </a:solidFill>
                <a:effectLst/>
                <a:latin typeface="JetBrains Mono"/>
              </a:rPr>
              <a:t>EnableScheduling</a:t>
            </a:r>
            <a:r>
              <a:rPr kumimoji="0" lang="de-DE" altLang="de-DE" b="0" i="0" u="none" strike="noStrike" cap="none" normalizeH="0" baseline="0" dirty="0">
                <a:ln>
                  <a:noFill/>
                </a:ln>
                <a:solidFill>
                  <a:srgbClr val="080808"/>
                </a:solidFill>
                <a:effectLst/>
                <a:latin typeface="JetBrains Mono"/>
              </a:rPr>
              <a:t>;</a:t>
            </a:r>
            <a:br>
              <a:rPr kumimoji="0" lang="de-DE" altLang="de-DE" b="0" i="0" u="none" strike="noStrike" cap="none" normalizeH="0" baseline="0" dirty="0">
                <a:ln>
                  <a:noFill/>
                </a:ln>
                <a:solidFill>
                  <a:srgbClr val="080808"/>
                </a:solidFill>
                <a:effectLst/>
                <a:latin typeface="JetBrains Mono"/>
              </a:rPr>
            </a:br>
            <a:br>
              <a:rPr kumimoji="0" lang="de-DE" altLang="de-DE" b="0" i="0" u="none" strike="noStrike" cap="none" normalizeH="0" baseline="0" dirty="0">
                <a:ln>
                  <a:noFill/>
                </a:ln>
                <a:solidFill>
                  <a:srgbClr val="080808"/>
                </a:solidFill>
                <a:effectLst/>
                <a:latin typeface="JetBrains Mono"/>
              </a:rPr>
            </a:br>
            <a:r>
              <a:rPr kumimoji="0" lang="de-DE" altLang="de-DE" b="0" i="0" u="none" strike="noStrike" cap="none" normalizeH="0" baseline="0" dirty="0">
                <a:ln>
                  <a:noFill/>
                </a:ln>
                <a:solidFill>
                  <a:srgbClr val="9E880D"/>
                </a:solidFill>
                <a:effectLst/>
                <a:latin typeface="JetBrains Mono"/>
              </a:rPr>
              <a:t>@</a:t>
            </a:r>
            <a:r>
              <a:rPr kumimoji="0" lang="de-DE" altLang="de-DE" b="0" i="0" u="none" strike="noStrike" cap="none" normalizeH="0" baseline="0" dirty="0" err="1">
                <a:ln>
                  <a:noFill/>
                </a:ln>
                <a:solidFill>
                  <a:srgbClr val="9E880D"/>
                </a:solidFill>
                <a:effectLst/>
                <a:latin typeface="JetBrains Mono"/>
              </a:rPr>
              <a:t>Configuration</a:t>
            </a:r>
            <a:br>
              <a:rPr kumimoji="0" lang="de-DE" altLang="de-DE" b="0" i="0" u="none" strike="noStrike" cap="none" normalizeH="0" baseline="0" dirty="0">
                <a:ln>
                  <a:noFill/>
                </a:ln>
                <a:solidFill>
                  <a:srgbClr val="9E880D"/>
                </a:solidFill>
                <a:effectLst/>
                <a:latin typeface="JetBrains Mono"/>
              </a:rPr>
            </a:br>
            <a:r>
              <a:rPr kumimoji="0" lang="de-DE" altLang="de-DE" b="0" i="0" u="none" strike="noStrike" cap="none" normalizeH="0" baseline="0" dirty="0">
                <a:ln>
                  <a:noFill/>
                </a:ln>
                <a:solidFill>
                  <a:srgbClr val="9E880D"/>
                </a:solidFill>
                <a:effectLst/>
                <a:latin typeface="JetBrains Mono"/>
              </a:rPr>
              <a:t>@</a:t>
            </a:r>
            <a:r>
              <a:rPr kumimoji="0" lang="de-DE" altLang="de-DE" b="0" i="0" u="none" strike="noStrike" cap="none" normalizeH="0" baseline="0" dirty="0" err="1">
                <a:ln>
                  <a:noFill/>
                </a:ln>
                <a:solidFill>
                  <a:srgbClr val="9E880D"/>
                </a:solidFill>
                <a:effectLst/>
                <a:latin typeface="JetBrains Mono"/>
              </a:rPr>
              <a:t>EnableScheduling</a:t>
            </a:r>
            <a:br>
              <a:rPr kumimoji="0" lang="de-DE" altLang="de-DE" b="0" i="0" u="none" strike="noStrike" cap="none" normalizeH="0" baseline="0" dirty="0">
                <a:ln>
                  <a:noFill/>
                </a:ln>
                <a:solidFill>
                  <a:srgbClr val="9E880D"/>
                </a:solidFill>
                <a:effectLst/>
                <a:latin typeface="JetBrains Mono"/>
              </a:rPr>
            </a:br>
            <a:r>
              <a:rPr kumimoji="0" lang="de-DE" altLang="de-DE" b="0" i="0" u="none" strike="noStrike" cap="none" normalizeH="0" baseline="0" dirty="0" err="1">
                <a:ln>
                  <a:noFill/>
                </a:ln>
                <a:solidFill>
                  <a:srgbClr val="0033B3"/>
                </a:solidFill>
                <a:effectLst/>
                <a:latin typeface="JetBrains Mono"/>
              </a:rPr>
              <a:t>public</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33B3"/>
                </a:solidFill>
                <a:effectLst/>
                <a:latin typeface="JetBrains Mono"/>
              </a:rPr>
              <a:t>class</a:t>
            </a:r>
            <a:r>
              <a:rPr kumimoji="0" lang="de-DE" altLang="de-DE" b="0" i="0" u="none" strike="noStrike" cap="none" normalizeH="0" baseline="0" dirty="0">
                <a:ln>
                  <a:noFill/>
                </a:ln>
                <a:solidFill>
                  <a:srgbClr val="0033B3"/>
                </a:solidFill>
                <a:effectLst/>
                <a:latin typeface="JetBrains Mono"/>
              </a:rPr>
              <a:t> </a:t>
            </a:r>
            <a:r>
              <a:rPr kumimoji="0" lang="de-DE" altLang="de-DE" b="0" i="0" u="none" strike="noStrike" cap="none" normalizeH="0" baseline="0" dirty="0" err="1">
                <a:ln>
                  <a:noFill/>
                </a:ln>
                <a:solidFill>
                  <a:srgbClr val="000000"/>
                </a:solidFill>
                <a:effectLst/>
                <a:latin typeface="JetBrains Mono"/>
              </a:rPr>
              <a:t>AppConfiguration</a:t>
            </a:r>
            <a:r>
              <a:rPr kumimoji="0" lang="de-DE" altLang="de-DE" b="0" i="0" u="none" strike="noStrike" cap="none" normalizeH="0" baseline="0" dirty="0">
                <a:ln>
                  <a:noFill/>
                </a:ln>
                <a:solidFill>
                  <a:srgbClr val="000000"/>
                </a:solidFill>
                <a:effectLst/>
                <a:latin typeface="JetBrains Mono"/>
              </a:rPr>
              <a:t> </a:t>
            </a:r>
            <a:r>
              <a:rPr kumimoji="0" lang="de-DE" altLang="de-DE" b="0" i="0" u="none" strike="noStrike" cap="none" normalizeH="0" baseline="0" dirty="0">
                <a:ln>
                  <a:noFill/>
                </a:ln>
                <a:solidFill>
                  <a:srgbClr val="080808"/>
                </a:solidFill>
                <a:effectLst/>
                <a:latin typeface="JetBrains Mono"/>
              </a:rPr>
              <a:t>{}</a:t>
            </a:r>
            <a:endParaRPr kumimoji="0" lang="de-DE" altLang="de-DE" sz="4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20865904"/>
      </p:ext>
    </p:extLst>
  </p:cSld>
  <p:clrMapOvr>
    <a:masterClrMapping/>
  </p:clrMapOvr>
</p:sld>
</file>

<file path=ppt/theme/theme1.xml><?xml version="1.0" encoding="utf-8"?>
<a:theme xmlns:a="http://schemas.openxmlformats.org/drawingml/2006/main" name="Office Theme">
  <a:themeElements>
    <a:clrScheme name="WSB OK (rgb)">
      <a:dk1>
        <a:srgbClr val="002C58"/>
      </a:dk1>
      <a:lt1>
        <a:srgbClr val="FFFFFF"/>
      </a:lt1>
      <a:dk2>
        <a:srgbClr val="4DC0E2"/>
      </a:dk2>
      <a:lt2>
        <a:srgbClr val="ACDCEB"/>
      </a:lt2>
      <a:accent1>
        <a:srgbClr val="DC4261"/>
      </a:accent1>
      <a:accent2>
        <a:srgbClr val="002243"/>
      </a:accent2>
      <a:accent3>
        <a:srgbClr val="003D7B"/>
      </a:accent3>
      <a:accent4>
        <a:srgbClr val="005AB3"/>
      </a:accent4>
      <a:accent5>
        <a:srgbClr val="0061C2"/>
      </a:accent5>
      <a:accent6>
        <a:srgbClr val="006BD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Custom 3">
      <a:dk1>
        <a:srgbClr val="000000"/>
      </a:dk1>
      <a:lt1>
        <a:srgbClr val="FFFFFF"/>
      </a:lt1>
      <a:dk2>
        <a:srgbClr val="718DB2"/>
      </a:dk2>
      <a:lt2>
        <a:srgbClr val="FEFFFF"/>
      </a:lt2>
      <a:accent1>
        <a:srgbClr val="5E5E5E"/>
      </a:accent1>
      <a:accent2>
        <a:srgbClr val="E7E6E6"/>
      </a:accent2>
      <a:accent3>
        <a:srgbClr val="D7CDC8"/>
      </a:accent3>
      <a:accent4>
        <a:srgbClr val="AFA5A0"/>
      </a:accent4>
      <a:accent5>
        <a:srgbClr val="918787"/>
      </a:accent5>
      <a:accent6>
        <a:srgbClr val="556969"/>
      </a:accent6>
      <a:hlink>
        <a:srgbClr val="3758C1"/>
      </a:hlink>
      <a:folHlink>
        <a:srgbClr val="00539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7B72EF9B-1EFB-BE4A-97F1-179CEE9F1758}">
  <we:reference id="wa200005566" version="3.0.0.2" store="pl-PL" storeType="OMEX"/>
  <we:alternateReferences>
    <we:reference id="WA200005566" version="3.0.0.2" store="WA200005566"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A68F4F87017DF4D9CB87C537C3E9D72" ma:contentTypeVersion="9" ma:contentTypeDescription="Create a new document." ma:contentTypeScope="" ma:versionID="25a47176071ae4b965e6e422dcaf86f1">
  <xsd:schema xmlns:xsd="http://www.w3.org/2001/XMLSchema" xmlns:xs="http://www.w3.org/2001/XMLSchema" xmlns:p="http://schemas.microsoft.com/office/2006/metadata/properties" xmlns:ns2="56b89013-537d-4646-93f2-ea8c163dfe9c" xmlns:ns3="b6f9a9b9-7917-4bf6-b9f1-b76bd4c9a10d" targetNamespace="http://schemas.microsoft.com/office/2006/metadata/properties" ma:root="true" ma:fieldsID="46c88df00919d40f46990e235ceec1f9" ns2:_="" ns3:_="">
    <xsd:import namespace="56b89013-537d-4646-93f2-ea8c163dfe9c"/>
    <xsd:import namespace="b6f9a9b9-7917-4bf6-b9f1-b76bd4c9a10d"/>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ObjectDetectorVersion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6b89013-537d-4646-93f2-ea8c163dfe9c"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d134e4b8-377d-442c-b5bd-7a06feb52b36"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6f9a9b9-7917-4bf6-b9f1-b76bd4c9a10d"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955f9f78-8249-4997-a21f-a2a11ade9d39}" ma:internalName="TaxCatchAll" ma:showField="CatchAllData" ma:web="b6f9a9b9-7917-4bf6-b9f1-b76bd4c9a10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56b89013-537d-4646-93f2-ea8c163dfe9c">
      <Terms xmlns="http://schemas.microsoft.com/office/infopath/2007/PartnerControls"/>
    </lcf76f155ced4ddcb4097134ff3c332f>
    <TaxCatchAll xmlns="b6f9a9b9-7917-4bf6-b9f1-b76bd4c9a10d" xsi:nil="true"/>
  </documentManagement>
</p:properties>
</file>

<file path=customXml/itemProps1.xml><?xml version="1.0" encoding="utf-8"?>
<ds:datastoreItem xmlns:ds="http://schemas.openxmlformats.org/officeDocument/2006/customXml" ds:itemID="{E3C0B90A-C52C-44A3-8B28-1EFDD964602C}">
  <ds:schemaRefs>
    <ds:schemaRef ds:uri="http://schemas.microsoft.com/sharepoint/v3/contenttype/forms"/>
  </ds:schemaRefs>
</ds:datastoreItem>
</file>

<file path=customXml/itemProps2.xml><?xml version="1.0" encoding="utf-8"?>
<ds:datastoreItem xmlns:ds="http://schemas.openxmlformats.org/officeDocument/2006/customXml" ds:itemID="{E90278D0-D5B6-40CD-9EBC-F2BC286903B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6b89013-537d-4646-93f2-ea8c163dfe9c"/>
    <ds:schemaRef ds:uri="b6f9a9b9-7917-4bf6-b9f1-b76bd4c9a10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47D6F3-2A49-4F89-9265-CD52A17ECC67}">
  <ds:schemaRefs>
    <ds:schemaRef ds:uri="2db488c2-a07a-4aae-a541-405161d75748"/>
    <ds:schemaRef ds:uri="ac766408-a653-4b67-a9fe-6e3e22e0c065"/>
    <ds:schemaRef ds:uri="cc32ea10-24d7-4ab8-908a-92053f695cd3"/>
    <ds:schemaRef ds:uri="f1dfd687-ce92-41e8-800b-11e03cd3205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a353d86e-8470-447b-9648-0c0bfbcc6a38"/>
    <ds:schemaRef ds:uri="15bc4bbb-e835-448b-ba0b-a0d57c57eb8e"/>
    <ds:schemaRef ds:uri="56b89013-537d-4646-93f2-ea8c163dfe9c"/>
    <ds:schemaRef ds:uri="b6f9a9b9-7917-4bf6-b9f1-b76bd4c9a10d"/>
  </ds:schemaRefs>
</ds:datastoreItem>
</file>

<file path=docProps/app.xml><?xml version="1.0" encoding="utf-8"?>
<Properties xmlns="http://schemas.openxmlformats.org/officeDocument/2006/extended-properties" xmlns:vt="http://schemas.openxmlformats.org/officeDocument/2006/docPropsVTypes">
  <TotalTime>3643</TotalTime>
  <Words>11777</Words>
  <Application>Microsoft Macintosh PowerPoint</Application>
  <PresentationFormat>Panoramiczny</PresentationFormat>
  <Paragraphs>1450</Paragraphs>
  <Slides>137</Slides>
  <Notes>137</Notes>
  <HiddenSlides>19</HiddenSlides>
  <MMClips>0</MMClips>
  <ScaleCrop>false</ScaleCrop>
  <HeadingPairs>
    <vt:vector size="6" baseType="variant">
      <vt:variant>
        <vt:lpstr>Używane czcionki</vt:lpstr>
      </vt:variant>
      <vt:variant>
        <vt:i4>18</vt:i4>
      </vt:variant>
      <vt:variant>
        <vt:lpstr>Motyw</vt:lpstr>
      </vt:variant>
      <vt:variant>
        <vt:i4>2</vt:i4>
      </vt:variant>
      <vt:variant>
        <vt:lpstr>Tytuły slajdów</vt:lpstr>
      </vt:variant>
      <vt:variant>
        <vt:i4>137</vt:i4>
      </vt:variant>
    </vt:vector>
  </HeadingPairs>
  <TitlesOfParts>
    <vt:vector size="157" baseType="lpstr">
      <vt:lpstr>-apple-system</vt:lpstr>
      <vt:lpstr>Aptos Narrow</vt:lpstr>
      <vt:lpstr>Arial</vt:lpstr>
      <vt:lpstr>Calibri</vt:lpstr>
      <vt:lpstr>Cambria Math</vt:lpstr>
      <vt:lpstr>Consolas</vt:lpstr>
      <vt:lpstr>Courier New</vt:lpstr>
      <vt:lpstr>Georgia</vt:lpstr>
      <vt:lpstr>Helvetica</vt:lpstr>
      <vt:lpstr>JetBrains Mono</vt:lpstr>
      <vt:lpstr>Metropolis</vt:lpstr>
      <vt:lpstr>Poppins</vt:lpstr>
      <vt:lpstr>Raleway</vt:lpstr>
      <vt:lpstr>Roboto</vt:lpstr>
      <vt:lpstr>Söhne</vt:lpstr>
      <vt:lpstr>Symbol</vt:lpstr>
      <vt:lpstr>Verdana</vt:lpstr>
      <vt:lpstr>Wingdings</vt:lpstr>
      <vt:lpstr>Office Theme</vt:lpstr>
      <vt:lpstr>1_Office Theme</vt:lpstr>
      <vt:lpstr>Wprowadzenie do Technologii Backendowych  Wojciech Koszela, semestr zimowy 2024/2025</vt:lpstr>
      <vt:lpstr>Agenda</vt:lpstr>
      <vt:lpstr>Prezentacja programu PowerPoint</vt:lpstr>
      <vt:lpstr>1.1. Informacje organizacyjne </vt:lpstr>
      <vt:lpstr>1.2. Warunki zaliczenia</vt:lpstr>
      <vt:lpstr>Wymagania dotyczące laboratorium</vt:lpstr>
      <vt:lpstr>1.2. Harmonogram   Specjalizacja: Sztuczna inteligencja i uczenie maszynowe</vt:lpstr>
      <vt:lpstr>1.2. Harmonogram (Cyberbezpieczeństwo)</vt:lpstr>
      <vt:lpstr>Prezentacja programu PowerPoint</vt:lpstr>
      <vt:lpstr>2.1. Java przykłady frameworków</vt:lpstr>
      <vt:lpstr>2.1. Wprowadzenie do Spring Framework </vt:lpstr>
      <vt:lpstr>2.2. Ekosystem Spring Framework</vt:lpstr>
      <vt:lpstr>2.2. Ekosystem Spring Framework</vt:lpstr>
      <vt:lpstr>2.2. Ekosystem Spring Framework</vt:lpstr>
      <vt:lpstr>2.2. Ekosystem Spring Framework</vt:lpstr>
      <vt:lpstr>2.2. Ekosystem Spring Framework</vt:lpstr>
      <vt:lpstr>2.3. Literatura, materiały</vt:lpstr>
      <vt:lpstr>Prezentacja programu PowerPoint</vt:lpstr>
      <vt:lpstr>3.1. Spring Boot</vt:lpstr>
      <vt:lpstr>3.1. Spring Boot – Jak zacząć?</vt:lpstr>
      <vt:lpstr>3.1. Spring Boot – Jak zacząć?</vt:lpstr>
      <vt:lpstr>3.2. Spring Boot – Konfiguracja (pom.xml)</vt:lpstr>
      <vt:lpstr>3.3. Spring Boot – Application Properties</vt:lpstr>
      <vt:lpstr>3.4. Spring Boot – @SpringBootApplication</vt:lpstr>
      <vt:lpstr>3.4. Spring Boot - @SpringBootApplication </vt:lpstr>
      <vt:lpstr>Prezentacja programu PowerPoint</vt:lpstr>
      <vt:lpstr>4.1. Dependency Injection</vt:lpstr>
      <vt:lpstr>4.1. Dependency Injection</vt:lpstr>
      <vt:lpstr>4.2. Inversion of Control</vt:lpstr>
      <vt:lpstr>4.2. Inversion of Control - Przykład</vt:lpstr>
      <vt:lpstr>4.3.1. Spring Bean</vt:lpstr>
      <vt:lpstr>4.3.1. Spring Bean</vt:lpstr>
      <vt:lpstr>4.3.2. Spring Bean – Cykl życia @Bean</vt:lpstr>
      <vt:lpstr>4.3.3. Spring Bean – Cykl życia @Bean - przykład</vt:lpstr>
      <vt:lpstr>4.3.3. Spring Bean – Jak stworzyć @Bean</vt:lpstr>
      <vt:lpstr>4.3.3. Spring Bean – Jak stworzyć @Bean</vt:lpstr>
      <vt:lpstr>4.3.4. Spring Bean – @Bean Scope</vt:lpstr>
      <vt:lpstr>4.4. Wstrzykiwanie zależności</vt:lpstr>
      <vt:lpstr>Podstawowa architektura</vt:lpstr>
      <vt:lpstr>4.4.1. Adnotacje</vt:lpstr>
      <vt:lpstr>4.4.2. Wstrzykiwanie zależności</vt:lpstr>
      <vt:lpstr>4.4.3. Wstrzykiwanie zależności - konstruktor</vt:lpstr>
      <vt:lpstr>4.4.4. Wstrzykiwanie zależności - pole</vt:lpstr>
      <vt:lpstr>4.4.5. Wstrzykiwanie zależności - Setter</vt:lpstr>
      <vt:lpstr>4.4.5. Adnotacja @Value</vt:lpstr>
      <vt:lpstr>4.4.5. Adnotacja @Profile</vt:lpstr>
      <vt:lpstr>Prezentacja programu PowerPoint</vt:lpstr>
      <vt:lpstr>5.1. Spring MVC – HTTP</vt:lpstr>
      <vt:lpstr>5.2. Spring MVC – Zapytanie HTTP</vt:lpstr>
      <vt:lpstr>5.2. Spring MVC – Zapytanie HTTP</vt:lpstr>
      <vt:lpstr>Prezentacja programu PowerPoint</vt:lpstr>
      <vt:lpstr>5.3. Spring MVC</vt:lpstr>
      <vt:lpstr>5.3. Spring MVC </vt:lpstr>
      <vt:lpstr>5.4.1. Spring MVC – HTTP</vt:lpstr>
      <vt:lpstr>5.4.2. Spring MVC</vt:lpstr>
      <vt:lpstr>5.4.2. Spring MVC</vt:lpstr>
      <vt:lpstr>5.4.3. Spring MVC</vt:lpstr>
      <vt:lpstr>5.4.4. Spring MVC</vt:lpstr>
      <vt:lpstr>5.4.5 Spring MVC </vt:lpstr>
      <vt:lpstr>5.6. Spring MVC – w praktyce </vt:lpstr>
      <vt:lpstr>5.6. Spring MVC – w praktyce </vt:lpstr>
      <vt:lpstr>5.6. Spring MVC – w praktyce </vt:lpstr>
      <vt:lpstr>5.7. Spring MVC  - Adnotacje</vt:lpstr>
      <vt:lpstr>5.7. Spring MVC </vt:lpstr>
      <vt:lpstr>Prezentacja programu PowerPoint</vt:lpstr>
      <vt:lpstr>6.1. Spring REST</vt:lpstr>
      <vt:lpstr>6.1. Spring REST</vt:lpstr>
      <vt:lpstr>6.2. Spring REST</vt:lpstr>
      <vt:lpstr>6.3. Spring REST – typy akcji</vt:lpstr>
      <vt:lpstr>6.4. Spring REST – kody HTTP</vt:lpstr>
      <vt:lpstr>6.5. Spring REST – REST Adnotacje</vt:lpstr>
      <vt:lpstr>6.5. Spring REST – REST Adnotacje</vt:lpstr>
      <vt:lpstr>6.6. Spring REST – REST</vt:lpstr>
      <vt:lpstr>6.6. Spring REST – REST</vt:lpstr>
      <vt:lpstr>6.7. Spring REST – REST</vt:lpstr>
      <vt:lpstr>6.8. Spring REST – Wyjątki</vt:lpstr>
      <vt:lpstr>Prezentacja programu PowerPoint</vt:lpstr>
      <vt:lpstr>7.1. Spring Event</vt:lpstr>
      <vt:lpstr>7.2. Spring Event</vt:lpstr>
      <vt:lpstr>7.3. Spring Publisher</vt:lpstr>
      <vt:lpstr>7.4. Spring Listener</vt:lpstr>
      <vt:lpstr>7.5. Spring Event </vt:lpstr>
      <vt:lpstr>Prezentacja programu PowerPoint</vt:lpstr>
      <vt:lpstr>8.1. Spring AOP</vt:lpstr>
      <vt:lpstr>8.2. Spring AOP - Pojęcia</vt:lpstr>
      <vt:lpstr>8.3. Spring AOP – Pointcut expression</vt:lpstr>
      <vt:lpstr>8.4. Spring AOP – Rodzaje advice</vt:lpstr>
      <vt:lpstr>8.5. Spring AOP – Jak rozpocząć?</vt:lpstr>
      <vt:lpstr>8.5. Spring AOP – Jak rozpocząć?</vt:lpstr>
      <vt:lpstr>8.6. Spring AOP</vt:lpstr>
      <vt:lpstr>Prezentacja programu PowerPoint</vt:lpstr>
      <vt:lpstr>9.1. Spring Email</vt:lpstr>
      <vt:lpstr>9.2. Spring Email – Jak rozpoczać?</vt:lpstr>
      <vt:lpstr>9.3. Spring Email – Zadanie</vt:lpstr>
      <vt:lpstr>Prezentacja programu PowerPoint</vt:lpstr>
      <vt:lpstr>10.1. Spring Scheduling</vt:lpstr>
      <vt:lpstr>10.2 Spring Scheduling - CRON</vt:lpstr>
      <vt:lpstr>10.2 Spring Scheduling - CRON</vt:lpstr>
      <vt:lpstr>10.3. Spring Scheduling – Jak rozpoczać?</vt:lpstr>
      <vt:lpstr>10.4. Spring Scheduling – Większa pula</vt:lpstr>
      <vt:lpstr>10.4. Spring Scheduling – Dwa niezależne SchedulerPool</vt:lpstr>
      <vt:lpstr>10.5. Spring Scheduling – Zadanie</vt:lpstr>
      <vt:lpstr>Prezentacja programu PowerPoint</vt:lpstr>
      <vt:lpstr>11.1. Spring Async</vt:lpstr>
      <vt:lpstr>11.1. Spring Async</vt:lpstr>
      <vt:lpstr>11.2. Spring Async - Zastosowanie</vt:lpstr>
      <vt:lpstr>11.3. Spring Async – Jak rozpoczać?</vt:lpstr>
      <vt:lpstr>11.3. Spring Async – Jak rozpoczać?</vt:lpstr>
      <vt:lpstr>11.3. Spring Async – Jak rozpoczać?</vt:lpstr>
      <vt:lpstr>Prezentacja programu PowerPoint</vt:lpstr>
      <vt:lpstr>12.1. Spring Actuator</vt:lpstr>
      <vt:lpstr>12.2. Spring Actuator – Predefiniowane metryki</vt:lpstr>
      <vt:lpstr>Prezentacja programu PowerPoint</vt:lpstr>
      <vt:lpstr>13.1 Swagger &amp; OpenAPI – Wprowadzenie</vt:lpstr>
      <vt:lpstr>13.1 Swagger &amp; OpenAPI – Wprowadzenie</vt:lpstr>
      <vt:lpstr>Prezentacja programu PowerPoint</vt:lpstr>
      <vt:lpstr>14.1 Liquibase – Wprowadzenie - wersjonowanie</vt:lpstr>
      <vt:lpstr>14.1 Liquibase – Wprowadzenie - wersjonowanie</vt:lpstr>
      <vt:lpstr>14.1 Liquibase – Wprowadzenie - wersjonowanie</vt:lpstr>
      <vt:lpstr>14.1 Liquibase – Wprowadzenie - wersjonowanie</vt:lpstr>
      <vt:lpstr>14.2. Liquibase – Wprowadzenie - kompatybilność</vt:lpstr>
      <vt:lpstr>14.2. Liquibase – Wprowadzenie - kompatybilność</vt:lpstr>
      <vt:lpstr>14.2. Liquibase – definicje</vt:lpstr>
      <vt:lpstr>14.2. Liquibase – Changelog</vt:lpstr>
      <vt:lpstr>14.2. Liquibase – Changeset</vt:lpstr>
      <vt:lpstr>14.2. Liquibase – Changeset – typ SQL</vt:lpstr>
      <vt:lpstr>14.2. Liquibase – Changeset – typ XML</vt:lpstr>
      <vt:lpstr>14.2. Liquibase – Changeset – typ YML</vt:lpstr>
      <vt:lpstr>14.2. Liquibase – Changeset – typ JSON</vt:lpstr>
      <vt:lpstr>14.3. Liquibase – Śledzące tabele</vt:lpstr>
      <vt:lpstr>14.3. Liquibase – Śledzące tabele</vt:lpstr>
      <vt:lpstr>14.3. Liquibase – Śledzące tabele</vt:lpstr>
      <vt:lpstr>14.4. Liquibase – Jak rozpocząć?</vt:lpstr>
      <vt:lpstr>14.4. Liquibase – Jak rozpocząć?</vt:lpstr>
      <vt:lpstr>Przydatne linki</vt:lpstr>
      <vt:lpstr>Prezentacja programu PowerPoint</vt:lpstr>
      <vt:lpstr>Prezentacja programu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Paweł Zeller</dc:creator>
  <cp:lastModifiedBy>Wojciech Koszela</cp:lastModifiedBy>
  <cp:revision>38</cp:revision>
  <dcterms:created xsi:type="dcterms:W3CDTF">2021-02-11T13:48:28Z</dcterms:created>
  <dcterms:modified xsi:type="dcterms:W3CDTF">2024-10-04T18:55:04Z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0x0101006A68F4F87017DF4D9CB87C537C3E9D72</vt:lpwstr>
  </property>
  <property fmtid="{D5CDD505-2E9C-101B-9397-08002B2CF9AE}" pid="3" name="MediaServiceImageTags">
    <vt:lpwstr/>
  </property>
</Properties>
</file>

<file path=docProps/thumbnail.jpeg>
</file>